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2" r:id="rId4"/>
    <p:sldId id="279" r:id="rId5"/>
    <p:sldId id="285" r:id="rId6"/>
    <p:sldId id="286" r:id="rId7"/>
    <p:sldId id="280" r:id="rId8"/>
    <p:sldId id="281" r:id="rId9"/>
    <p:sldId id="282" r:id="rId10"/>
    <p:sldId id="283" r:id="rId11"/>
    <p:sldId id="258" r:id="rId12"/>
    <p:sldId id="263" r:id="rId13"/>
    <p:sldId id="264" r:id="rId14"/>
    <p:sldId id="284" r:id="rId15"/>
    <p:sldId id="265" r:id="rId16"/>
    <p:sldId id="275" r:id="rId17"/>
    <p:sldId id="276" r:id="rId18"/>
    <p:sldId id="273" r:id="rId19"/>
    <p:sldId id="27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72" y="3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D200B3F0-A9BC-48CE-8EB6-ECE965069900}" type="datetimeFigureOut">
              <a:rPr lang="en-US" dirty="0"/>
              <a:pPr/>
              <a:t>4/30/2018</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dirty="0"/>
              <a:t>
              </a:t>
            </a:r>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F9FFFF-3106-4DDB-AA62-0C80862170D6}" type="datetimeFigureOut">
              <a:rPr lang="en-US" dirty="0"/>
              <a:t>4/30/2018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DA38B7-AE95-4DC8-9A51-7A71F545B098}" type="datetimeFigureOut">
              <a:rPr lang="en-US" dirty="0"/>
              <a:t>4/30/2018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F1EC2B-8188-4AC2-9F0D-8D09C51D505A}" type="datetimeFigureOut">
              <a:rPr lang="en-US" dirty="0"/>
              <a:t>4/30/2018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12B75E-944F-430B-BE5F-C69FA8823C04}" type="datetimeFigureOut">
              <a:rPr lang="en-US" dirty="0"/>
              <a:t>4/30/2018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4/30/2018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4/30/2018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dirty="0"/>
              <a:t>4/30/2018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dirty="0"/>
              <a:t>4/30/2018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B20712A-F861-4AB0-A754-4F5A2033CD4B}" type="datetimeFigureOut">
              <a:rPr lang="en-US" dirty="0"/>
              <a:t>4/30/2018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4507B7-F2DC-4B2C-B14D-58A9766807A2}" type="datetimeFigureOut">
              <a:rPr lang="en-US" dirty="0"/>
              <a:t>4/30/2018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dirty="0"/>
              <a:t>4/30/2018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dirty="0"/>
              <a:t>4/30/2018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BDF5C0D-8C3A-4771-A43D-83937FC700D4}" type="datetimeFigureOut">
              <a:rPr lang="en-US" dirty="0"/>
              <a:t>4/30/2018</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dirty="0"/>
              <a:t>4/30/2018</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CF2683-E6E7-4CC3-9EEE-7854DD4F3545}" type="datetimeFigureOut">
              <a:rPr lang="en-US" dirty="0"/>
              <a:t>4/30/2018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120F81-B39D-4CBB-8BF3-5D6E395D0F72}" type="datetimeFigureOut">
              <a:rPr lang="en-US" dirty="0"/>
              <a:t>4/30/2018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4/30/2018</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Trial Committee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9703753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63.3</a:t>
            </a:r>
            <a:endParaRPr lang="en-US" dirty="0"/>
          </a:p>
        </p:txBody>
      </p:sp>
      <p:sp>
        <p:nvSpPr>
          <p:cNvPr id="3" name="Text Placeholder 2"/>
          <p:cNvSpPr>
            <a:spLocks noGrp="1"/>
          </p:cNvSpPr>
          <p:nvPr>
            <p:ph type="body" idx="1"/>
          </p:nvPr>
        </p:nvSpPr>
        <p:spPr/>
        <p:txBody>
          <a:bodyPr>
            <a:normAutofit fontScale="85000" lnSpcReduction="10000"/>
          </a:bodyPr>
          <a:lstStyle/>
          <a:p>
            <a:r>
              <a:rPr lang="en-US" cap="none" dirty="0" smtClean="0">
                <a:solidFill>
                  <a:srgbClr val="0070C0"/>
                </a:solidFill>
              </a:rPr>
              <a:t>The Trial Committee Chairman receiving the Complaint and a copy of the Certification of Fees Collected form or a receipt, signed by the Secretary, shall immediately refer the same to the Trial Committee, which shall forthwith fix the time and place of trial.</a:t>
            </a:r>
            <a:endParaRPr lang="en-US" cap="none" dirty="0">
              <a:solidFill>
                <a:srgbClr val="0070C0"/>
              </a:solidFill>
            </a:endParaRPr>
          </a:p>
        </p:txBody>
      </p:sp>
    </p:spTree>
    <p:extLst>
      <p:ext uri="{BB962C8B-B14F-4D97-AF65-F5344CB8AC3E}">
        <p14:creationId xmlns:p14="http://schemas.microsoft.com/office/powerpoint/2010/main" val="19468786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Trial Committee Chairman Responsibilities</a:t>
            </a:r>
            <a:endParaRPr lang="en-US" sz="3200" dirty="0"/>
          </a:p>
        </p:txBody>
      </p:sp>
      <p:sp>
        <p:nvSpPr>
          <p:cNvPr id="3" name="Content Placeholder 2"/>
          <p:cNvSpPr>
            <a:spLocks noGrp="1"/>
          </p:cNvSpPr>
          <p:nvPr>
            <p:ph idx="1"/>
          </p:nvPr>
        </p:nvSpPr>
        <p:spPr/>
        <p:txBody>
          <a:bodyPr>
            <a:normAutofit lnSpcReduction="10000"/>
          </a:bodyPr>
          <a:lstStyle/>
          <a:p>
            <a:r>
              <a:rPr lang="en-US" dirty="0" smtClean="0"/>
              <a:t>Contact the members of the Trial Committee to set a time, date, and place for the trial; the trial date shall be not less than seven (7) calendar days nor more than thirty (30) calendar days after service of notice</a:t>
            </a:r>
          </a:p>
          <a:p>
            <a:r>
              <a:rPr lang="en-US" dirty="0" smtClean="0"/>
              <a:t>Ensure the notice of trial is served to the Accuser and Accused within fifteen (15) days after receiving the Complaint</a:t>
            </a:r>
          </a:p>
          <a:p>
            <a:r>
              <a:rPr lang="en-US" dirty="0" smtClean="0"/>
              <a:t>Review Appendix B at the back of the Statutes</a:t>
            </a:r>
          </a:p>
          <a:p>
            <a:r>
              <a:rPr lang="en-US" dirty="0" smtClean="0"/>
              <a:t>Review and complete Appendix C, Trial Committee Chairman’s Checklist</a:t>
            </a:r>
          </a:p>
          <a:p>
            <a:r>
              <a:rPr lang="en-US" dirty="0" smtClean="0"/>
              <a:t>Obtain completed Mediation Settlement Statement from mediator either dismissing the Complaint or stating that the parties wish to proceed to trial</a:t>
            </a:r>
          </a:p>
          <a:p>
            <a:r>
              <a:rPr lang="en-US" dirty="0" smtClean="0"/>
              <a:t>Maintain order during the trial</a:t>
            </a:r>
            <a:endParaRPr lang="en-US" dirty="0"/>
          </a:p>
        </p:txBody>
      </p:sp>
    </p:spTree>
    <p:extLst>
      <p:ext uri="{BB962C8B-B14F-4D97-AF65-F5344CB8AC3E}">
        <p14:creationId xmlns:p14="http://schemas.microsoft.com/office/powerpoint/2010/main" val="34380772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63.5</a:t>
            </a:r>
            <a:endParaRPr lang="en-US" dirty="0"/>
          </a:p>
        </p:txBody>
      </p:sp>
      <p:sp>
        <p:nvSpPr>
          <p:cNvPr id="3" name="Text Placeholder 2"/>
          <p:cNvSpPr>
            <a:spLocks noGrp="1"/>
          </p:cNvSpPr>
          <p:nvPr>
            <p:ph type="body" idx="1"/>
          </p:nvPr>
        </p:nvSpPr>
        <p:spPr/>
        <p:txBody>
          <a:bodyPr/>
          <a:lstStyle/>
          <a:p>
            <a:r>
              <a:rPr lang="en-US" cap="none" dirty="0" smtClean="0">
                <a:solidFill>
                  <a:srgbClr val="0070C0"/>
                </a:solidFill>
              </a:rPr>
              <a:t>The members of the Trial Committee shall be the sole judges of the facts. It shall pass upon and decide as to the competency, materiality and relevancy of evidence offered.</a:t>
            </a:r>
            <a:endParaRPr lang="en-US" cap="none" dirty="0">
              <a:solidFill>
                <a:srgbClr val="0070C0"/>
              </a:solidFill>
            </a:endParaRPr>
          </a:p>
        </p:txBody>
      </p:sp>
    </p:spTree>
    <p:extLst>
      <p:ext uri="{BB962C8B-B14F-4D97-AF65-F5344CB8AC3E}">
        <p14:creationId xmlns:p14="http://schemas.microsoft.com/office/powerpoint/2010/main" val="12264210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Trial</a:t>
            </a:r>
            <a:endParaRPr lang="en-US" dirty="0"/>
          </a:p>
        </p:txBody>
      </p:sp>
      <p:sp>
        <p:nvSpPr>
          <p:cNvPr id="3" name="Content Placeholder 2"/>
          <p:cNvSpPr>
            <a:spLocks noGrp="1"/>
          </p:cNvSpPr>
          <p:nvPr>
            <p:ph idx="1"/>
          </p:nvPr>
        </p:nvSpPr>
        <p:spPr/>
        <p:txBody>
          <a:bodyPr>
            <a:normAutofit/>
          </a:bodyPr>
          <a:lstStyle/>
          <a:p>
            <a:pPr marL="0" indent="0" algn="ctr">
              <a:buNone/>
            </a:pPr>
            <a:r>
              <a:rPr lang="en-US" b="1" dirty="0" smtClean="0"/>
              <a:t>See Appendix B, Section (E), for trial procedure.</a:t>
            </a:r>
          </a:p>
          <a:p>
            <a:r>
              <a:rPr lang="en-US" dirty="0" smtClean="0"/>
              <a:t>A member of the Trial Committee is free to ask questions to clarify the record, and even to interrupt a prosecutor/defense counsel when the questioning goes beyond the scope of relevancy. (Appeal No. 843)</a:t>
            </a:r>
          </a:p>
          <a:p>
            <a:r>
              <a:rPr lang="en-US" dirty="0" smtClean="0"/>
              <a:t>The Trial Committee decides all trial procedure issues which may be reviewed by the Grand Tribunal on Appeal under Section 64.1</a:t>
            </a:r>
          </a:p>
          <a:p>
            <a:r>
              <a:rPr lang="en-US" dirty="0" smtClean="0"/>
              <a:t>If a Motion to Dismiss is made, both the Accuser and Accused must be permitted to present evidence and arguments, limited to matters contained in the motion for dismissal. (Appeal No. </a:t>
            </a:r>
            <a:r>
              <a:rPr lang="en-US" smtClean="0"/>
              <a:t>1897 A &amp; B)</a:t>
            </a:r>
            <a:endParaRPr lang="en-US" dirty="0"/>
          </a:p>
        </p:txBody>
      </p:sp>
    </p:spTree>
    <p:extLst>
      <p:ext uri="{BB962C8B-B14F-4D97-AF65-F5344CB8AC3E}">
        <p14:creationId xmlns:p14="http://schemas.microsoft.com/office/powerpoint/2010/main" val="40469710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63.6</a:t>
            </a:r>
            <a:endParaRPr lang="en-US" dirty="0"/>
          </a:p>
        </p:txBody>
      </p:sp>
      <p:sp>
        <p:nvSpPr>
          <p:cNvPr id="3" name="Text Placeholder 2"/>
          <p:cNvSpPr>
            <a:spLocks noGrp="1"/>
          </p:cNvSpPr>
          <p:nvPr>
            <p:ph type="body" idx="1"/>
          </p:nvPr>
        </p:nvSpPr>
        <p:spPr/>
        <p:txBody>
          <a:bodyPr/>
          <a:lstStyle/>
          <a:p>
            <a:r>
              <a:rPr lang="en-US" cap="none" dirty="0" smtClean="0">
                <a:solidFill>
                  <a:srgbClr val="0070C0"/>
                </a:solidFill>
              </a:rPr>
              <a:t>When all parties have been heard, the Trial Committee shall forthwith retire into executive session, at which time they shall decide by secret ballot the innocence or guilt of the Accused.</a:t>
            </a:r>
            <a:endParaRPr lang="en-US" cap="none" dirty="0">
              <a:solidFill>
                <a:srgbClr val="0070C0"/>
              </a:solidFill>
            </a:endParaRPr>
          </a:p>
        </p:txBody>
      </p:sp>
    </p:spTree>
    <p:extLst>
      <p:ext uri="{BB962C8B-B14F-4D97-AF65-F5344CB8AC3E}">
        <p14:creationId xmlns:p14="http://schemas.microsoft.com/office/powerpoint/2010/main" val="15071368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Session</a:t>
            </a:r>
            <a:endParaRPr lang="en-US" dirty="0"/>
          </a:p>
        </p:txBody>
      </p:sp>
      <p:sp>
        <p:nvSpPr>
          <p:cNvPr id="3" name="Content Placeholder 2"/>
          <p:cNvSpPr>
            <a:spLocks noGrp="1"/>
          </p:cNvSpPr>
          <p:nvPr>
            <p:ph idx="1"/>
          </p:nvPr>
        </p:nvSpPr>
        <p:spPr/>
        <p:txBody>
          <a:bodyPr>
            <a:normAutofit lnSpcReduction="10000"/>
          </a:bodyPr>
          <a:lstStyle/>
          <a:p>
            <a:r>
              <a:rPr lang="en-US" dirty="0" smtClean="0"/>
              <a:t>Voting is done by secret ballot.</a:t>
            </a:r>
          </a:p>
          <a:p>
            <a:r>
              <a:rPr lang="en-US" dirty="0" smtClean="0"/>
              <a:t>The votes of three (3) members of the Committee shall be required to decide the case.</a:t>
            </a:r>
          </a:p>
          <a:p>
            <a:r>
              <a:rPr lang="en-US" dirty="0" smtClean="0"/>
              <a:t>Information relating to prior behavior is permitted during closing argument to influence the Trial Committee in its deliberations as to the possible penalty that can be assessed, but not the guilt or innocence of the Accused. (Appeal No. 2472)</a:t>
            </a:r>
          </a:p>
          <a:p>
            <a:r>
              <a:rPr lang="en-US" dirty="0" smtClean="0"/>
              <a:t>Only evidence presented at trial may be used to determine guilt or innocence.</a:t>
            </a:r>
          </a:p>
          <a:p>
            <a:r>
              <a:rPr lang="en-US" dirty="0" smtClean="0"/>
              <a:t>If found guilty, the penalty shall be fixed by the Trial Committee by the same required vote.</a:t>
            </a:r>
            <a:endParaRPr lang="en-US" dirty="0"/>
          </a:p>
        </p:txBody>
      </p:sp>
    </p:spTree>
    <p:extLst>
      <p:ext uri="{BB962C8B-B14F-4D97-AF65-F5344CB8AC3E}">
        <p14:creationId xmlns:p14="http://schemas.microsoft.com/office/powerpoint/2010/main" val="3319918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63.7</a:t>
            </a:r>
            <a:endParaRPr lang="en-US" dirty="0"/>
          </a:p>
        </p:txBody>
      </p:sp>
      <p:sp>
        <p:nvSpPr>
          <p:cNvPr id="3" name="Text Placeholder 2"/>
          <p:cNvSpPr>
            <a:spLocks noGrp="1"/>
          </p:cNvSpPr>
          <p:nvPr>
            <p:ph type="body" idx="1"/>
          </p:nvPr>
        </p:nvSpPr>
        <p:spPr/>
        <p:txBody>
          <a:bodyPr/>
          <a:lstStyle/>
          <a:p>
            <a:r>
              <a:rPr lang="en-US" cap="none" dirty="0" smtClean="0">
                <a:solidFill>
                  <a:srgbClr val="0070C0"/>
                </a:solidFill>
              </a:rPr>
              <a:t>Penalties allowed by the Trial Committee</a:t>
            </a:r>
            <a:endParaRPr lang="en-US" cap="none" dirty="0">
              <a:solidFill>
                <a:srgbClr val="0070C0"/>
              </a:solidFill>
            </a:endParaRPr>
          </a:p>
        </p:txBody>
      </p:sp>
    </p:spTree>
    <p:extLst>
      <p:ext uri="{BB962C8B-B14F-4D97-AF65-F5344CB8AC3E}">
        <p14:creationId xmlns:p14="http://schemas.microsoft.com/office/powerpoint/2010/main" val="33268438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Trial Committee Penalties</a:t>
            </a:r>
            <a:endParaRPr lang="en-US" dirty="0"/>
          </a:p>
        </p:txBody>
      </p:sp>
      <p:sp>
        <p:nvSpPr>
          <p:cNvPr id="3" name="Content Placeholder 2"/>
          <p:cNvSpPr>
            <a:spLocks noGrp="1"/>
          </p:cNvSpPr>
          <p:nvPr>
            <p:ph idx="1"/>
          </p:nvPr>
        </p:nvSpPr>
        <p:spPr/>
        <p:txBody>
          <a:bodyPr>
            <a:normAutofit fontScale="77500" lnSpcReduction="20000"/>
          </a:bodyPr>
          <a:lstStyle/>
          <a:p>
            <a:r>
              <a:rPr lang="en-US" sz="2100" dirty="0" smtClean="0"/>
              <a:t>The Trial Committee shall have the power to impose the following penalties:</a:t>
            </a:r>
          </a:p>
          <a:p>
            <a:pPr lvl="1">
              <a:buFont typeface="+mj-lt"/>
              <a:buAutoNum type="alphaLcParenR"/>
            </a:pPr>
            <a:r>
              <a:rPr lang="en-US" sz="1900" dirty="0" smtClean="0"/>
              <a:t>A suspension from the Social Rooms and all social functions of the Aerie and Auxiliary for a specified period of time not to exceed six (6) months</a:t>
            </a:r>
          </a:p>
          <a:p>
            <a:pPr lvl="1">
              <a:buFont typeface="+mj-lt"/>
              <a:buAutoNum type="alphaLcParenR"/>
            </a:pPr>
            <a:r>
              <a:rPr lang="en-US" sz="1900" dirty="0" smtClean="0"/>
              <a:t>A suspension from membership in the Aerie or Auxiliary for a specific period of time not to exceed six (6) months</a:t>
            </a:r>
          </a:p>
          <a:p>
            <a:pPr lvl="1">
              <a:buFont typeface="+mj-lt"/>
              <a:buAutoNum type="alphaLcParenR"/>
            </a:pPr>
            <a:r>
              <a:rPr lang="en-US" sz="1900" dirty="0" smtClean="0"/>
              <a:t>Removal from office; any officer so removed shall not be eligible to run for or be appointed to any Local office or committee prescribed by the Constitution and Statutes, which shall include the position of Auditor, in any Local Aerie or Auxiliary until three (3) regular elections have been held (this penalty may be combined with (a) or (b) above)</a:t>
            </a:r>
          </a:p>
          <a:p>
            <a:pPr lvl="1">
              <a:buFont typeface="+mj-lt"/>
              <a:buAutoNum type="alphaLcParenR"/>
            </a:pPr>
            <a:r>
              <a:rPr lang="en-US" sz="1900" dirty="0" smtClean="0"/>
              <a:t>Expulsion from the Order</a:t>
            </a:r>
          </a:p>
          <a:p>
            <a:pPr>
              <a:buFont typeface="+mj-lt"/>
              <a:buAutoNum type="alphaLcParenR"/>
            </a:pPr>
            <a:endParaRPr lang="en-US" dirty="0" smtClean="0"/>
          </a:p>
          <a:p>
            <a:pPr marL="0" indent="0" algn="ctr">
              <a:buNone/>
            </a:pPr>
            <a:r>
              <a:rPr lang="en-US" sz="2300" b="1" dirty="0" smtClean="0"/>
              <a:t>ALL OTHER PENALTIES ARE ILLEGAL</a:t>
            </a:r>
            <a:endParaRPr lang="en-US" sz="2300" b="1" dirty="0"/>
          </a:p>
        </p:txBody>
      </p:sp>
    </p:spTree>
    <p:extLst>
      <p:ext uri="{BB962C8B-B14F-4D97-AF65-F5344CB8AC3E}">
        <p14:creationId xmlns:p14="http://schemas.microsoft.com/office/powerpoint/2010/main" val="1376233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Following Executive Session</a:t>
            </a:r>
            <a:endParaRPr lang="en-US" dirty="0"/>
          </a:p>
        </p:txBody>
      </p:sp>
      <p:sp>
        <p:nvSpPr>
          <p:cNvPr id="3" name="Content Placeholder 2"/>
          <p:cNvSpPr>
            <a:spLocks noGrp="1"/>
          </p:cNvSpPr>
          <p:nvPr>
            <p:ph idx="1"/>
          </p:nvPr>
        </p:nvSpPr>
        <p:spPr/>
        <p:txBody>
          <a:bodyPr>
            <a:normAutofit/>
          </a:bodyPr>
          <a:lstStyle/>
          <a:p>
            <a:r>
              <a:rPr lang="en-US" dirty="0" smtClean="0"/>
              <a:t>The Trial Committee shall read their decision into the record immediately following the executive session at the conclusion of the trial.</a:t>
            </a:r>
          </a:p>
          <a:p>
            <a:r>
              <a:rPr lang="en-US" dirty="0" smtClean="0"/>
              <a:t>The Trial Committee Decision Form should be completed and signed by the members of the Trial Committee and given immediately to the Aerie Secretary, the Accuser and the Accused, either in person or by certified mail.</a:t>
            </a:r>
          </a:p>
          <a:p>
            <a:r>
              <a:rPr lang="en-US" dirty="0" smtClean="0"/>
              <a:t>If guilty, the sentence is effective immediately.</a:t>
            </a:r>
          </a:p>
          <a:p>
            <a:r>
              <a:rPr lang="en-US" dirty="0" smtClean="0"/>
              <a:t>The Judgment and Sentence shall be reported to, and entered into the minutes of the Aerie at the first regular meeting after the conclusion of the trial.</a:t>
            </a:r>
            <a:endParaRPr lang="en-US" dirty="0"/>
          </a:p>
        </p:txBody>
      </p:sp>
    </p:spTree>
    <p:extLst>
      <p:ext uri="{BB962C8B-B14F-4D97-AF65-F5344CB8AC3E}">
        <p14:creationId xmlns:p14="http://schemas.microsoft.com/office/powerpoint/2010/main" val="36635823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Jolie Stauffer</a:t>
            </a:r>
            <a:br>
              <a:rPr lang="en-US" dirty="0"/>
            </a:br>
            <a:r>
              <a:rPr lang="en-US" dirty="0"/>
              <a:t>Secretary of the Grand Tribunal</a:t>
            </a:r>
            <a:br>
              <a:rPr lang="en-US" dirty="0"/>
            </a:br>
            <a:r>
              <a:rPr lang="en-US" dirty="0"/>
              <a:t>grandtribunal@foe.com</a:t>
            </a:r>
            <a:br>
              <a:rPr lang="en-US" dirty="0"/>
            </a:br>
            <a:r>
              <a:rPr lang="en-US" dirty="0"/>
              <a:t>614-883-2175</a:t>
            </a:r>
          </a:p>
        </p:txBody>
      </p:sp>
      <p:sp>
        <p:nvSpPr>
          <p:cNvPr id="3" name="Text Placeholder 2"/>
          <p:cNvSpPr>
            <a:spLocks noGrp="1"/>
          </p:cNvSpPr>
          <p:nvPr>
            <p:ph type="body" idx="1"/>
          </p:nvPr>
        </p:nvSpPr>
        <p:spPr/>
        <p:txBody>
          <a:bodyPr/>
          <a:lstStyle/>
          <a:p>
            <a:pPr algn="ctr"/>
            <a:r>
              <a:rPr lang="en-US" b="1" dirty="0">
                <a:solidFill>
                  <a:srgbClr val="0070C0"/>
                </a:solidFill>
              </a:rPr>
              <a:t>All trial forms may be found at the back of the statutes and at www.foe.com under the Member’s Only section.</a:t>
            </a:r>
          </a:p>
          <a:p>
            <a:endParaRPr lang="en-US" dirty="0"/>
          </a:p>
        </p:txBody>
      </p:sp>
    </p:spTree>
    <p:extLst>
      <p:ext uri="{BB962C8B-B14F-4D97-AF65-F5344CB8AC3E}">
        <p14:creationId xmlns:p14="http://schemas.microsoft.com/office/powerpoint/2010/main" val="32946304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62.1</a:t>
            </a:r>
            <a:endParaRPr lang="en-US" dirty="0"/>
          </a:p>
        </p:txBody>
      </p:sp>
      <p:sp>
        <p:nvSpPr>
          <p:cNvPr id="3" name="Text Placeholder 2"/>
          <p:cNvSpPr>
            <a:spLocks noGrp="1"/>
          </p:cNvSpPr>
          <p:nvPr>
            <p:ph type="body" idx="1"/>
          </p:nvPr>
        </p:nvSpPr>
        <p:spPr/>
        <p:txBody>
          <a:bodyPr>
            <a:normAutofit/>
          </a:bodyPr>
          <a:lstStyle/>
          <a:p>
            <a:r>
              <a:rPr lang="en-US" sz="1800" cap="none" dirty="0" smtClean="0">
                <a:solidFill>
                  <a:srgbClr val="0070C0"/>
                </a:solidFill>
              </a:rPr>
              <a:t>Immediately after his installation, the Worthy President of each Local Aerie shall appoint a Local Tribunal, which shall be known as the “Trial Committee.”</a:t>
            </a:r>
            <a:endParaRPr lang="en-US" sz="1800" cap="none" dirty="0">
              <a:solidFill>
                <a:srgbClr val="0070C0"/>
              </a:solidFill>
            </a:endParaRPr>
          </a:p>
        </p:txBody>
      </p:sp>
    </p:spTree>
    <p:extLst>
      <p:ext uri="{BB962C8B-B14F-4D97-AF65-F5344CB8AC3E}">
        <p14:creationId xmlns:p14="http://schemas.microsoft.com/office/powerpoint/2010/main" val="5260361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Appointment of the Trial Committee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Worthy President appoints five (5) Trial Committee Members, one of which shall be designated as “Chairman,” and two (2) alternates.</a:t>
            </a:r>
          </a:p>
          <a:p>
            <a:r>
              <a:rPr lang="en-US" dirty="0" smtClean="0"/>
              <a:t>All Trial Committee Members, including the alternates, should be Past Worthy Presidents of the Aerie or Ten-Year Secretaries (retired), </a:t>
            </a:r>
            <a:r>
              <a:rPr lang="en-US" b="1" u="sng" dirty="0" smtClean="0"/>
              <a:t>if possible</a:t>
            </a:r>
            <a:r>
              <a:rPr lang="en-US" dirty="0" smtClean="0"/>
              <a:t>. Otherwise, any member in good standing of the Aerie may be appointed.</a:t>
            </a:r>
          </a:p>
          <a:p>
            <a:r>
              <a:rPr lang="en-US" dirty="0" smtClean="0"/>
              <a:t>Dual members of the Aerie may serve on the Trial Committee.</a:t>
            </a:r>
          </a:p>
          <a:p>
            <a:r>
              <a:rPr lang="en-US" dirty="0" smtClean="0"/>
              <a:t>Trial Committee Members serve during the Worthy President’s term of office and cannot be replaced unless a vacancy occurs.</a:t>
            </a:r>
          </a:p>
          <a:p>
            <a:r>
              <a:rPr lang="en-US" dirty="0" smtClean="0"/>
              <a:t>No two (2) members of the same immediate family may serve on the Trial Committee at the same time.</a:t>
            </a:r>
          </a:p>
          <a:p>
            <a:r>
              <a:rPr lang="en-US" dirty="0" smtClean="0"/>
              <a:t>The Trial Committee hears all Complaints filed under Section 63.1 involving an offense committed against the Laws of the Order.</a:t>
            </a:r>
          </a:p>
          <a:p>
            <a:pPr marL="0" indent="0" algn="ctr">
              <a:buNone/>
            </a:pPr>
            <a:r>
              <a:rPr lang="en-US" b="1" dirty="0" smtClean="0"/>
              <a:t>The Worthy President is not authorized to change the membership of the Trial Committee except when a vacancy occurs. (Opinion No. 276)</a:t>
            </a:r>
          </a:p>
          <a:p>
            <a:endParaRPr lang="en-US" dirty="0"/>
          </a:p>
        </p:txBody>
      </p:sp>
    </p:spTree>
    <p:extLst>
      <p:ext uri="{BB962C8B-B14F-4D97-AF65-F5344CB8AC3E}">
        <p14:creationId xmlns:p14="http://schemas.microsoft.com/office/powerpoint/2010/main" val="15595995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Members Not Permitted on the Trial Committee</a:t>
            </a:r>
            <a:endParaRPr lang="en-US" dirty="0"/>
          </a:p>
        </p:txBody>
      </p:sp>
      <p:sp>
        <p:nvSpPr>
          <p:cNvPr id="3" name="Content Placeholder 2"/>
          <p:cNvSpPr>
            <a:spLocks noGrp="1"/>
          </p:cNvSpPr>
          <p:nvPr>
            <p:ph sz="half" idx="1"/>
          </p:nvPr>
        </p:nvSpPr>
        <p:spPr/>
        <p:txBody>
          <a:bodyPr/>
          <a:lstStyle/>
          <a:p>
            <a:r>
              <a:rPr lang="en-US" dirty="0" smtClean="0"/>
              <a:t>1. Accuser</a:t>
            </a:r>
          </a:p>
          <a:p>
            <a:r>
              <a:rPr lang="en-US" dirty="0" smtClean="0"/>
              <a:t>2. Accused</a:t>
            </a:r>
          </a:p>
          <a:p>
            <a:r>
              <a:rPr lang="en-US" dirty="0" smtClean="0"/>
              <a:t>3. Prosecutor</a:t>
            </a:r>
          </a:p>
          <a:p>
            <a:r>
              <a:rPr lang="en-US" dirty="0" smtClean="0"/>
              <a:t>4. Mediator</a:t>
            </a:r>
          </a:p>
          <a:p>
            <a:r>
              <a:rPr lang="en-US" dirty="0" smtClean="0"/>
              <a:t>5. Defense Counsel</a:t>
            </a:r>
          </a:p>
          <a:p>
            <a:r>
              <a:rPr lang="en-US" dirty="0" smtClean="0"/>
              <a:t>6. Secretary</a:t>
            </a:r>
          </a:p>
        </p:txBody>
      </p:sp>
      <p:sp>
        <p:nvSpPr>
          <p:cNvPr id="4" name="Content Placeholder 3"/>
          <p:cNvSpPr>
            <a:spLocks noGrp="1"/>
          </p:cNvSpPr>
          <p:nvPr>
            <p:ph sz="half" idx="2"/>
          </p:nvPr>
        </p:nvSpPr>
        <p:spPr/>
        <p:txBody>
          <a:bodyPr/>
          <a:lstStyle/>
          <a:p>
            <a:r>
              <a:rPr lang="en-US" dirty="0" smtClean="0"/>
              <a:t>7. Worthy President</a:t>
            </a:r>
          </a:p>
          <a:p>
            <a:r>
              <a:rPr lang="en-US" dirty="0" smtClean="0"/>
              <a:t>8. Trustees (if they filed the charges)</a:t>
            </a:r>
          </a:p>
          <a:p>
            <a:r>
              <a:rPr lang="en-US" dirty="0" smtClean="0"/>
              <a:t>9. Auxiliary Members</a:t>
            </a:r>
          </a:p>
          <a:p>
            <a:r>
              <a:rPr lang="en-US" dirty="0" smtClean="0"/>
              <a:t>10. A witness whose testimony is other than mere statement of fact is not sufficient of itself to excuse or remove a member of the Trial Committee</a:t>
            </a:r>
            <a:endParaRPr lang="en-US" dirty="0"/>
          </a:p>
        </p:txBody>
      </p:sp>
    </p:spTree>
    <p:extLst>
      <p:ext uri="{BB962C8B-B14F-4D97-AF65-F5344CB8AC3E}">
        <p14:creationId xmlns:p14="http://schemas.microsoft.com/office/powerpoint/2010/main" val="4544416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62.2</a:t>
            </a:r>
            <a:endParaRPr lang="en-US" dirty="0"/>
          </a:p>
        </p:txBody>
      </p:sp>
      <p:sp>
        <p:nvSpPr>
          <p:cNvPr id="3" name="Text Placeholder 2"/>
          <p:cNvSpPr>
            <a:spLocks noGrp="1"/>
          </p:cNvSpPr>
          <p:nvPr>
            <p:ph type="body" idx="1"/>
          </p:nvPr>
        </p:nvSpPr>
        <p:spPr/>
        <p:txBody>
          <a:bodyPr>
            <a:normAutofit/>
          </a:bodyPr>
          <a:lstStyle/>
          <a:p>
            <a:r>
              <a:rPr lang="en-US" cap="none" dirty="0" smtClean="0">
                <a:solidFill>
                  <a:srgbClr val="0070C0"/>
                </a:solidFill>
              </a:rPr>
              <a:t>Jurisdiction of the Trial Committee.</a:t>
            </a:r>
            <a:endParaRPr lang="en-US" cap="none" dirty="0">
              <a:solidFill>
                <a:srgbClr val="0070C0"/>
              </a:solidFill>
            </a:endParaRPr>
          </a:p>
        </p:txBody>
      </p:sp>
    </p:spTree>
    <p:extLst>
      <p:ext uri="{BB962C8B-B14F-4D97-AF65-F5344CB8AC3E}">
        <p14:creationId xmlns:p14="http://schemas.microsoft.com/office/powerpoint/2010/main" val="669644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Jurisdiction of the Trial Committee</a:t>
            </a:r>
            <a:endParaRPr lang="en-US" dirty="0"/>
          </a:p>
        </p:txBody>
      </p:sp>
      <p:sp>
        <p:nvSpPr>
          <p:cNvPr id="3" name="Content Placeholder 2"/>
          <p:cNvSpPr>
            <a:spLocks noGrp="1"/>
          </p:cNvSpPr>
          <p:nvPr>
            <p:ph idx="1"/>
          </p:nvPr>
        </p:nvSpPr>
        <p:spPr/>
        <p:txBody>
          <a:bodyPr>
            <a:normAutofit lnSpcReduction="10000"/>
          </a:bodyPr>
          <a:lstStyle/>
          <a:p>
            <a:r>
              <a:rPr lang="en-US" dirty="0" smtClean="0"/>
              <a:t>The Trial Committee has jurisdiction over all charges filed by written Complaint under Section 63.1 involving an offense committed against the Laws of the Order by members of the Local Aerie. (Section 62.1)</a:t>
            </a:r>
          </a:p>
          <a:p>
            <a:r>
              <a:rPr lang="en-US" dirty="0" smtClean="0"/>
              <a:t>The Trial Committee shall also have jurisdiction over all charges filed by written Complaint under Section 63.1 involving an offense committed against the Rules and Regulations governing the conduct of Auxiliaries by members of a Local Auxiliary affiliated with the Local Aerie. (Section 62.2)</a:t>
            </a:r>
          </a:p>
          <a:p>
            <a:pPr marL="0" indent="0" algn="ctr">
              <a:buNone/>
            </a:pPr>
            <a:r>
              <a:rPr lang="en-US" b="1" dirty="0" smtClean="0"/>
              <a:t>The date the Complaint was filed determines which Trial Committee handles the trial. An existing Trial Committee shall retain jurisdiction over any and all Complaints filed during the term for which it has been appointed.</a:t>
            </a:r>
          </a:p>
          <a:p>
            <a:pPr marL="0" indent="0" algn="ctr">
              <a:buNone/>
            </a:pPr>
            <a:r>
              <a:rPr lang="en-US" b="1" dirty="0" smtClean="0"/>
              <a:t>(Opinion No. 837)</a:t>
            </a:r>
            <a:endParaRPr lang="en-US" b="1" dirty="0"/>
          </a:p>
        </p:txBody>
      </p:sp>
    </p:spTree>
    <p:extLst>
      <p:ext uri="{BB962C8B-B14F-4D97-AF65-F5344CB8AC3E}">
        <p14:creationId xmlns:p14="http://schemas.microsoft.com/office/powerpoint/2010/main" val="2437342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62.3</a:t>
            </a:r>
            <a:endParaRPr lang="en-US" dirty="0"/>
          </a:p>
        </p:txBody>
      </p:sp>
      <p:sp>
        <p:nvSpPr>
          <p:cNvPr id="3" name="Text Placeholder 2"/>
          <p:cNvSpPr>
            <a:spLocks noGrp="1"/>
          </p:cNvSpPr>
          <p:nvPr>
            <p:ph type="body" idx="1"/>
          </p:nvPr>
        </p:nvSpPr>
        <p:spPr/>
        <p:txBody>
          <a:bodyPr/>
          <a:lstStyle/>
          <a:p>
            <a:r>
              <a:rPr lang="en-US" cap="none" dirty="0" smtClean="0">
                <a:solidFill>
                  <a:srgbClr val="0070C0"/>
                </a:solidFill>
              </a:rPr>
              <a:t>Vacancies on the Trial Committee</a:t>
            </a:r>
            <a:endParaRPr lang="en-US" cap="none" dirty="0">
              <a:solidFill>
                <a:srgbClr val="0070C0"/>
              </a:solidFill>
            </a:endParaRPr>
          </a:p>
        </p:txBody>
      </p:sp>
    </p:spTree>
    <p:extLst>
      <p:ext uri="{BB962C8B-B14F-4D97-AF65-F5344CB8AC3E}">
        <p14:creationId xmlns:p14="http://schemas.microsoft.com/office/powerpoint/2010/main" val="12654104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Causes for Vacancies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Trial Committee Member may resign for the remainder of the term by presenting a written resignation to the Worthy President.</a:t>
            </a:r>
          </a:p>
          <a:p>
            <a:r>
              <a:rPr lang="en-US" dirty="0" smtClean="0"/>
              <a:t>A Trial Committee Member may be excused from service on any particular case for good cause by presenting a written request to be excused to the Worthy President.</a:t>
            </a:r>
          </a:p>
          <a:p>
            <a:r>
              <a:rPr lang="en-US" dirty="0" smtClean="0"/>
              <a:t>A Trial Committee Member is disqualified on any particular case when a relationship of sibling, parent, child, spouse, former spouse or person living or formerly living in a marriage-like relationship occurs between a member of the Trial Committee and the Accuser or Accused.</a:t>
            </a:r>
          </a:p>
          <a:p>
            <a:r>
              <a:rPr lang="en-US" dirty="0" smtClean="0"/>
              <a:t>Any other objections to the makeup of the Trial Committee are determined by the Trial Committee at the time of the trial by motions or objections from either party supported by evidence indicating the alleged prejudice or bias.</a:t>
            </a:r>
            <a:endParaRPr lang="en-US" dirty="0"/>
          </a:p>
        </p:txBody>
      </p:sp>
    </p:spTree>
    <p:extLst>
      <p:ext uri="{BB962C8B-B14F-4D97-AF65-F5344CB8AC3E}">
        <p14:creationId xmlns:p14="http://schemas.microsoft.com/office/powerpoint/2010/main" val="28647316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Filling a Vacancy</a:t>
            </a:r>
            <a:endParaRPr lang="en-US" dirty="0"/>
          </a:p>
        </p:txBody>
      </p:sp>
      <p:sp>
        <p:nvSpPr>
          <p:cNvPr id="3" name="Content Placeholder 2"/>
          <p:cNvSpPr>
            <a:spLocks noGrp="1"/>
          </p:cNvSpPr>
          <p:nvPr>
            <p:ph idx="1"/>
          </p:nvPr>
        </p:nvSpPr>
        <p:spPr/>
        <p:txBody>
          <a:bodyPr/>
          <a:lstStyle/>
          <a:p>
            <a:r>
              <a:rPr lang="en-US" dirty="0" smtClean="0"/>
              <a:t>The Worthy </a:t>
            </a:r>
            <a:r>
              <a:rPr lang="en-US" dirty="0" smtClean="0"/>
              <a:t>President, or presiding officer, </a:t>
            </a:r>
            <a:r>
              <a:rPr lang="en-US" dirty="0" smtClean="0"/>
              <a:t>fills any vacancy first from one of his designated alternates, if available.</a:t>
            </a:r>
          </a:p>
          <a:p>
            <a:r>
              <a:rPr lang="en-US" dirty="0" smtClean="0"/>
              <a:t>If the alternate(s) are not available, another Past Worthy President of the Aerie or Ten-Year Secretary (retired) should be asked.</a:t>
            </a:r>
          </a:p>
          <a:p>
            <a:r>
              <a:rPr lang="en-US" dirty="0" smtClean="0"/>
              <a:t>Otherwise, any member in good standing may fill a vacancy.</a:t>
            </a:r>
          </a:p>
          <a:p>
            <a:endParaRPr lang="en-US" dirty="0" smtClean="0"/>
          </a:p>
          <a:p>
            <a:pPr marL="0" indent="0" algn="ctr">
              <a:buNone/>
            </a:pPr>
            <a:r>
              <a:rPr lang="en-US" b="1" dirty="0" smtClean="0"/>
              <a:t>The two (2) alternates must be present at the beginning of the trial to insure there are five (5) Trial Committee Members present for conduct of the trial.</a:t>
            </a:r>
            <a:endParaRPr lang="en-US" b="1" dirty="0"/>
          </a:p>
        </p:txBody>
      </p:sp>
    </p:spTree>
    <p:extLst>
      <p:ext uri="{BB962C8B-B14F-4D97-AF65-F5344CB8AC3E}">
        <p14:creationId xmlns:p14="http://schemas.microsoft.com/office/powerpoint/2010/main" val="29691052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docProps/app.xml><?xml version="1.0" encoding="utf-8"?>
<Properties xmlns="http://schemas.openxmlformats.org/officeDocument/2006/extended-properties" xmlns:vt="http://schemas.openxmlformats.org/officeDocument/2006/docPropsVTypes">
  <Template>Ion Boardroom</Template>
  <TotalTime>2774</TotalTime>
  <Words>1401</Words>
  <Application>Microsoft Office PowerPoint</Application>
  <PresentationFormat>Widescreen</PresentationFormat>
  <Paragraphs>83</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Century Gothic</vt:lpstr>
      <vt:lpstr>Wingdings 3</vt:lpstr>
      <vt:lpstr>Ion Boardroom</vt:lpstr>
      <vt:lpstr>Trial Committee</vt:lpstr>
      <vt:lpstr>Section 62.1</vt:lpstr>
      <vt:lpstr>Appointment of the Trial Committee</vt:lpstr>
      <vt:lpstr>Members Not Permitted on the Trial Committee</vt:lpstr>
      <vt:lpstr>Section 62.2</vt:lpstr>
      <vt:lpstr>Jurisdiction of the Trial Committee</vt:lpstr>
      <vt:lpstr>Section 62.3</vt:lpstr>
      <vt:lpstr>Possible Causes for Vacancies</vt:lpstr>
      <vt:lpstr>Filling a Vacancy</vt:lpstr>
      <vt:lpstr>Section 63.3</vt:lpstr>
      <vt:lpstr>Trial Committee Chairman Responsibilities</vt:lpstr>
      <vt:lpstr>Section 63.5</vt:lpstr>
      <vt:lpstr>The Trial</vt:lpstr>
      <vt:lpstr>Section 63.6</vt:lpstr>
      <vt:lpstr>Executive Session</vt:lpstr>
      <vt:lpstr>Section 63.7</vt:lpstr>
      <vt:lpstr>Trial Committee Penalties</vt:lpstr>
      <vt:lpstr>Following Executive Session</vt:lpstr>
      <vt:lpstr>Jolie Stauffer Secretary of the Grand Tribunal grandtribunal@foe.com 614-883-2175</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Trial Committee</dc:title>
  <dc:creator>Jolie Stauffer</dc:creator>
  <cp:lastModifiedBy>Jolie Stauffer</cp:lastModifiedBy>
  <cp:revision>51</cp:revision>
  <dcterms:created xsi:type="dcterms:W3CDTF">2017-10-02T13:17:50Z</dcterms:created>
  <dcterms:modified xsi:type="dcterms:W3CDTF">2018-04-30T23:06:22Z</dcterms:modified>
</cp:coreProperties>
</file>