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77" r:id="rId6"/>
    <p:sldId id="312" r:id="rId7"/>
    <p:sldId id="289" r:id="rId8"/>
    <p:sldId id="296" r:id="rId9"/>
    <p:sldId id="308" r:id="rId10"/>
    <p:sldId id="313" r:id="rId11"/>
    <p:sldId id="309" r:id="rId12"/>
    <p:sldId id="310" r:id="rId13"/>
    <p:sldId id="311" r:id="rId14"/>
    <p:sldId id="31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26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E17EBF-335B-4CF9-A7E5-15EE327A0B1B}" v="12" dt="2025-07-25T19:28:19.8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94" autoAdjust="0"/>
    <p:restoredTop sz="94660"/>
  </p:normalViewPr>
  <p:slideViewPr>
    <p:cSldViewPr snapToGrid="0">
      <p:cViewPr varScale="1">
        <p:scale>
          <a:sx n="108" d="100"/>
          <a:sy n="108" d="100"/>
        </p:scale>
        <p:origin x="562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ck Timmons" userId="22e8fd73-0c58-49dc-95c7-ab86bb7007e9" providerId="ADAL" clId="{11E17EBF-335B-4CF9-A7E5-15EE327A0B1B}"/>
    <pc:docChg chg="undo custSel addSld delSld modSld">
      <pc:chgData name="Zack Timmons" userId="22e8fd73-0c58-49dc-95c7-ab86bb7007e9" providerId="ADAL" clId="{11E17EBF-335B-4CF9-A7E5-15EE327A0B1B}" dt="2025-07-25T19:28:28.111" v="421" actId="255"/>
      <pc:docMkLst>
        <pc:docMk/>
      </pc:docMkLst>
      <pc:sldChg chg="modSp mod">
        <pc:chgData name="Zack Timmons" userId="22e8fd73-0c58-49dc-95c7-ab86bb7007e9" providerId="ADAL" clId="{11E17EBF-335B-4CF9-A7E5-15EE327A0B1B}" dt="2025-07-25T19:19:24.031" v="24" actId="20577"/>
        <pc:sldMkLst>
          <pc:docMk/>
          <pc:sldMk cId="3056965651" sldId="256"/>
        </pc:sldMkLst>
        <pc:spChg chg="mod">
          <ac:chgData name="Zack Timmons" userId="22e8fd73-0c58-49dc-95c7-ab86bb7007e9" providerId="ADAL" clId="{11E17EBF-335B-4CF9-A7E5-15EE327A0B1B}" dt="2025-07-25T19:19:24.031" v="24" actId="20577"/>
          <ac:spMkLst>
            <pc:docMk/>
            <pc:sldMk cId="3056965651" sldId="256"/>
            <ac:spMk id="3" creationId="{00000000-0000-0000-0000-000000000000}"/>
          </ac:spMkLst>
        </pc:spChg>
      </pc:sldChg>
      <pc:sldChg chg="modSp mod">
        <pc:chgData name="Zack Timmons" userId="22e8fd73-0c58-49dc-95c7-ab86bb7007e9" providerId="ADAL" clId="{11E17EBF-335B-4CF9-A7E5-15EE327A0B1B}" dt="2025-07-25T19:20:15.569" v="71" actId="207"/>
        <pc:sldMkLst>
          <pc:docMk/>
          <pc:sldMk cId="4200631038" sldId="277"/>
        </pc:sldMkLst>
        <pc:spChg chg="mod">
          <ac:chgData name="Zack Timmons" userId="22e8fd73-0c58-49dc-95c7-ab86bb7007e9" providerId="ADAL" clId="{11E17EBF-335B-4CF9-A7E5-15EE327A0B1B}" dt="2025-07-25T19:19:30.940" v="47" actId="20577"/>
          <ac:spMkLst>
            <pc:docMk/>
            <pc:sldMk cId="4200631038" sldId="277"/>
            <ac:spMk id="2" creationId="{00000000-0000-0000-0000-000000000000}"/>
          </ac:spMkLst>
        </pc:spChg>
        <pc:spChg chg="mod">
          <ac:chgData name="Zack Timmons" userId="22e8fd73-0c58-49dc-95c7-ab86bb7007e9" providerId="ADAL" clId="{11E17EBF-335B-4CF9-A7E5-15EE327A0B1B}" dt="2025-07-25T19:20:15.569" v="71" actId="207"/>
          <ac:spMkLst>
            <pc:docMk/>
            <pc:sldMk cId="4200631038" sldId="277"/>
            <ac:spMk id="9" creationId="{0BE70625-2D9A-4F40-B7AF-A4BD2247E048}"/>
          </ac:spMkLst>
        </pc:spChg>
      </pc:sldChg>
      <pc:sldChg chg="modSp mod">
        <pc:chgData name="Zack Timmons" userId="22e8fd73-0c58-49dc-95c7-ab86bb7007e9" providerId="ADAL" clId="{11E17EBF-335B-4CF9-A7E5-15EE327A0B1B}" dt="2025-07-25T19:26:43.437" v="371"/>
        <pc:sldMkLst>
          <pc:docMk/>
          <pc:sldMk cId="4253189791" sldId="289"/>
        </pc:sldMkLst>
        <pc:spChg chg="mod">
          <ac:chgData name="Zack Timmons" userId="22e8fd73-0c58-49dc-95c7-ab86bb7007e9" providerId="ADAL" clId="{11E17EBF-335B-4CF9-A7E5-15EE327A0B1B}" dt="2025-07-25T19:21:26.913" v="143" actId="20577"/>
          <ac:spMkLst>
            <pc:docMk/>
            <pc:sldMk cId="4253189791" sldId="289"/>
            <ac:spMk id="2" creationId="{00000000-0000-0000-0000-000000000000}"/>
          </ac:spMkLst>
        </pc:spChg>
        <pc:spChg chg="mod">
          <ac:chgData name="Zack Timmons" userId="22e8fd73-0c58-49dc-95c7-ab86bb7007e9" providerId="ADAL" clId="{11E17EBF-335B-4CF9-A7E5-15EE327A0B1B}" dt="2025-07-25T19:26:43.437" v="371"/>
          <ac:spMkLst>
            <pc:docMk/>
            <pc:sldMk cId="4253189791" sldId="289"/>
            <ac:spMk id="9" creationId="{0BE70625-2D9A-4F40-B7AF-A4BD2247E048}"/>
          </ac:spMkLst>
        </pc:spChg>
      </pc:sldChg>
      <pc:sldChg chg="modSp mod">
        <pc:chgData name="Zack Timmons" userId="22e8fd73-0c58-49dc-95c7-ab86bb7007e9" providerId="ADAL" clId="{11E17EBF-335B-4CF9-A7E5-15EE327A0B1B}" dt="2025-07-25T19:21:52.045" v="173" actId="255"/>
        <pc:sldMkLst>
          <pc:docMk/>
          <pc:sldMk cId="1668747891" sldId="296"/>
        </pc:sldMkLst>
        <pc:spChg chg="mod">
          <ac:chgData name="Zack Timmons" userId="22e8fd73-0c58-49dc-95c7-ab86bb7007e9" providerId="ADAL" clId="{11E17EBF-335B-4CF9-A7E5-15EE327A0B1B}" dt="2025-07-25T19:21:33.949" v="169" actId="20577"/>
          <ac:spMkLst>
            <pc:docMk/>
            <pc:sldMk cId="1668747891" sldId="296"/>
            <ac:spMk id="2" creationId="{00000000-0000-0000-0000-000000000000}"/>
          </ac:spMkLst>
        </pc:spChg>
        <pc:spChg chg="mod">
          <ac:chgData name="Zack Timmons" userId="22e8fd73-0c58-49dc-95c7-ab86bb7007e9" providerId="ADAL" clId="{11E17EBF-335B-4CF9-A7E5-15EE327A0B1B}" dt="2025-07-25T19:21:52.045" v="173" actId="255"/>
          <ac:spMkLst>
            <pc:docMk/>
            <pc:sldMk cId="1668747891" sldId="296"/>
            <ac:spMk id="9" creationId="{0BE70625-2D9A-4F40-B7AF-A4BD2247E048}"/>
          </ac:spMkLst>
        </pc:spChg>
      </pc:sldChg>
      <pc:sldChg chg="del">
        <pc:chgData name="Zack Timmons" userId="22e8fd73-0c58-49dc-95c7-ab86bb7007e9" providerId="ADAL" clId="{11E17EBF-335B-4CF9-A7E5-15EE327A0B1B}" dt="2025-07-25T19:24:51.540" v="337" actId="2696"/>
        <pc:sldMkLst>
          <pc:docMk/>
          <pc:sldMk cId="2572343772" sldId="297"/>
        </pc:sldMkLst>
      </pc:sldChg>
      <pc:sldChg chg="del">
        <pc:chgData name="Zack Timmons" userId="22e8fd73-0c58-49dc-95c7-ab86bb7007e9" providerId="ADAL" clId="{11E17EBF-335B-4CF9-A7E5-15EE327A0B1B}" dt="2025-07-25T19:24:51.540" v="337" actId="2696"/>
        <pc:sldMkLst>
          <pc:docMk/>
          <pc:sldMk cId="1218028349" sldId="307"/>
        </pc:sldMkLst>
      </pc:sldChg>
      <pc:sldChg chg="modSp mod">
        <pc:chgData name="Zack Timmons" userId="22e8fd73-0c58-49dc-95c7-ab86bb7007e9" providerId="ADAL" clId="{11E17EBF-335B-4CF9-A7E5-15EE327A0B1B}" dt="2025-07-25T19:22:57.192" v="222" actId="20577"/>
        <pc:sldMkLst>
          <pc:docMk/>
          <pc:sldMk cId="20871551" sldId="308"/>
        </pc:sldMkLst>
        <pc:spChg chg="mod">
          <ac:chgData name="Zack Timmons" userId="22e8fd73-0c58-49dc-95c7-ab86bb7007e9" providerId="ADAL" clId="{11E17EBF-335B-4CF9-A7E5-15EE327A0B1B}" dt="2025-07-25T19:22:06.716" v="201" actId="20577"/>
          <ac:spMkLst>
            <pc:docMk/>
            <pc:sldMk cId="20871551" sldId="308"/>
            <ac:spMk id="2" creationId="{F4C7F749-F05F-35B3-FBF6-CFA8DB5B58AA}"/>
          </ac:spMkLst>
        </pc:spChg>
        <pc:spChg chg="mod">
          <ac:chgData name="Zack Timmons" userId="22e8fd73-0c58-49dc-95c7-ab86bb7007e9" providerId="ADAL" clId="{11E17EBF-335B-4CF9-A7E5-15EE327A0B1B}" dt="2025-07-25T19:22:57.192" v="222" actId="20577"/>
          <ac:spMkLst>
            <pc:docMk/>
            <pc:sldMk cId="20871551" sldId="308"/>
            <ac:spMk id="9" creationId="{A4B3A155-E7AE-6066-A8C9-131659A0F9FF}"/>
          </ac:spMkLst>
        </pc:spChg>
      </pc:sldChg>
      <pc:sldChg chg="modSp mod">
        <pc:chgData name="Zack Timmons" userId="22e8fd73-0c58-49dc-95c7-ab86bb7007e9" providerId="ADAL" clId="{11E17EBF-335B-4CF9-A7E5-15EE327A0B1B}" dt="2025-07-25T19:23:32.623" v="248" actId="2711"/>
        <pc:sldMkLst>
          <pc:docMk/>
          <pc:sldMk cId="67255887" sldId="309"/>
        </pc:sldMkLst>
        <pc:spChg chg="mod">
          <ac:chgData name="Zack Timmons" userId="22e8fd73-0c58-49dc-95c7-ab86bb7007e9" providerId="ADAL" clId="{11E17EBF-335B-4CF9-A7E5-15EE327A0B1B}" dt="2025-07-25T19:23:18.301" v="244" actId="20577"/>
          <ac:spMkLst>
            <pc:docMk/>
            <pc:sldMk cId="67255887" sldId="309"/>
            <ac:spMk id="2" creationId="{1E95C7EA-B906-7D1C-5164-255388FBC127}"/>
          </ac:spMkLst>
        </pc:spChg>
        <pc:spChg chg="mod">
          <ac:chgData name="Zack Timmons" userId="22e8fd73-0c58-49dc-95c7-ab86bb7007e9" providerId="ADAL" clId="{11E17EBF-335B-4CF9-A7E5-15EE327A0B1B}" dt="2025-07-25T19:23:32.623" v="248" actId="2711"/>
          <ac:spMkLst>
            <pc:docMk/>
            <pc:sldMk cId="67255887" sldId="309"/>
            <ac:spMk id="9" creationId="{0A36D34A-6C77-1D8A-7180-248BC5C40F97}"/>
          </ac:spMkLst>
        </pc:spChg>
      </pc:sldChg>
      <pc:sldChg chg="modSp mod">
        <pc:chgData name="Zack Timmons" userId="22e8fd73-0c58-49dc-95c7-ab86bb7007e9" providerId="ADAL" clId="{11E17EBF-335B-4CF9-A7E5-15EE327A0B1B}" dt="2025-07-25T19:24:07.136" v="292" actId="2711"/>
        <pc:sldMkLst>
          <pc:docMk/>
          <pc:sldMk cId="3266529498" sldId="310"/>
        </pc:sldMkLst>
        <pc:spChg chg="mod">
          <ac:chgData name="Zack Timmons" userId="22e8fd73-0c58-49dc-95c7-ab86bb7007e9" providerId="ADAL" clId="{11E17EBF-335B-4CF9-A7E5-15EE327A0B1B}" dt="2025-07-25T19:23:54.398" v="289" actId="20577"/>
          <ac:spMkLst>
            <pc:docMk/>
            <pc:sldMk cId="3266529498" sldId="310"/>
            <ac:spMk id="2" creationId="{00000000-0000-0000-0000-000000000000}"/>
          </ac:spMkLst>
        </pc:spChg>
        <pc:spChg chg="mod">
          <ac:chgData name="Zack Timmons" userId="22e8fd73-0c58-49dc-95c7-ab86bb7007e9" providerId="ADAL" clId="{11E17EBF-335B-4CF9-A7E5-15EE327A0B1B}" dt="2025-07-25T19:24:07.136" v="292" actId="2711"/>
          <ac:spMkLst>
            <pc:docMk/>
            <pc:sldMk cId="3266529498" sldId="310"/>
            <ac:spMk id="9" creationId="{0BE70625-2D9A-4F40-B7AF-A4BD2247E048}"/>
          </ac:spMkLst>
        </pc:spChg>
      </pc:sldChg>
      <pc:sldChg chg="modSp mod">
        <pc:chgData name="Zack Timmons" userId="22e8fd73-0c58-49dc-95c7-ab86bb7007e9" providerId="ADAL" clId="{11E17EBF-335B-4CF9-A7E5-15EE327A0B1B}" dt="2025-07-25T19:24:31.474" v="336" actId="2711"/>
        <pc:sldMkLst>
          <pc:docMk/>
          <pc:sldMk cId="3636631975" sldId="311"/>
        </pc:sldMkLst>
        <pc:spChg chg="mod">
          <ac:chgData name="Zack Timmons" userId="22e8fd73-0c58-49dc-95c7-ab86bb7007e9" providerId="ADAL" clId="{11E17EBF-335B-4CF9-A7E5-15EE327A0B1B}" dt="2025-07-25T19:24:16.720" v="333" actId="20577"/>
          <ac:spMkLst>
            <pc:docMk/>
            <pc:sldMk cId="3636631975" sldId="311"/>
            <ac:spMk id="2" creationId="{00000000-0000-0000-0000-000000000000}"/>
          </ac:spMkLst>
        </pc:spChg>
        <pc:spChg chg="mod">
          <ac:chgData name="Zack Timmons" userId="22e8fd73-0c58-49dc-95c7-ab86bb7007e9" providerId="ADAL" clId="{11E17EBF-335B-4CF9-A7E5-15EE327A0B1B}" dt="2025-07-25T19:24:31.474" v="336" actId="2711"/>
          <ac:spMkLst>
            <pc:docMk/>
            <pc:sldMk cId="3636631975" sldId="311"/>
            <ac:spMk id="9" creationId="{0BE70625-2D9A-4F40-B7AF-A4BD2247E048}"/>
          </ac:spMkLst>
        </pc:spChg>
      </pc:sldChg>
      <pc:sldChg chg="modSp add mod">
        <pc:chgData name="Zack Timmons" userId="22e8fd73-0c58-49dc-95c7-ab86bb7007e9" providerId="ADAL" clId="{11E17EBF-335B-4CF9-A7E5-15EE327A0B1B}" dt="2025-07-25T19:26:51.334" v="373" actId="404"/>
        <pc:sldMkLst>
          <pc:docMk/>
          <pc:sldMk cId="626205028" sldId="312"/>
        </pc:sldMkLst>
        <pc:spChg chg="mod">
          <ac:chgData name="Zack Timmons" userId="22e8fd73-0c58-49dc-95c7-ab86bb7007e9" providerId="ADAL" clId="{11E17EBF-335B-4CF9-A7E5-15EE327A0B1B}" dt="2025-07-25T19:25:38.855" v="365" actId="20577"/>
          <ac:spMkLst>
            <pc:docMk/>
            <pc:sldMk cId="626205028" sldId="312"/>
            <ac:spMk id="2" creationId="{731BE084-B642-8461-19F3-409B416DF7F6}"/>
          </ac:spMkLst>
        </pc:spChg>
        <pc:spChg chg="mod">
          <ac:chgData name="Zack Timmons" userId="22e8fd73-0c58-49dc-95c7-ab86bb7007e9" providerId="ADAL" clId="{11E17EBF-335B-4CF9-A7E5-15EE327A0B1B}" dt="2025-07-25T19:26:51.334" v="373" actId="404"/>
          <ac:spMkLst>
            <pc:docMk/>
            <pc:sldMk cId="626205028" sldId="312"/>
            <ac:spMk id="9" creationId="{E936263C-4006-849E-AE00-B32E69710675}"/>
          </ac:spMkLst>
        </pc:spChg>
      </pc:sldChg>
      <pc:sldChg chg="del">
        <pc:chgData name="Zack Timmons" userId="22e8fd73-0c58-49dc-95c7-ab86bb7007e9" providerId="ADAL" clId="{11E17EBF-335B-4CF9-A7E5-15EE327A0B1B}" dt="2025-07-25T19:24:51.540" v="337" actId="2696"/>
        <pc:sldMkLst>
          <pc:docMk/>
          <pc:sldMk cId="1593811557" sldId="312"/>
        </pc:sldMkLst>
      </pc:sldChg>
      <pc:sldChg chg="modSp add mod">
        <pc:chgData name="Zack Timmons" userId="22e8fd73-0c58-49dc-95c7-ab86bb7007e9" providerId="ADAL" clId="{11E17EBF-335B-4CF9-A7E5-15EE327A0B1B}" dt="2025-07-25T19:27:54.287" v="416" actId="20577"/>
        <pc:sldMkLst>
          <pc:docMk/>
          <pc:sldMk cId="3528961140" sldId="313"/>
        </pc:sldMkLst>
        <pc:spChg chg="mod">
          <ac:chgData name="Zack Timmons" userId="22e8fd73-0c58-49dc-95c7-ab86bb7007e9" providerId="ADAL" clId="{11E17EBF-335B-4CF9-A7E5-15EE327A0B1B}" dt="2025-07-25T19:27:54.287" v="416" actId="20577"/>
          <ac:spMkLst>
            <pc:docMk/>
            <pc:sldMk cId="3528961140" sldId="313"/>
            <ac:spMk id="2" creationId="{7CA1402D-06D6-386D-2261-3890D1B224C3}"/>
          </ac:spMkLst>
        </pc:spChg>
        <pc:spChg chg="mod">
          <ac:chgData name="Zack Timmons" userId="22e8fd73-0c58-49dc-95c7-ab86bb7007e9" providerId="ADAL" clId="{11E17EBF-335B-4CF9-A7E5-15EE327A0B1B}" dt="2025-07-25T19:27:45.758" v="379" actId="404"/>
          <ac:spMkLst>
            <pc:docMk/>
            <pc:sldMk cId="3528961140" sldId="313"/>
            <ac:spMk id="9" creationId="{2C756F31-8810-0ED8-11EE-8F0463146984}"/>
          </ac:spMkLst>
        </pc:spChg>
      </pc:sldChg>
      <pc:sldChg chg="modSp add mod">
        <pc:chgData name="Zack Timmons" userId="22e8fd73-0c58-49dc-95c7-ab86bb7007e9" providerId="ADAL" clId="{11E17EBF-335B-4CF9-A7E5-15EE327A0B1B}" dt="2025-07-25T19:28:28.111" v="421" actId="255"/>
        <pc:sldMkLst>
          <pc:docMk/>
          <pc:sldMk cId="1263479131" sldId="314"/>
        </pc:sldMkLst>
        <pc:spChg chg="mod">
          <ac:chgData name="Zack Timmons" userId="22e8fd73-0c58-49dc-95c7-ab86bb7007e9" providerId="ADAL" clId="{11E17EBF-335B-4CF9-A7E5-15EE327A0B1B}" dt="2025-07-25T19:28:28.111" v="421" actId="255"/>
          <ac:spMkLst>
            <pc:docMk/>
            <pc:sldMk cId="1263479131" sldId="314"/>
            <ac:spMk id="9" creationId="{40B9D4E0-33FF-65B8-F3B3-08DA545A7F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7/25/2025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7/25/2025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7/25/2025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foe.com/Portals/0/pdf/charities/Grand-Aerie-501c8.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effectLst/>
        </p:spPr>
        <p:txBody>
          <a:bodyPr>
            <a:noAutofit/>
          </a:bodyPr>
          <a:lstStyle/>
          <a:p>
            <a:r>
              <a:rPr lang="en-US" sz="4400" b="1" dirty="0">
                <a:solidFill>
                  <a:schemeClr val="accent2"/>
                </a:solidFill>
                <a:latin typeface="Acumin Pro SemiCondensed Black" panose="020B0906020202020204" pitchFamily="34" charset="0"/>
              </a:rPr>
              <a:t>Tighten Up - Compliance</a:t>
            </a:r>
          </a:p>
        </p:txBody>
      </p:sp>
      <p:pic>
        <p:nvPicPr>
          <p:cNvPr id="5" name="Picture 4" descr="A purple outline of a wrench&#10;&#10;AI-generated content may be incorrect.">
            <a:extLst>
              <a:ext uri="{FF2B5EF4-FFF2-40B4-BE49-F238E27FC236}">
                <a16:creationId xmlns:a16="http://schemas.microsoft.com/office/drawing/2014/main" id="{E9F7CCC0-B708-CBCC-4E03-65BCC8272F97}"/>
              </a:ext>
            </a:extLst>
          </p:cNvPr>
          <p:cNvPicPr>
            <a:picLocks noChangeAspect="1"/>
          </p:cNvPicPr>
          <p:nvPr/>
        </p:nvPicPr>
        <p:blipFill>
          <a:blip r:embed="rId2"/>
          <a:stretch>
            <a:fillRect/>
          </a:stretch>
        </p:blipFill>
        <p:spPr>
          <a:xfrm>
            <a:off x="3937043" y="341636"/>
            <a:ext cx="4317913" cy="4135697"/>
          </a:xfrm>
          <a:prstGeom prst="rect">
            <a:avLst/>
          </a:prstGeom>
        </p:spPr>
      </p:pic>
    </p:spTree>
    <p:extLst>
      <p:ext uri="{BB962C8B-B14F-4D97-AF65-F5344CB8AC3E}">
        <p14:creationId xmlns:p14="http://schemas.microsoft.com/office/powerpoint/2010/main" val="3056965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House Rules Approved By The Grand Aerie</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sz="2400" dirty="0">
                <a:solidFill>
                  <a:srgbClr val="152659"/>
                </a:solidFill>
                <a:latin typeface="Acumin Pro SemiCondensed" panose="020B0806020202020204" pitchFamily="34" charset="0"/>
                <a:ea typeface="Times New Roman" panose="02020603050405020304" pitchFamily="18" charset="0"/>
              </a:rPr>
              <a:t>All Aeries &amp; Auxiliaries, per Section 122.4 of the Grand Aerie Constitution &amp; Statutes and Rules &amp; Regulations, must have their House Rules submitted to the Grand Secretary's Office for approval. Those who have yet to submit their House Rules or whose House Rules have been rejected will be considered out of compliance until their House Rules are properly approved. Any House Rules posted which have not been approved are NOT ENFORCEABLE.</a:t>
            </a:r>
            <a:endParaRPr lang="en-US" sz="2400" dirty="0">
              <a:solidFill>
                <a:srgbClr val="152659"/>
              </a:solidFill>
              <a:latin typeface="Acumin Pro SemiCondensed" panose="020B0806020202020204" pitchFamily="34" charset="0"/>
            </a:endParaRPr>
          </a:p>
        </p:txBody>
      </p:sp>
    </p:spTree>
    <p:extLst>
      <p:ext uri="{BB962C8B-B14F-4D97-AF65-F5344CB8AC3E}">
        <p14:creationId xmlns:p14="http://schemas.microsoft.com/office/powerpoint/2010/main" val="3636631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95037-6CB5-2868-AEEE-A543A2642C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7D0701-27D0-F360-ED03-9FAF4F790D78}"/>
              </a:ext>
            </a:extLst>
          </p:cNvPr>
          <p:cNvSpPr>
            <a:spLocks noGrp="1"/>
          </p:cNvSpPr>
          <p:nvPr>
            <p:ph type="title"/>
          </p:nvPr>
        </p:nvSpPr>
        <p:spPr/>
        <p:txBody>
          <a:bodyPr/>
          <a:lstStyle/>
          <a:p>
            <a:r>
              <a:rPr lang="en-US" dirty="0">
                <a:latin typeface="Acumin Pro SemiCondensed Black" panose="020B0506020202020204" pitchFamily="34" charset="77"/>
              </a:rPr>
              <a:t>House Rules Approved By The Grand Aerie</a:t>
            </a:r>
          </a:p>
        </p:txBody>
      </p:sp>
      <p:sp>
        <p:nvSpPr>
          <p:cNvPr id="9" name="Content Placeholder 2">
            <a:extLst>
              <a:ext uri="{FF2B5EF4-FFF2-40B4-BE49-F238E27FC236}">
                <a16:creationId xmlns:a16="http://schemas.microsoft.com/office/drawing/2014/main" id="{40B9D4E0-33FF-65B8-F3B3-08DA545A7F03}"/>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sz="2800" dirty="0">
                <a:solidFill>
                  <a:srgbClr val="152659"/>
                </a:solidFill>
                <a:latin typeface="Acumin Pro SemiCondensed" panose="020B0806020202020204" pitchFamily="34" charset="0"/>
              </a:rPr>
              <a:t>All Officer positions (unless your By-Laws allow the removal of an Outside Guard) and all required committee positions should be filled on the Officer List in MMS.</a:t>
            </a:r>
          </a:p>
        </p:txBody>
      </p:sp>
    </p:spTree>
    <p:extLst>
      <p:ext uri="{BB962C8B-B14F-4D97-AF65-F5344CB8AC3E}">
        <p14:creationId xmlns:p14="http://schemas.microsoft.com/office/powerpoint/2010/main" val="1263479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Keeping In Compliance</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27554" y="2347583"/>
            <a:ext cx="11256885" cy="4351415"/>
          </a:xfrm>
          <a:prstGeom prst="rect">
            <a:avLst/>
          </a:prstGeom>
          <a:effectLst/>
        </p:spPr>
        <p:txBody>
          <a:bodyPr vert="horz" wrap="square" lIns="91440" tIns="45720" rIns="91440" bIns="45720" numCol="1" rtlCol="0" anchor="ctr" anchorCtr="0" compatLnSpc="1">
            <a:prstTxWarp prst="textNoShape">
              <a:avLst/>
            </a:prstTxWarp>
            <a:normAutofit fontScale="92500" lnSpcReduction="20000"/>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a:spcBef>
                <a:spcPts val="0"/>
              </a:spcBef>
              <a:spcAft>
                <a:spcPts val="1500"/>
              </a:spcAft>
            </a:pPr>
            <a:r>
              <a:rPr lang="en-US" sz="28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Compliance is the key to maintaining a healthy Aerie and Auxiliary. To ensure you're in full compliance with the Grand Aerie, make sure your Aerie/Auxiliary has submitted the items in this presentation to the Grand Aerie Compliance Department.</a:t>
            </a:r>
            <a:endParaRPr lang="en-US" sz="28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a:p>
            <a:pPr>
              <a:spcBef>
                <a:spcPts val="0"/>
              </a:spcBef>
              <a:spcAft>
                <a:spcPts val="1500"/>
              </a:spcAft>
            </a:pPr>
            <a:r>
              <a:rPr lang="en-US" sz="28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Failing to remain in compliance can result in one or more of the following consequences:</a:t>
            </a:r>
          </a:p>
          <a:p>
            <a:pPr lvl="1">
              <a:spcBef>
                <a:spcPts val="0"/>
              </a:spcBef>
              <a:spcAft>
                <a:spcPts val="1500"/>
              </a:spcAft>
            </a:pPr>
            <a:r>
              <a:rPr lang="en-US" sz="26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 Inability to receive representation from the Grand Aerie for any upcoming meetings or events.</a:t>
            </a:r>
          </a:p>
          <a:p>
            <a:pPr lvl="1">
              <a:spcBef>
                <a:spcPts val="0"/>
              </a:spcBef>
              <a:spcAft>
                <a:spcPts val="1500"/>
              </a:spcAft>
            </a:pPr>
            <a:r>
              <a:rPr lang="en-US" sz="28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 Loss of nonprofit tax status.</a:t>
            </a:r>
          </a:p>
          <a:p>
            <a:pPr lvl="1">
              <a:spcBef>
                <a:spcPts val="0"/>
              </a:spcBef>
              <a:spcAft>
                <a:spcPts val="1500"/>
              </a:spcAft>
            </a:pPr>
            <a:r>
              <a:rPr lang="en-US" sz="28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 Suspended or revoked Aerie/Auxiliary Charter</a:t>
            </a:r>
            <a:endParaRPr lang="en-US" sz="28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063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99AA3-3013-A421-AD0B-2D61C4B7A4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1BE084-B642-8461-19F3-409B416DF7F6}"/>
              </a:ext>
            </a:extLst>
          </p:cNvPr>
          <p:cNvSpPr>
            <a:spLocks noGrp="1"/>
          </p:cNvSpPr>
          <p:nvPr>
            <p:ph type="title"/>
          </p:nvPr>
        </p:nvSpPr>
        <p:spPr/>
        <p:txBody>
          <a:bodyPr/>
          <a:lstStyle/>
          <a:p>
            <a:r>
              <a:rPr lang="en-US" dirty="0">
                <a:latin typeface="Acumin Pro SemiCondensed Black" panose="020B0506020202020204" pitchFamily="34" charset="77"/>
              </a:rPr>
              <a:t>General Liability Insurance</a:t>
            </a:r>
          </a:p>
        </p:txBody>
      </p:sp>
      <p:sp>
        <p:nvSpPr>
          <p:cNvPr id="9" name="Content Placeholder 2">
            <a:extLst>
              <a:ext uri="{FF2B5EF4-FFF2-40B4-BE49-F238E27FC236}">
                <a16:creationId xmlns:a16="http://schemas.microsoft.com/office/drawing/2014/main" id="{E936263C-4006-849E-AE00-B32E69710675}"/>
              </a:ext>
            </a:extLst>
          </p:cNvPr>
          <p:cNvSpPr txBox="1">
            <a:spLocks/>
          </p:cNvSpPr>
          <p:nvPr/>
        </p:nvSpPr>
        <p:spPr bwMode="auto">
          <a:xfrm>
            <a:off x="327554" y="2347583"/>
            <a:ext cx="11256885" cy="4351415"/>
          </a:xfrm>
          <a:prstGeom prst="rect">
            <a:avLst/>
          </a:prstGeom>
          <a:effectLst/>
        </p:spPr>
        <p:txBody>
          <a:bodyPr vert="horz" wrap="square" lIns="91440" tIns="45720" rIns="91440" bIns="45720" numCol="1" rtlCol="0" anchor="ctr" anchorCtr="0" compatLnSpc="1">
            <a:prstTxWarp prst="textNoShape">
              <a:avLst/>
            </a:prstTxWarp>
            <a:no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endParaRPr lang="en-US" sz="2400" dirty="0">
              <a:solidFill>
                <a:srgbClr val="152659"/>
              </a:solidFill>
              <a:latin typeface="Acumin Pro SemiCondensed" panose="020B0806020202020204" pitchFamily="34" charset="0"/>
            </a:endParaRPr>
          </a:p>
          <a:p>
            <a:r>
              <a:rPr lang="en-US" sz="2400" dirty="0">
                <a:solidFill>
                  <a:srgbClr val="152659"/>
                </a:solidFill>
                <a:latin typeface="Acumin Pro SemiCondensed" panose="020B0806020202020204" pitchFamily="34" charset="0"/>
              </a:rPr>
              <a:t>Each Local Aerie shall name the Grand Aerie as an additional insured in their General Liability Insurance Policy. </a:t>
            </a:r>
          </a:p>
          <a:p>
            <a:r>
              <a:rPr lang="en-US" sz="2400" dirty="0">
                <a:solidFill>
                  <a:srgbClr val="152659"/>
                </a:solidFill>
                <a:latin typeface="Acumin Pro SemiCondensed" panose="020B0806020202020204" pitchFamily="34" charset="0"/>
              </a:rPr>
              <a:t>To be considered in compliance, a copy of your </a:t>
            </a:r>
            <a:r>
              <a:rPr lang="en-US" sz="2400" u="sng" dirty="0">
                <a:solidFill>
                  <a:srgbClr val="152659"/>
                </a:solidFill>
                <a:latin typeface="Acumin Pro SemiCondensed" panose="020B0806020202020204" pitchFamily="34" charset="0"/>
              </a:rPr>
              <a:t>ENTIRE POLICY </a:t>
            </a:r>
            <a:r>
              <a:rPr lang="en-US" sz="2400" dirty="0">
                <a:solidFill>
                  <a:srgbClr val="152659"/>
                </a:solidFill>
                <a:latin typeface="Acumin Pro SemiCondensed" panose="020B0806020202020204" pitchFamily="34" charset="0"/>
              </a:rPr>
              <a:t>for all various forms of Insurance MUST be on file with the Grand Aerie. Summary sheets of your policy do not count and will not be considered in compliance. The entire policy document should be several pages long.</a:t>
            </a:r>
          </a:p>
          <a:p>
            <a:r>
              <a:rPr lang="en-US" sz="2400" dirty="0">
                <a:solidFill>
                  <a:srgbClr val="152659"/>
                </a:solidFill>
                <a:latin typeface="Acumin Pro SemiCondensed" panose="020B0806020202020204" pitchFamily="34" charset="0"/>
              </a:rPr>
              <a:t>The Auxiliary must also hold insurance, either included in the Aerie policy or on their own standalone policy. The Grand Aerie of the Fraternal Order of Eagles must also be named as additional insured on all policies. </a:t>
            </a:r>
          </a:p>
        </p:txBody>
      </p:sp>
    </p:spTree>
    <p:extLst>
      <p:ext uri="{BB962C8B-B14F-4D97-AF65-F5344CB8AC3E}">
        <p14:creationId xmlns:p14="http://schemas.microsoft.com/office/powerpoint/2010/main" val="626205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Bond or Employee Dishonesty Coverage</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sz="2800" dirty="0">
                <a:solidFill>
                  <a:srgbClr val="152659"/>
                </a:solidFill>
                <a:latin typeface="Acumin Pro SemiCondensed" panose="020B0806020202020204" pitchFamily="34" charset="0"/>
              </a:rPr>
              <a:t>All policies must include Bond or Employee Dishonesty Coverage in order to be in compliance. If you do not have this coverage included in your policy, you will be considered out of compliance with the Grand Aerie and will open yourself to considerable financial risk in the event an employee, officer, or volunteer is caught stealing funds from the Aerie/Auxiliary. </a:t>
            </a:r>
            <a:endParaRPr lang="en-US" sz="40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3189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Liquor Liability Insurance</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a:spcAft>
                <a:spcPts val="1500"/>
              </a:spcAft>
            </a:pPr>
            <a:r>
              <a:rPr lang="en-US" sz="28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Obtaining Liquor Liability Coverage protects you in the event a patron causes property damage, physical damage to another individual or causes harm via a motor vehicle after being served at your establishment. A select number of states do not have dram shop laws, which means the establishment cannot be held responsible for the actions of an individual served there. In these states (Delaware, Kansas, Louisiana, Maryland, Nebraska, Nevada, South Dakota and Virginia) it is not required for an Aerie to obtain Liquor Liability Insurance.</a:t>
            </a:r>
            <a:endParaRPr lang="en-US" sz="28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8747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122B7-750B-2CCB-C558-A2ADC94845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C7F749-F05F-35B3-FBF6-CFA8DB5B58AA}"/>
              </a:ext>
            </a:extLst>
          </p:cNvPr>
          <p:cNvSpPr>
            <a:spLocks noGrp="1"/>
          </p:cNvSpPr>
          <p:nvPr>
            <p:ph type="title"/>
          </p:nvPr>
        </p:nvSpPr>
        <p:spPr/>
        <p:txBody>
          <a:bodyPr/>
          <a:lstStyle/>
          <a:p>
            <a:r>
              <a:rPr lang="en-US" dirty="0">
                <a:latin typeface="Acumin Pro SemiCondensed Black" panose="020B0506020202020204" pitchFamily="34" charset="77"/>
              </a:rPr>
              <a:t>Signed Affiliation Agreement</a:t>
            </a:r>
          </a:p>
        </p:txBody>
      </p:sp>
      <p:sp>
        <p:nvSpPr>
          <p:cNvPr id="9" name="Content Placeholder 2">
            <a:extLst>
              <a:ext uri="{FF2B5EF4-FFF2-40B4-BE49-F238E27FC236}">
                <a16:creationId xmlns:a16="http://schemas.microsoft.com/office/drawing/2014/main" id="{A4B3A155-E7AE-6066-A8C9-131659A0F9FF}"/>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a:spcAft>
                <a:spcPts val="1500"/>
              </a:spcAft>
            </a:pPr>
            <a:r>
              <a:rPr lang="en-US" sz="20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The Affiliation Agreement provides protection to local members, officers, their buildings and property, as well as the Grand Aerie, and provides us with a valuable resource to guide decision-making on all levels.</a:t>
            </a:r>
            <a:endParaRPr lang="en-US" sz="20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a:p>
            <a:pPr>
              <a:spcAft>
                <a:spcPts val="1500"/>
              </a:spcAft>
            </a:pPr>
            <a:r>
              <a:rPr lang="en-US" sz="20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The Worthy President and Secretary of the Aerie are required to sign the Affiliation Agreement and send it back to the Grand Aerie Office to the attention of the Compliance Administrator. Once received, a Grand Aerie official will also sign the agreement and send a copy back to your Aerie for record keeping purposes. The Affiliation Agreement is located in the MMS Admin section of the Member Management System (MMS) for your review and signature.</a:t>
            </a:r>
            <a:endParaRPr lang="en-US" sz="20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71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F0381-7FBB-E0D4-9AF4-B36794EBA5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A1402D-06D6-386D-2261-3890D1B224C3}"/>
              </a:ext>
            </a:extLst>
          </p:cNvPr>
          <p:cNvSpPr>
            <a:spLocks noGrp="1"/>
          </p:cNvSpPr>
          <p:nvPr>
            <p:ph type="title"/>
          </p:nvPr>
        </p:nvSpPr>
        <p:spPr/>
        <p:txBody>
          <a:bodyPr/>
          <a:lstStyle/>
          <a:p>
            <a:r>
              <a:rPr lang="en-US" dirty="0">
                <a:latin typeface="Acumin Pro SemiCondensed Black" panose="020B0506020202020204" pitchFamily="34" charset="77"/>
              </a:rPr>
              <a:t>Auditor’s &amp; Treasurer’s Reports</a:t>
            </a:r>
          </a:p>
        </p:txBody>
      </p:sp>
      <p:sp>
        <p:nvSpPr>
          <p:cNvPr id="9" name="Content Placeholder 2">
            <a:extLst>
              <a:ext uri="{FF2B5EF4-FFF2-40B4-BE49-F238E27FC236}">
                <a16:creationId xmlns:a16="http://schemas.microsoft.com/office/drawing/2014/main" id="{2C756F31-8810-0ED8-11EE-8F0463146984}"/>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endParaRPr lang="en-US" sz="2400" dirty="0">
              <a:solidFill>
                <a:srgbClr val="152659"/>
              </a:solidFill>
              <a:latin typeface="Acumin Pro SemiCondensed" panose="020B0806020202020204" pitchFamily="34" charset="0"/>
            </a:endParaRPr>
          </a:p>
          <a:p>
            <a:r>
              <a:rPr lang="en-US" sz="2400" dirty="0">
                <a:solidFill>
                  <a:srgbClr val="152659"/>
                </a:solidFill>
                <a:latin typeface="Acumin Pro SemiCondensed" panose="020B0806020202020204" pitchFamily="34" charset="0"/>
              </a:rPr>
              <a:t>Each Aerie and Auxiliary is responsible for submitting annual copies of their Auditor’s &amp; Treasurer’s Reports in order to remain in compliance. These reports help gauge the financial viability of the Aerie/Auxiliary and if executed properly can help protect you from potential risk.</a:t>
            </a:r>
          </a:p>
          <a:p>
            <a:r>
              <a:rPr lang="en-US" sz="2400" dirty="0">
                <a:solidFill>
                  <a:srgbClr val="152659"/>
                </a:solidFill>
                <a:latin typeface="Acumin Pro SemiCondensed" panose="020B0806020202020204" pitchFamily="34" charset="0"/>
              </a:rPr>
              <a:t>Aeries/Auxiliaries who submit full 990s or the 990 EZ do NOT have to send in their Auditor’s Report as the 990 or 990 EZ will include the information requested on the Auditor’s Report. Aeries/Auxiliaries who submit a 990-N Postcard and all clubs in Canada MUST send in a separate Auditor’s Report. ALL are responsible for submitting a Treasurer’s Report, regardless of the type of 990 filed</a:t>
            </a:r>
            <a:endParaRPr lang="en-US" sz="24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8961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5AB81-39EF-7639-A00C-1DB791495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5C7EA-B906-7D1C-5164-255388FBC127}"/>
              </a:ext>
            </a:extLst>
          </p:cNvPr>
          <p:cNvSpPr>
            <a:spLocks noGrp="1"/>
          </p:cNvSpPr>
          <p:nvPr>
            <p:ph type="title"/>
          </p:nvPr>
        </p:nvSpPr>
        <p:spPr/>
        <p:txBody>
          <a:bodyPr/>
          <a:lstStyle/>
          <a:p>
            <a:r>
              <a:rPr lang="en-US" dirty="0">
                <a:latin typeface="Acumin Pro SemiCondensed Black" panose="020B0506020202020204" pitchFamily="34" charset="77"/>
              </a:rPr>
              <a:t>990 Year Ending May 31</a:t>
            </a:r>
          </a:p>
        </p:txBody>
      </p:sp>
      <p:sp>
        <p:nvSpPr>
          <p:cNvPr id="9" name="Content Placeholder 2">
            <a:extLst>
              <a:ext uri="{FF2B5EF4-FFF2-40B4-BE49-F238E27FC236}">
                <a16:creationId xmlns:a16="http://schemas.microsoft.com/office/drawing/2014/main" id="{0A36D34A-6C77-1D8A-7180-248BC5C40F97}"/>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fontScale="92500"/>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a:spcAft>
                <a:spcPts val="1500"/>
              </a:spcAft>
            </a:pPr>
            <a:r>
              <a:rPr lang="en-US" sz="24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You must have a 990 filed for the most recent fraternal year ending May 31. If all extensions were filed, deadline is April 15. All extensions must be submitted to the Grand Aerie Compliance Department.</a:t>
            </a:r>
            <a:endParaRPr lang="en-US" sz="24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a:p>
            <a:pPr>
              <a:spcAft>
                <a:spcPts val="1500"/>
              </a:spcAft>
            </a:pPr>
            <a:r>
              <a:rPr lang="en-US" sz="24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The local Aerie and Auxiliary 990's are due October 15 with the IRS. The IRS does not have the Grand Aerie classification updated at all of their tax return centers. The Grand Aerie classification was changed from a 501(c)10 to a 501(c)8 in 2007.</a:t>
            </a:r>
            <a:endParaRPr lang="en-US" sz="24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a:p>
            <a:pPr>
              <a:spcAft>
                <a:spcPts val="1500"/>
              </a:spcAft>
            </a:pPr>
            <a:r>
              <a:rPr lang="en-US" sz="24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All 990 returns should include a copy of the April 5, 2007 IRS Determination Letter. This will avoid local returns being rejected. </a:t>
            </a:r>
            <a:endParaRPr lang="en-US" sz="24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a:p>
            <a:pPr>
              <a:spcAft>
                <a:spcPts val="1500"/>
              </a:spcAft>
            </a:pPr>
            <a:r>
              <a:rPr lang="en-US" sz="24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 copy of the IRS determination letter can be obtained in the Members Only section of www.foe.com under forms and logos.</a:t>
            </a:r>
            <a:endParaRPr lang="en-US" sz="24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255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No Money Owed To The Grand Aerie</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a:spcAft>
                <a:spcPts val="1500"/>
              </a:spcAft>
            </a:pPr>
            <a:r>
              <a:rPr lang="en-US" sz="2400" dirty="0">
                <a:solidFill>
                  <a:srgbClr val="152659"/>
                </a:solidFill>
                <a:latin typeface="Acumin Pro SemiCondensed" panose="020B0806020202020204" pitchFamily="34" charset="0"/>
                <a:ea typeface="Times New Roman" panose="02020603050405020304" pitchFamily="18" charset="0"/>
                <a:cs typeface="Times New Roman" panose="02020603050405020304" pitchFamily="18" charset="0"/>
              </a:rPr>
              <a:t>All outstanding Per-Capita Tax, Membership Fees and Supplies Invoices must be paid in full to date to be considered in compliance.</a:t>
            </a:r>
            <a:endParaRPr lang="en-US" sz="2400" dirty="0">
              <a:solidFill>
                <a:srgbClr val="152659"/>
              </a:solidFill>
              <a:latin typeface="Acumin Pro SemiCondensed" panose="020B0806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65294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1">
      <a:dk1>
        <a:sysClr val="windowText" lastClr="000000"/>
      </a:dk1>
      <a:lt1>
        <a:sysClr val="window" lastClr="FFFFFF"/>
      </a:lt1>
      <a:dk2>
        <a:srgbClr val="212121"/>
      </a:dk2>
      <a:lt2>
        <a:srgbClr val="636363"/>
      </a:lt2>
      <a:accent1>
        <a:srgbClr val="900E18"/>
      </a:accent1>
      <a:accent2>
        <a:srgbClr val="002060"/>
      </a:accent2>
      <a:accent3>
        <a:srgbClr val="D81624"/>
      </a:accent3>
      <a:accent4>
        <a:srgbClr val="0070C0"/>
      </a:accent4>
      <a:accent5>
        <a:srgbClr val="ED515C"/>
      </a:accent5>
      <a:accent6>
        <a:srgbClr val="00B0F0"/>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Theme1" id="{B2BD5B1C-D734-435F-A120-BAB4874DEBBA}" vid="{CB0190F2-D8A0-4CC5-B16A-729C37AB69D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EB0FB1-62D1-436A-ADF9-BD4BBB1383A1}">
  <ds:schemaRefs>
    <ds:schemaRef ds:uri="http://schemas.microsoft.com/sharepoint/v3/contenttype/forms"/>
  </ds:schemaRefs>
</ds:datastoreItem>
</file>

<file path=customXml/itemProps2.xml><?xml version="1.0" encoding="utf-8"?>
<ds:datastoreItem xmlns:ds="http://schemas.openxmlformats.org/officeDocument/2006/customXml" ds:itemID="{20379E26-7D10-473C-8B76-9E10C06AE86F}">
  <ds:schemaRefs>
    <ds:schemaRef ds:uri="http://schemas.microsoft.com/office/2006/metadata/properties"/>
    <ds:schemaRef ds:uri="http://schemas.microsoft.com/office/infopath/2007/PartnerControls"/>
    <ds:schemaRef ds:uri="3d23c7fb-c4e9-4e33-b2f9-9b4ec7429899"/>
    <ds:schemaRef ds:uri="765c9c6c-c466-4a2c-9f7a-e60e6f7cbf2e"/>
  </ds:schemaRefs>
</ds:datastoreItem>
</file>

<file path=customXml/itemProps3.xml><?xml version="1.0" encoding="utf-8"?>
<ds:datastoreItem xmlns:ds="http://schemas.openxmlformats.org/officeDocument/2006/customXml" ds:itemID="{B8A7E52E-AE04-40A4-972D-92198DFA93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23c7fb-c4e9-4e33-b2f9-9b4ec7429899"/>
    <ds:schemaRef ds:uri="765c9c6c-c466-4a2c-9f7a-e60e6f7cb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1461</TotalTime>
  <Words>930</Words>
  <Application>Microsoft Office PowerPoint</Application>
  <PresentationFormat>Widescreen</PresentationFormat>
  <Paragraphs>34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Acumin Pro SemiCondensed</vt:lpstr>
      <vt:lpstr>Acumin Pro SemiCondensed Black</vt:lpstr>
      <vt:lpstr>Arial</vt:lpstr>
      <vt:lpstr>Century Gothic</vt:lpstr>
      <vt:lpstr>Wingdings 2</vt:lpstr>
      <vt:lpstr>Theme1</vt:lpstr>
      <vt:lpstr>PowerPoint Presentation</vt:lpstr>
      <vt:lpstr>Keeping In Compliance</vt:lpstr>
      <vt:lpstr>General Liability Insurance</vt:lpstr>
      <vt:lpstr>Bond or Employee Dishonesty Coverage</vt:lpstr>
      <vt:lpstr>Liquor Liability Insurance</vt:lpstr>
      <vt:lpstr>Signed Affiliation Agreement</vt:lpstr>
      <vt:lpstr>Auditor’s &amp; Treasurer’s Reports</vt:lpstr>
      <vt:lpstr>990 Year Ending May 31</vt:lpstr>
      <vt:lpstr>No Money Owed To The Grand Aerie</vt:lpstr>
      <vt:lpstr>House Rules Approved By The Grand Aerie</vt:lpstr>
      <vt:lpstr>House Rules Approved By The Grand Aerie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Zack Timmons</dc:creator>
  <cp:lastModifiedBy>Zack Timmons</cp:lastModifiedBy>
  <cp:revision>52</cp:revision>
  <dcterms:created xsi:type="dcterms:W3CDTF">2019-02-25T14:57:32Z</dcterms:created>
  <dcterms:modified xsi:type="dcterms:W3CDTF">2025-07-25T19:28:28Z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y fmtid="{D5CDD505-2E9C-101B-9397-08002B2CF9AE}" pid="3" name="MediaServiceImageTags">
    <vt:lpwstr/>
  </property>
</Properties>
</file>