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77" r:id="rId6"/>
    <p:sldId id="289" r:id="rId7"/>
    <p:sldId id="296" r:id="rId8"/>
    <p:sldId id="297" r:id="rId9"/>
    <p:sldId id="298" r:id="rId10"/>
    <p:sldId id="299" r:id="rId11"/>
    <p:sldId id="300"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5538E4-8F44-4647-ACB8-502D1FACDF1C}" v="1" dt="2025-07-25T19:12:19.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35" autoAdjust="0"/>
    <p:restoredTop sz="94660"/>
  </p:normalViewPr>
  <p:slideViewPr>
    <p:cSldViewPr snapToGrid="0">
      <p:cViewPr varScale="1">
        <p:scale>
          <a:sx n="108" d="100"/>
          <a:sy n="108" d="100"/>
        </p:scale>
        <p:origin x="45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Stop The Leak</a:t>
            </a:r>
          </a:p>
        </p:txBody>
      </p:sp>
      <p:pic>
        <p:nvPicPr>
          <p:cNvPr id="4" name="Picture 3" descr="A purple outline of a wrench&#10;&#10;AI-generated content may be incorrect.">
            <a:extLst>
              <a:ext uri="{FF2B5EF4-FFF2-40B4-BE49-F238E27FC236}">
                <a16:creationId xmlns:a16="http://schemas.microsoft.com/office/drawing/2014/main" id="{101574F9-C41F-C80D-E52F-E5DE7D4DC961}"/>
              </a:ext>
            </a:extLst>
          </p:cNvPr>
          <p:cNvPicPr>
            <a:picLocks noChangeAspect="1"/>
          </p:cNvPicPr>
          <p:nvPr/>
        </p:nvPicPr>
        <p:blipFill>
          <a:blip r:embed="rId2"/>
          <a:stretch>
            <a:fillRect/>
          </a:stretch>
        </p:blipFill>
        <p:spPr>
          <a:xfrm>
            <a:off x="3840666" y="332758"/>
            <a:ext cx="4229137" cy="4050667"/>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How To Retain Members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The #1 Key to Retention is Listening to your Members</a:t>
            </a:r>
          </a:p>
          <a:p>
            <a:r>
              <a:rPr lang="en-US" altLang="en-US" sz="2400" b="1" dirty="0">
                <a:solidFill>
                  <a:schemeClr val="accent2"/>
                </a:solidFill>
                <a:latin typeface="Acumin Pro SemiCondensed Black" panose="020B0906020202020204" pitchFamily="34" charset="0"/>
              </a:rPr>
              <a:t>As a membership organization, we rely on having a healthy roster of members to be successful. </a:t>
            </a:r>
          </a:p>
          <a:p>
            <a:r>
              <a:rPr lang="en-US" altLang="en-US" sz="2400" b="1" dirty="0">
                <a:solidFill>
                  <a:schemeClr val="accent2"/>
                </a:solidFill>
                <a:latin typeface="Acumin Pro SemiCondensed Black" panose="020B0906020202020204" pitchFamily="34" charset="0"/>
              </a:rPr>
              <a:t>With Membership Dues that renew annually, it’s important that we remain committed to listening to our Eagles and their suggestions or criticisms to provide the best experience possible. </a:t>
            </a:r>
            <a:endParaRPr lang="en-US" altLang="en-US" sz="2400" b="1" dirty="0">
              <a:solidFill>
                <a:schemeClr val="accent2"/>
              </a:solidFill>
              <a:latin typeface="Acumin Pro SemiCondensed" panose="020B0506020202020204" pitchFamily="34" charset="0"/>
            </a:endParaRPr>
          </a:p>
        </p:txBody>
      </p:sp>
    </p:spTree>
    <p:extLst>
      <p:ext uri="{BB962C8B-B14F-4D97-AF65-F5344CB8AC3E}">
        <p14:creationId xmlns:p14="http://schemas.microsoft.com/office/powerpoint/2010/main" val="420063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Risks of Not Listening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Any Troubled Aerie or Auxiliary you find will have problems that result from not listening. </a:t>
            </a:r>
          </a:p>
          <a:p>
            <a:r>
              <a:rPr lang="en-US" altLang="en-US" sz="2400" b="1" dirty="0">
                <a:solidFill>
                  <a:schemeClr val="accent2"/>
                </a:solidFill>
                <a:latin typeface="Acumin Pro SemiCondensed Black" panose="020B0906020202020204" pitchFamily="34" charset="0"/>
              </a:rPr>
              <a:t>If you’re not listening to the needs of your base, they will eventually leave. First, they’ll stop coming in and patronizing the Aerie home, costing you revenue and support. Eventually, they’ll allow their membership to expire altogether, decreasing your rolls and making it harder to keep up with overhead.</a:t>
            </a:r>
          </a:p>
        </p:txBody>
      </p:sp>
    </p:spTree>
    <p:extLst>
      <p:ext uri="{BB962C8B-B14F-4D97-AF65-F5344CB8AC3E}">
        <p14:creationId xmlns:p14="http://schemas.microsoft.com/office/powerpoint/2010/main" val="4253189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Risk of Not Listening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If you aren’t listening to concerns about mistreatment or inappropriate behavior, you allow problems to build and build until they eventually become insurmountable. </a:t>
            </a:r>
          </a:p>
          <a:p>
            <a:r>
              <a:rPr lang="en-US" altLang="en-US" sz="2400" b="1" dirty="0">
                <a:solidFill>
                  <a:schemeClr val="accent2"/>
                </a:solidFill>
                <a:latin typeface="Acumin Pro SemiCondensed Black" panose="020B0906020202020204" pitchFamily="34" charset="0"/>
              </a:rPr>
              <a:t>Many Aeries face trouble each year because they refuse to listen to members about negative environments being created within the Aerie home.</a:t>
            </a:r>
          </a:p>
          <a:p>
            <a:r>
              <a:rPr lang="en-US" altLang="en-US" sz="2400" b="1" dirty="0">
                <a:solidFill>
                  <a:schemeClr val="accent2"/>
                </a:solidFill>
                <a:latin typeface="Acumin Pro SemiCondensed Black" panose="020B0906020202020204" pitchFamily="34" charset="0"/>
              </a:rPr>
              <a:t>Not listening is the quickest way to tear an Aerie or Auxiliary apart.</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1668747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What You Can Do To Help</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Hold your quarterly joint meetings. Address known issues and let your membership know they can come to you about future issues so good people feel comfortable bringing issues to your attention and bad people know their behavior won’t be tolerated. </a:t>
            </a:r>
          </a:p>
          <a:p>
            <a:r>
              <a:rPr lang="en-US" altLang="en-US" sz="2400" b="1" dirty="0">
                <a:solidFill>
                  <a:schemeClr val="accent2"/>
                </a:solidFill>
                <a:latin typeface="Acumin Pro SemiCondensed Black" panose="020B0906020202020204" pitchFamily="34" charset="0"/>
              </a:rPr>
              <a:t>Put an anonymous suggestion box in the social room to allow people to offer comments about what you can do to improve the quality of the club.</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2572343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What You Can Do To Help	</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Reach out to dropped members and find out more about why they decided to leave and what you could do better to bring them back and to prevent others from leaving.</a:t>
            </a:r>
          </a:p>
          <a:p>
            <a:r>
              <a:rPr lang="en-US" altLang="en-US" sz="2400" b="1" dirty="0">
                <a:solidFill>
                  <a:schemeClr val="accent2"/>
                </a:solidFill>
                <a:latin typeface="Acumin Pro SemiCondensed Black" panose="020B0906020202020204" pitchFamily="34" charset="0"/>
              </a:rPr>
              <a:t>Provide time during your bi-weekly meetings for members to be open with you about things they think can be done better.</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292414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Collaborate</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The best ideas often come from a collaborative group environment. Rather than having one individual or a small group of individuals brainstorm ideas, open it up to your entire membership. Let people give advice or feedback and use your combined creativity to come up with the best ideas possible. </a:t>
            </a:r>
          </a:p>
        </p:txBody>
      </p:sp>
    </p:spTree>
    <p:extLst>
      <p:ext uri="{BB962C8B-B14F-4D97-AF65-F5344CB8AC3E}">
        <p14:creationId xmlns:p14="http://schemas.microsoft.com/office/powerpoint/2010/main" val="159968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Be Someone To Lean On</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Eagles are family. </a:t>
            </a:r>
          </a:p>
          <a:p>
            <a:r>
              <a:rPr lang="en-US" altLang="en-US" sz="2400" b="1" dirty="0">
                <a:solidFill>
                  <a:schemeClr val="accent2"/>
                </a:solidFill>
                <a:latin typeface="Acumin Pro SemiCondensed Black" panose="020B0906020202020204" pitchFamily="34" charset="0"/>
              </a:rPr>
              <a:t>Sometimes the easiest thing we can do is just be there for our Brothers &amp; Sisters. Showing your willingness to be supportive by being a shoulder for someone to lean on when times are difficult.</a:t>
            </a:r>
          </a:p>
          <a:p>
            <a:r>
              <a:rPr lang="en-US" altLang="en-US" sz="2400" b="1" dirty="0">
                <a:solidFill>
                  <a:schemeClr val="accent2"/>
                </a:solidFill>
                <a:latin typeface="Acumin Pro SemiCondensed Black" panose="020B0906020202020204" pitchFamily="34" charset="0"/>
              </a:rPr>
              <a:t>When we make ourselves available to others, it furthers our family atmosphere and establishes stronger ties to the Aerie</a:t>
            </a:r>
            <a:r>
              <a:rPr lang="en-US" altLang="en-US" sz="2400" b="1">
                <a:solidFill>
                  <a:schemeClr val="accent2"/>
                </a:solidFill>
                <a:latin typeface="Acumin Pro SemiCondensed Black" panose="020B0906020202020204" pitchFamily="34" charset="0"/>
              </a:rPr>
              <a:t>/Auxiliary.</a:t>
            </a:r>
            <a:endParaRPr lang="en-US" altLang="en-US" sz="24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2510700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Renewal Period</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When it’s time to renew dues, offer early bird benefits for anyone who pays their dues before the first reminder notice.</a:t>
            </a:r>
          </a:p>
          <a:p>
            <a:r>
              <a:rPr lang="en-US" altLang="en-US" sz="2400" b="1" dirty="0">
                <a:solidFill>
                  <a:schemeClr val="accent2"/>
                </a:solidFill>
                <a:latin typeface="Acumin Pro SemiCondensed Black" panose="020B0906020202020204" pitchFamily="34" charset="0"/>
              </a:rPr>
              <a:t>Put together a committee to reach out to delinquent members.</a:t>
            </a:r>
          </a:p>
          <a:p>
            <a:r>
              <a:rPr lang="en-US" altLang="en-US" sz="2400" b="1" dirty="0">
                <a:solidFill>
                  <a:schemeClr val="accent2"/>
                </a:solidFill>
                <a:latin typeface="Acumin Pro SemiCondensed Black" panose="020B0906020202020204" pitchFamily="34" charset="0"/>
              </a:rPr>
              <a:t>Lean on the person’s proposer to help convince them to come back for another year.</a:t>
            </a:r>
          </a:p>
          <a:p>
            <a:r>
              <a:rPr lang="en-US" altLang="en-US" sz="2400" b="1" dirty="0">
                <a:solidFill>
                  <a:schemeClr val="accent2"/>
                </a:solidFill>
                <a:latin typeface="Acumin Pro SemiCondensed Black" panose="020B0906020202020204" pitchFamily="34" charset="0"/>
              </a:rPr>
              <a:t>Offer them a chance to say why they’re on the fence </a:t>
            </a:r>
            <a:r>
              <a:rPr lang="en-US" altLang="en-US" sz="2400" b="1">
                <a:solidFill>
                  <a:schemeClr val="accent2"/>
                </a:solidFill>
                <a:latin typeface="Acumin Pro SemiCondensed Black" panose="020B0906020202020204" pitchFamily="34" charset="0"/>
              </a:rPr>
              <a:t>about coming back.</a:t>
            </a:r>
            <a:endParaRPr lang="en-US" altLang="en-US" sz="24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902786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D1F01B-D934-429A-8A56-CF94F6378ECB}">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2.xml><?xml version="1.0" encoding="utf-8"?>
<ds:datastoreItem xmlns:ds="http://schemas.openxmlformats.org/officeDocument/2006/customXml" ds:itemID="{9821A174-F795-4AE1-9047-FD4184BFE4BF}">
  <ds:schemaRefs>
    <ds:schemaRef ds:uri="http://schemas.microsoft.com/sharepoint/v3/contenttype/forms"/>
  </ds:schemaRefs>
</ds:datastoreItem>
</file>

<file path=customXml/itemProps3.xml><?xml version="1.0" encoding="utf-8"?>
<ds:datastoreItem xmlns:ds="http://schemas.openxmlformats.org/officeDocument/2006/customXml" ds:itemID="{50FD5311-056F-4067-8945-0DACCB8461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1449</TotalTime>
  <Words>536</Words>
  <Application>Microsoft Office PowerPoint</Application>
  <PresentationFormat>Widescreen</PresentationFormat>
  <Paragraphs>29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Acumin Pro SemiCondensed</vt:lpstr>
      <vt:lpstr>Acumin Pro SemiCondensed Black</vt:lpstr>
      <vt:lpstr>Century Gothic</vt:lpstr>
      <vt:lpstr>Wingdings 2</vt:lpstr>
      <vt:lpstr>Theme1</vt:lpstr>
      <vt:lpstr>PowerPoint Presentation</vt:lpstr>
      <vt:lpstr>How To Retain Members</vt:lpstr>
      <vt:lpstr>Risks of Not Listening</vt:lpstr>
      <vt:lpstr>Risk of Not Listening</vt:lpstr>
      <vt:lpstr>What You Can Do To Help</vt:lpstr>
      <vt:lpstr>What You Can Do To Help </vt:lpstr>
      <vt:lpstr>Collaborate</vt:lpstr>
      <vt:lpstr>Be Someone To Lean On</vt:lpstr>
      <vt:lpstr>Renewal Period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52</cp:revision>
  <dcterms:created xsi:type="dcterms:W3CDTF">2019-02-25T14:57:32Z</dcterms:created>
  <dcterms:modified xsi:type="dcterms:W3CDTF">2025-07-25T19:12:53Z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