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7" r:id="rId2"/>
    <p:sldId id="337" r:id="rId3"/>
    <p:sldId id="338" r:id="rId4"/>
    <p:sldId id="339" r:id="rId5"/>
    <p:sldId id="302" r:id="rId6"/>
    <p:sldId id="330" r:id="rId7"/>
    <p:sldId id="280" r:id="rId8"/>
    <p:sldId id="346" r:id="rId9"/>
    <p:sldId id="344" r:id="rId10"/>
    <p:sldId id="341" r:id="rId11"/>
    <p:sldId id="343" r:id="rId12"/>
    <p:sldId id="342" r:id="rId13"/>
    <p:sldId id="315" r:id="rId14"/>
    <p:sldId id="347" r:id="rId15"/>
    <p:sldId id="345" r:id="rId16"/>
    <p:sldId id="319" r:id="rId17"/>
    <p:sldId id="316" r:id="rId18"/>
    <p:sldId id="320" r:id="rId19"/>
    <p:sldId id="275" r:id="rId20"/>
    <p:sldId id="311" r:id="rId21"/>
    <p:sldId id="284" r:id="rId22"/>
    <p:sldId id="286" r:id="rId23"/>
    <p:sldId id="291" r:id="rId24"/>
    <p:sldId id="348" r:id="rId25"/>
    <p:sldId id="297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97" autoAdjust="0"/>
    <p:restoredTop sz="94660"/>
  </p:normalViewPr>
  <p:slideViewPr>
    <p:cSldViewPr>
      <p:cViewPr varScale="1">
        <p:scale>
          <a:sx n="86" d="100"/>
          <a:sy n="86" d="100"/>
        </p:scale>
        <p:origin x="918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E58043-515C-46BE-B042-454AED1D69D1}" type="datetimeFigureOut">
              <a:rPr lang="en-US" smtClean="0"/>
              <a:pPr/>
              <a:t>4/9/2021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DAE9F2-FD81-40F1-86D2-C81677A550A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421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0008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DAE9F2-FD81-40F1-86D2-C81677A550A8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4293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7FAB4-E0DC-483A-BBA3-024609EC190F}" type="datetimeFigureOut">
              <a:rPr lang="en-US" smtClean="0"/>
              <a:pPr/>
              <a:t>4/9/2021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862D9-D8BE-4226-811E-B81DF27F984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7FAB4-E0DC-483A-BBA3-024609EC190F}" type="datetimeFigureOut">
              <a:rPr lang="en-US" smtClean="0"/>
              <a:pPr/>
              <a:t>4/9/2021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862D9-D8BE-4226-811E-B81DF27F984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7FAB4-E0DC-483A-BBA3-024609EC190F}" type="datetimeFigureOut">
              <a:rPr lang="en-US" smtClean="0"/>
              <a:pPr/>
              <a:t>4/9/2021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862D9-D8BE-4226-811E-B81DF27F984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7FAB4-E0DC-483A-BBA3-024609EC190F}" type="datetimeFigureOut">
              <a:rPr lang="en-US" smtClean="0"/>
              <a:pPr/>
              <a:t>4/9/2021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862D9-D8BE-4226-811E-B81DF27F984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7FAB4-E0DC-483A-BBA3-024609EC190F}" type="datetimeFigureOut">
              <a:rPr lang="en-US" smtClean="0"/>
              <a:pPr/>
              <a:t>4/9/2021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862D9-D8BE-4226-811E-B81DF27F984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7FAB4-E0DC-483A-BBA3-024609EC190F}" type="datetimeFigureOut">
              <a:rPr lang="en-US" smtClean="0"/>
              <a:pPr/>
              <a:t>4/9/2021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862D9-D8BE-4226-811E-B81DF27F984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7FAB4-E0DC-483A-BBA3-024609EC190F}" type="datetimeFigureOut">
              <a:rPr lang="en-US" smtClean="0"/>
              <a:pPr/>
              <a:t>4/9/2021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862D9-D8BE-4226-811E-B81DF27F984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7FAB4-E0DC-483A-BBA3-024609EC190F}" type="datetimeFigureOut">
              <a:rPr lang="en-US" smtClean="0"/>
              <a:pPr/>
              <a:t>4/9/2021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862D9-D8BE-4226-811E-B81DF27F984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7FAB4-E0DC-483A-BBA3-024609EC190F}" type="datetimeFigureOut">
              <a:rPr lang="en-US" smtClean="0"/>
              <a:pPr/>
              <a:t>4/9/2021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862D9-D8BE-4226-811E-B81DF27F984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7FAB4-E0DC-483A-BBA3-024609EC190F}" type="datetimeFigureOut">
              <a:rPr lang="en-US" smtClean="0"/>
              <a:pPr/>
              <a:t>4/9/2021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862D9-D8BE-4226-811E-B81DF27F984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7FAB4-E0DC-483A-BBA3-024609EC190F}" type="datetimeFigureOut">
              <a:rPr lang="en-US" smtClean="0"/>
              <a:pPr/>
              <a:t>4/9/2021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862D9-D8BE-4226-811E-B81DF27F984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7FAB4-E0DC-483A-BBA3-024609EC190F}" type="datetimeFigureOut">
              <a:rPr lang="en-US" smtClean="0"/>
              <a:pPr/>
              <a:t>4/9/2021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862D9-D8BE-4226-811E-B81DF27F984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457199" y="1492777"/>
            <a:ext cx="7924801" cy="4984223"/>
          </a:xfrm>
          <a:prstGeom prst="roundRect">
            <a:avLst>
              <a:gd name="adj" fmla="val 5581"/>
            </a:avLst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905000"/>
            <a:ext cx="2099232" cy="280773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048000" y="3046274"/>
            <a:ext cx="541020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003399"/>
                </a:solidFill>
              </a:rPr>
              <a:t>RUNNING AN AERIE AS A BUSINESS</a:t>
            </a: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715962"/>
          </a:xfrm>
        </p:spPr>
        <p:txBody>
          <a:bodyPr>
            <a:normAutofit/>
          </a:bodyPr>
          <a:lstStyle/>
          <a:p>
            <a:pPr marL="742950" indent="-742950" algn="l">
              <a:buFont typeface="+mj-lt"/>
              <a:buAutoNum type="arabicPeriod" startAt="4"/>
            </a:pPr>
            <a:r>
              <a:rPr lang="en-US" sz="3000" dirty="0">
                <a:latin typeface="Calibri Light" panose="020F0302020204030204" pitchFamily="34" charset="0"/>
                <a:cs typeface="Calibri Light" panose="020F0302020204030204" pitchFamily="34" charset="0"/>
              </a:rPr>
              <a:t>Financial Reports Read at the Aerie </a:t>
            </a:r>
            <a:r>
              <a:rPr lang="en-US" sz="3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Meetings</a:t>
            </a:r>
            <a:endParaRPr lang="en-US" sz="3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 fontScale="92500" lnSpcReduction="10000"/>
          </a:bodyPr>
          <a:lstStyle/>
          <a:p>
            <a:r>
              <a:rPr lang="en-US" sz="3000" dirty="0">
                <a:latin typeface="Calibri Light" panose="020F0302020204030204" pitchFamily="34" charset="0"/>
                <a:cs typeface="Calibri Light" panose="020F0302020204030204" pitchFamily="34" charset="0"/>
              </a:rPr>
              <a:t>At Each Aerie Meeting the Following Reports </a:t>
            </a:r>
            <a:r>
              <a:rPr lang="en-US" sz="3000" b="1" u="sng" dirty="0">
                <a:latin typeface="Calibri Light" panose="020F0302020204030204" pitchFamily="34" charset="0"/>
                <a:cs typeface="Calibri Light" panose="020F0302020204030204" pitchFamily="34" charset="0"/>
              </a:rPr>
              <a:t>Shall</a:t>
            </a:r>
            <a:r>
              <a:rPr lang="en-US" sz="3000" dirty="0">
                <a:latin typeface="Calibri Light" panose="020F0302020204030204" pitchFamily="34" charset="0"/>
                <a:cs typeface="Calibri Light" panose="020F0302020204030204" pitchFamily="34" charset="0"/>
              </a:rPr>
              <a:t> be </a:t>
            </a:r>
            <a:r>
              <a:rPr lang="en-US" sz="3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Read.</a:t>
            </a:r>
            <a:endParaRPr lang="en-US" sz="3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Bi-Weekly</a:t>
            </a: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2"/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All weekly Trustees Reports since the Last Meeting</a:t>
            </a:r>
          </a:p>
          <a:p>
            <a:pPr lvl="2"/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A report from the Secretary of all Ear Marked </a:t>
            </a:r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Funds</a:t>
            </a: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2"/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All expenditures </a:t>
            </a:r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having been 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reviewed by </a:t>
            </a:r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the Finance 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Committee and Approved on the Aerie Floor</a:t>
            </a:r>
          </a:p>
          <a:p>
            <a:pPr lvl="2"/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A report from the Treasurer on deposits into all Banking Accounts</a:t>
            </a:r>
          </a:p>
          <a:p>
            <a:pPr lvl="1"/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Monthly</a:t>
            </a:r>
          </a:p>
          <a:p>
            <a:pPr lvl="2"/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Monthly Profit 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&amp; Loss Statement should be read</a:t>
            </a:r>
          </a:p>
          <a:p>
            <a:pPr lvl="2"/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Auditor should provide an analysis of Buffet &amp; Social Room Operations Each Month</a:t>
            </a:r>
          </a:p>
        </p:txBody>
      </p:sp>
    </p:spTree>
    <p:extLst>
      <p:ext uri="{BB962C8B-B14F-4D97-AF65-F5344CB8AC3E}">
        <p14:creationId xmlns:p14="http://schemas.microsoft.com/office/powerpoint/2010/main" val="1774539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42950" indent="-742950" algn="l">
              <a:buFont typeface="+mj-lt"/>
              <a:buAutoNum type="arabicPeriod" startAt="5"/>
            </a:pPr>
            <a:r>
              <a:rPr lang="en-US" sz="3000" dirty="0">
                <a:latin typeface="Calibri Light" panose="020F0302020204030204" pitchFamily="34" charset="0"/>
                <a:cs typeface="Calibri Light" panose="020F0302020204030204" pitchFamily="34" charset="0"/>
              </a:rPr>
              <a:t>What is your Aerie’s “Cost of Goods”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457200" y="1219201"/>
            <a:ext cx="4038600" cy="4983166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A good business model goal for Cost 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of Goods is </a:t>
            </a:r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at least 35%.</a:t>
            </a: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This is determined by taking the Cost of Goods Sold (6) and Dividing it by the Total Sales (1).</a:t>
            </a:r>
          </a:p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The Cost of Goods Sold is determined by subtracting This Months Inventory Cost (5) from Last months COMBINED Inventory Cost and Total Purchases (4).</a:t>
            </a: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558671749"/>
              </p:ext>
            </p:extLst>
          </p:nvPr>
        </p:nvGraphicFramePr>
        <p:xfrm>
          <a:off x="4648200" y="1219199"/>
          <a:ext cx="4190999" cy="49069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978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0905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9557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1993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0665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9078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u="none" strike="noStrike" dirty="0">
                          <a:effectLst/>
                        </a:rPr>
                        <a:t>Total Sales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$5,704.50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 dirty="0">
                          <a:effectLst/>
                        </a:rPr>
                        <a:t>Notes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70" marR="5870" marT="587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617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2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u="none" strike="noStrike" dirty="0" smtClean="0">
                          <a:effectLst/>
                        </a:rPr>
                        <a:t>Beginning Inventory</a:t>
                      </a:r>
                      <a:endParaRPr lang="en-US" sz="900" b="1" u="none" strike="noStrike" dirty="0">
                        <a:effectLst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$7,888.00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70" marR="5870" marT="587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8169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u="none" strike="noStrike" dirty="0">
                          <a:effectLst/>
                        </a:rPr>
                        <a:t>Total Purchases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$2,923.85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70" marR="5870" marT="587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8169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4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u="none" strike="noStrike" dirty="0">
                          <a:effectLst/>
                        </a:rPr>
                        <a:t>TOTAL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$10,811.85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70" marR="5870" marT="587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3617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5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u="none" strike="noStrike" dirty="0">
                          <a:effectLst/>
                        </a:rPr>
                        <a:t>This Month's</a:t>
                      </a:r>
                      <a:br>
                        <a:rPr lang="en-US" sz="900" b="1" u="none" strike="noStrike" dirty="0">
                          <a:effectLst/>
                        </a:rPr>
                      </a:br>
                      <a:r>
                        <a:rPr lang="en-US" sz="900" b="1" u="none" strike="noStrike" dirty="0">
                          <a:effectLst/>
                        </a:rPr>
                        <a:t>Closing Inventory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$8,682.00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70" marR="5870" marT="587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8169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6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u="none" strike="noStrike" dirty="0">
                          <a:effectLst/>
                        </a:rPr>
                        <a:t>Cost of Goods Sold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$2,129.85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 dirty="0">
                          <a:effectLst/>
                        </a:rPr>
                        <a:t>37.34%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70" marR="5870" marT="587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8169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7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u="none" strike="noStrike" dirty="0">
                          <a:effectLst/>
                        </a:rPr>
                        <a:t>GROSS PROFIT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$3,574.65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70" marR="5870" marT="5870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36174">
                <a:tc>
                  <a:txBody>
                    <a:bodyPr/>
                    <a:lstStyle/>
                    <a:p>
                      <a:pPr algn="ctr" fontAlgn="ctr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u="none" strike="noStrike" dirty="0">
                          <a:effectLst/>
                        </a:rPr>
                        <a:t>TOTAL OTHER SOCIAL ROOM INCOME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$285.00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70" marR="5870" marT="5870" marB="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36174">
                <a:tc>
                  <a:txBody>
                    <a:bodyPr/>
                    <a:lstStyle/>
                    <a:p>
                      <a:pPr algn="ctr" fontAlgn="ctr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u="none" strike="noStrike" dirty="0">
                          <a:effectLst/>
                        </a:rPr>
                        <a:t>NET BUFFET AND SOCIAL ROOM INCOME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$3,859.65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70" marR="5870" marT="5870" marB="0"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81696">
                <a:tc>
                  <a:txBody>
                    <a:bodyPr/>
                    <a:lstStyle/>
                    <a:p>
                      <a:pPr algn="ctr" fontAlgn="ctr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u="none" strike="noStrike" dirty="0">
                          <a:effectLst/>
                        </a:rPr>
                        <a:t>Prorated Expenses</a:t>
                      </a:r>
                      <a:endParaRPr lang="en-US" sz="900" b="1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$5,000.00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70" marR="5870" marT="5870" marB="0" anchor="ctr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81696">
                <a:tc>
                  <a:txBody>
                    <a:bodyPr/>
                    <a:lstStyle/>
                    <a:p>
                      <a:pPr algn="ctr" fontAlgn="ctr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u="none" strike="noStrike" dirty="0">
                          <a:effectLst/>
                        </a:rPr>
                        <a:t>DIRECT EXPENSES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$417.00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70" marR="5870" marT="5870" marB="0" anchor="ctr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8169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13</a:t>
                      </a:r>
                      <a:endParaRPr lang="en-US" sz="11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u="none" strike="noStrike" dirty="0">
                          <a:effectLst/>
                        </a:rPr>
                        <a:t>TOTAL DIRECT EXPENSES</a:t>
                      </a:r>
                      <a:endParaRPr lang="en-US" sz="900" b="1" i="0" u="none" strike="noStrike" dirty="0">
                        <a:solidFill>
                          <a:srgbClr val="FF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$5,417.00 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70" marR="5870" marT="5870" marB="0" anchor="ctr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44526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14</a:t>
                      </a:r>
                      <a:endParaRPr lang="en-US" sz="1100" b="1" i="0" u="none" strike="noStrike" dirty="0">
                        <a:solidFill>
                          <a:srgbClr val="33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u="none" strike="noStrike" dirty="0">
                          <a:effectLst/>
                        </a:rPr>
                        <a:t>NET PROFIT FROM BUFFET OPERATIONS</a:t>
                      </a:r>
                      <a:endParaRPr lang="en-US" sz="900" b="1" i="0" u="none" strike="noStrike" dirty="0">
                        <a:solidFill>
                          <a:srgbClr val="333399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1" i="0" u="none" strike="noStrike" dirty="0">
                        <a:solidFill>
                          <a:srgbClr val="33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($1,557.35)</a:t>
                      </a:r>
                      <a:endParaRPr lang="en-US" sz="1000" b="1" i="0" u="none" strike="noStrike" dirty="0">
                        <a:solidFill>
                          <a:srgbClr val="33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1" i="0" u="none" strike="noStrike" dirty="0">
                        <a:solidFill>
                          <a:srgbClr val="33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70" marR="5870" marT="5870" marB="0" anchor="ctr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454349"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70" marR="5870" marT="587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u="none" strike="noStrike" dirty="0">
                          <a:effectLst/>
                        </a:rPr>
                        <a:t>TOTAL PETTY CASH ON HAND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870" marR="5870" marT="5870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$5,000.00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70" marR="5870" marT="587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70" marR="5870" marT="5870" marB="0" anchor="ctr"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3395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marL="742950" indent="-742950" algn="l">
              <a:buFont typeface="+mj-lt"/>
              <a:buAutoNum type="arabicPeriod" startAt="6"/>
            </a:pPr>
            <a:r>
              <a:rPr lang="en-US" sz="3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Monthly Expenditures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What are Prorated Expenses</a:t>
            </a:r>
          </a:p>
          <a:p>
            <a:pPr lvl="1"/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Monthly </a:t>
            </a:r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Utilities divided by 12 months</a:t>
            </a: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Building Maintenance &amp; Cleaning </a:t>
            </a:r>
          </a:p>
          <a:p>
            <a:pPr lvl="1"/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Loan/Mortgage Payments</a:t>
            </a:r>
          </a:p>
          <a:p>
            <a:pPr lvl="1"/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Licensing and </a:t>
            </a:r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Administration </a:t>
            </a:r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Fees</a:t>
            </a: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Annual Taxes divided by </a:t>
            </a:r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12 months</a:t>
            </a: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Insurance Premiums </a:t>
            </a:r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divided 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by </a:t>
            </a:r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12 months</a:t>
            </a: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Kitchen Costs </a:t>
            </a:r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needs to be a break even endeavor</a:t>
            </a: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1371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410200"/>
          </a:xfrm>
        </p:spPr>
        <p:txBody>
          <a:bodyPr>
            <a:noAutofit/>
          </a:bodyPr>
          <a:lstStyle/>
          <a:p>
            <a:r>
              <a:rPr lang="en-US" sz="2000" dirty="0"/>
              <a:t>Mortgage/Lease – </a:t>
            </a:r>
          </a:p>
          <a:p>
            <a:pPr lvl="1"/>
            <a:r>
              <a:rPr lang="en-US" sz="2000" dirty="0"/>
              <a:t>How long have you had the loan?</a:t>
            </a:r>
          </a:p>
          <a:p>
            <a:pPr lvl="1"/>
            <a:r>
              <a:rPr lang="en-US" sz="2000" dirty="0"/>
              <a:t>Check to see if you could refinance at a lower interest rate.</a:t>
            </a:r>
          </a:p>
          <a:p>
            <a:r>
              <a:rPr lang="en-US" sz="2000" dirty="0"/>
              <a:t>Insurance – </a:t>
            </a:r>
          </a:p>
          <a:p>
            <a:pPr lvl="1"/>
            <a:r>
              <a:rPr lang="en-US" sz="2000" dirty="0"/>
              <a:t>Annual Cost &amp; Coverage</a:t>
            </a:r>
          </a:p>
          <a:p>
            <a:pPr lvl="2"/>
            <a:r>
              <a:rPr lang="en-US" sz="2000" dirty="0"/>
              <a:t>Are the Trustees </a:t>
            </a:r>
            <a:r>
              <a:rPr lang="en-US" sz="2000" dirty="0" smtClean="0"/>
              <a:t>evaluating </a:t>
            </a:r>
            <a:r>
              <a:rPr lang="en-US" sz="2000" dirty="0"/>
              <a:t>the l</a:t>
            </a:r>
            <a:r>
              <a:rPr lang="en-US" sz="2000" dirty="0" smtClean="0"/>
              <a:t>imits of your coverage </a:t>
            </a:r>
            <a:r>
              <a:rPr lang="en-US" sz="2000" dirty="0"/>
              <a:t>and </a:t>
            </a:r>
            <a:r>
              <a:rPr lang="en-US" sz="2000" dirty="0" smtClean="0"/>
              <a:t>then comparing the cost based on the same coverage.</a:t>
            </a:r>
          </a:p>
          <a:p>
            <a:pPr lvl="2"/>
            <a:r>
              <a:rPr lang="en-US" sz="2000" dirty="0" smtClean="0"/>
              <a:t>Check to see if your policy limits are actual replacement costs. </a:t>
            </a:r>
            <a:endParaRPr lang="en-US" sz="2000" dirty="0" smtClean="0"/>
          </a:p>
          <a:p>
            <a:pPr lvl="2"/>
            <a:r>
              <a:rPr lang="en-US" sz="2000" dirty="0" smtClean="0"/>
              <a:t>Directors and Officers, Employment Practices Liability Insurance</a:t>
            </a:r>
            <a:endParaRPr lang="en-US" sz="2000" dirty="0"/>
          </a:p>
          <a:p>
            <a:r>
              <a:rPr lang="en-US" sz="2000" dirty="0"/>
              <a:t>Supplies – </a:t>
            </a:r>
          </a:p>
          <a:p>
            <a:pPr lvl="1"/>
            <a:r>
              <a:rPr lang="en-US" sz="2000" dirty="0"/>
              <a:t>Monthly inventories are </a:t>
            </a:r>
            <a:r>
              <a:rPr lang="en-US" sz="2000" dirty="0" smtClean="0"/>
              <a:t>reviewed and adjusted based on usage.</a:t>
            </a:r>
            <a:endParaRPr lang="en-US" sz="2000" dirty="0"/>
          </a:p>
          <a:p>
            <a:pPr lvl="1"/>
            <a:r>
              <a:rPr lang="en-US" sz="2000" dirty="0"/>
              <a:t>Watching for Vendor Sales and Distributor </a:t>
            </a:r>
            <a:r>
              <a:rPr lang="en-US" sz="2000" dirty="0" smtClean="0"/>
              <a:t>Discounts.</a:t>
            </a:r>
            <a:endParaRPr lang="en-US" sz="2000" dirty="0"/>
          </a:p>
          <a:p>
            <a:pPr lvl="1"/>
            <a:r>
              <a:rPr lang="en-US" sz="2000" dirty="0"/>
              <a:t>Make </a:t>
            </a:r>
            <a:r>
              <a:rPr lang="en-US" sz="2000" dirty="0" smtClean="0"/>
              <a:t>sure </a:t>
            </a:r>
            <a:r>
              <a:rPr lang="en-US" sz="2000" dirty="0"/>
              <a:t>the Trustees are trying to get the best value for the Money they </a:t>
            </a:r>
            <a:r>
              <a:rPr lang="en-US" sz="2000" dirty="0" smtClean="0"/>
              <a:t>spend.</a:t>
            </a:r>
            <a:endParaRPr lang="en-US" sz="2000" dirty="0"/>
          </a:p>
          <a:p>
            <a:pPr>
              <a:buNone/>
            </a:pPr>
            <a:endParaRPr lang="en-US" sz="20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90600"/>
          </a:xfrm>
        </p:spPr>
        <p:txBody>
          <a:bodyPr>
            <a:normAutofit/>
          </a:bodyPr>
          <a:lstStyle/>
          <a:p>
            <a:pPr marL="742950" indent="-742950" algn="l">
              <a:buFont typeface="+mj-lt"/>
              <a:buAutoNum type="arabicPeriod" startAt="6"/>
            </a:pPr>
            <a:r>
              <a:rPr lang="en-US" sz="3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Monthly Expenditures – </a:t>
            </a:r>
            <a:r>
              <a:rPr lang="en-US" sz="3000" b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Things </a:t>
            </a:r>
            <a:r>
              <a:rPr lang="en-US" sz="3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to Know (cont.)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000" b="1" dirty="0" smtClean="0">
                <a:solidFill>
                  <a:prstClr val="black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6.	Monthly </a:t>
            </a:r>
            <a:r>
              <a:rPr lang="en-US" sz="3000" b="1" dirty="0">
                <a:solidFill>
                  <a:prstClr val="black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Expenditures – Things to Know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05400"/>
          </a:xfrm>
        </p:spPr>
        <p:txBody>
          <a:bodyPr>
            <a:noAutofit/>
          </a:bodyPr>
          <a:lstStyle/>
          <a:p>
            <a:pPr lvl="0"/>
            <a:r>
              <a:rPr lang="en-US" sz="2000" dirty="0">
                <a:solidFill>
                  <a:prstClr val="black"/>
                </a:solidFill>
              </a:rPr>
              <a:t>Utilities – </a:t>
            </a:r>
          </a:p>
          <a:p>
            <a:pPr lvl="1"/>
            <a:r>
              <a:rPr lang="en-US" sz="2000" dirty="0">
                <a:solidFill>
                  <a:prstClr val="black"/>
                </a:solidFill>
              </a:rPr>
              <a:t>Paying on </a:t>
            </a:r>
            <a:r>
              <a:rPr lang="en-US" sz="2000" dirty="0" smtClean="0">
                <a:solidFill>
                  <a:prstClr val="black"/>
                </a:solidFill>
              </a:rPr>
              <a:t>line</a:t>
            </a:r>
            <a:r>
              <a:rPr lang="en-US" sz="2000" dirty="0">
                <a:solidFill>
                  <a:prstClr val="black"/>
                </a:solidFill>
              </a:rPr>
              <a:t>, going </a:t>
            </a:r>
            <a:r>
              <a:rPr lang="en-US" sz="2000" dirty="0" smtClean="0">
                <a:solidFill>
                  <a:prstClr val="black"/>
                </a:solidFill>
              </a:rPr>
              <a:t>paperless </a:t>
            </a:r>
            <a:r>
              <a:rPr lang="en-US" sz="2000" dirty="0">
                <a:solidFill>
                  <a:prstClr val="black"/>
                </a:solidFill>
              </a:rPr>
              <a:t>and </a:t>
            </a:r>
            <a:r>
              <a:rPr lang="en-US" sz="2000" dirty="0" smtClean="0">
                <a:solidFill>
                  <a:prstClr val="black"/>
                </a:solidFill>
              </a:rPr>
              <a:t>bundling can </a:t>
            </a:r>
            <a:r>
              <a:rPr lang="en-US" sz="2000" dirty="0">
                <a:solidFill>
                  <a:prstClr val="black"/>
                </a:solidFill>
              </a:rPr>
              <a:t>get you discounts.</a:t>
            </a:r>
          </a:p>
          <a:p>
            <a:pPr lvl="0"/>
            <a:r>
              <a:rPr lang="en-US" sz="2000" dirty="0">
                <a:solidFill>
                  <a:prstClr val="black"/>
                </a:solidFill>
              </a:rPr>
              <a:t>Salaries – </a:t>
            </a:r>
          </a:p>
          <a:p>
            <a:pPr lvl="1"/>
            <a:r>
              <a:rPr lang="en-US" sz="2000" dirty="0">
                <a:solidFill>
                  <a:prstClr val="black"/>
                </a:solidFill>
              </a:rPr>
              <a:t>Obviously if you are paying a salary it has to be competitive</a:t>
            </a:r>
          </a:p>
          <a:p>
            <a:pPr lvl="1"/>
            <a:r>
              <a:rPr lang="en-US" sz="2000" dirty="0">
                <a:solidFill>
                  <a:prstClr val="black"/>
                </a:solidFill>
              </a:rPr>
              <a:t>Balance salaries and hours of operation against your business </a:t>
            </a:r>
            <a:r>
              <a:rPr lang="en-US" sz="2000" dirty="0" smtClean="0">
                <a:solidFill>
                  <a:prstClr val="black"/>
                </a:solidFill>
              </a:rPr>
              <a:t>operational expenses. Are you profitable?</a:t>
            </a:r>
            <a:endParaRPr lang="en-US" sz="2000" dirty="0">
              <a:solidFill>
                <a:prstClr val="black"/>
              </a:solidFill>
            </a:endParaRPr>
          </a:p>
          <a:p>
            <a:pPr lvl="0"/>
            <a:r>
              <a:rPr lang="en-US" sz="2000" dirty="0">
                <a:solidFill>
                  <a:prstClr val="black"/>
                </a:solidFill>
              </a:rPr>
              <a:t>Kitchen, Bar, and Building Equipment – </a:t>
            </a:r>
          </a:p>
          <a:p>
            <a:pPr lvl="1"/>
            <a:r>
              <a:rPr lang="en-US" sz="2000" dirty="0">
                <a:solidFill>
                  <a:prstClr val="black"/>
                </a:solidFill>
              </a:rPr>
              <a:t>Remanufactured </a:t>
            </a:r>
            <a:r>
              <a:rPr lang="en-US" sz="2000" dirty="0" smtClean="0">
                <a:solidFill>
                  <a:prstClr val="black"/>
                </a:solidFill>
              </a:rPr>
              <a:t>equipment can </a:t>
            </a:r>
            <a:r>
              <a:rPr lang="en-US" sz="2000" dirty="0">
                <a:solidFill>
                  <a:prstClr val="black"/>
                </a:solidFill>
              </a:rPr>
              <a:t>save you Money</a:t>
            </a:r>
          </a:p>
          <a:p>
            <a:pPr lvl="1"/>
            <a:r>
              <a:rPr lang="en-US" sz="2000" dirty="0">
                <a:solidFill>
                  <a:prstClr val="black"/>
                </a:solidFill>
              </a:rPr>
              <a:t>Items like A/C Units in poor working order can cost you money</a:t>
            </a:r>
          </a:p>
          <a:p>
            <a:pPr lvl="1"/>
            <a:r>
              <a:rPr lang="en-US" sz="2000" dirty="0">
                <a:solidFill>
                  <a:prstClr val="black"/>
                </a:solidFill>
              </a:rPr>
              <a:t>Poor operating Kitchen Equipment can leave </a:t>
            </a:r>
            <a:r>
              <a:rPr lang="en-US" sz="2000" dirty="0" smtClean="0">
                <a:solidFill>
                  <a:prstClr val="black"/>
                </a:solidFill>
              </a:rPr>
              <a:t>you with </a:t>
            </a:r>
            <a:r>
              <a:rPr lang="en-US" sz="2000" dirty="0">
                <a:solidFill>
                  <a:prstClr val="black"/>
                </a:solidFill>
              </a:rPr>
              <a:t>no Volunteers to cook and nobody participating in dinners</a:t>
            </a:r>
          </a:p>
          <a:p>
            <a:pPr lvl="1"/>
            <a:r>
              <a:rPr lang="en-US" sz="2000" dirty="0">
                <a:solidFill>
                  <a:prstClr val="black"/>
                </a:solidFill>
              </a:rPr>
              <a:t>Keep all of </a:t>
            </a:r>
            <a:r>
              <a:rPr lang="en-US" sz="2000" dirty="0" smtClean="0">
                <a:solidFill>
                  <a:prstClr val="black"/>
                </a:solidFill>
              </a:rPr>
              <a:t>your </a:t>
            </a:r>
            <a:r>
              <a:rPr lang="en-US" sz="2000" dirty="0">
                <a:solidFill>
                  <a:prstClr val="black"/>
                </a:solidFill>
              </a:rPr>
              <a:t>equipment in good operating </a:t>
            </a:r>
            <a:r>
              <a:rPr lang="en-US" sz="2000" dirty="0" smtClean="0">
                <a:solidFill>
                  <a:prstClr val="black"/>
                </a:solidFill>
              </a:rPr>
              <a:t>condition and </a:t>
            </a:r>
            <a:r>
              <a:rPr lang="en-US" sz="2000" dirty="0">
                <a:solidFill>
                  <a:prstClr val="black"/>
                </a:solidFill>
              </a:rPr>
              <a:t>maintain it regularly</a:t>
            </a:r>
          </a:p>
          <a:p>
            <a:pPr lvl="1"/>
            <a:r>
              <a:rPr lang="en-US" sz="2000" dirty="0">
                <a:solidFill>
                  <a:prstClr val="black"/>
                </a:solidFill>
              </a:rPr>
              <a:t>Develop check lists for maintaining your operations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19837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pPr marL="742950" indent="-742950" algn="l">
              <a:buFont typeface="+mj-lt"/>
              <a:buAutoNum type="arabicPeriod" startAt="6"/>
            </a:pPr>
            <a:r>
              <a:rPr lang="en-US" sz="3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Monthly Income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The </a:t>
            </a:r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total 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of theses expenses ads up to the Monthly Cost of Operations.</a:t>
            </a:r>
          </a:p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Often referred to as the Monthly “Nut to Crack”</a:t>
            </a:r>
          </a:p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This </a:t>
            </a:r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number 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is figured into the Profit and Loss Statement and the Auditors Report.</a:t>
            </a:r>
          </a:p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Subtracting this total from the total </a:t>
            </a:r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sales 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after cost of goods will determine how much money was made in a particular month</a:t>
            </a:r>
          </a:p>
        </p:txBody>
      </p:sp>
    </p:spTree>
    <p:extLst>
      <p:ext uri="{BB962C8B-B14F-4D97-AF65-F5344CB8AC3E}">
        <p14:creationId xmlns:p14="http://schemas.microsoft.com/office/powerpoint/2010/main" val="4081848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Many Aeries Operate with too much Fixed cost </a:t>
            </a:r>
          </a:p>
          <a:p>
            <a:pPr lvl="1"/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Too much alcohol in stock</a:t>
            </a:r>
          </a:p>
          <a:p>
            <a:pPr lvl="1"/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Too many employees than they really need</a:t>
            </a:r>
          </a:p>
          <a:p>
            <a:pPr lvl="1"/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More equipment than is </a:t>
            </a:r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needed </a:t>
            </a: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Watch 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your Utility Cost and Kitchen Cost </a:t>
            </a:r>
          </a:p>
          <a:p>
            <a:pPr lvl="1"/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Operating Costs are usually </a:t>
            </a:r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hidden</a:t>
            </a:r>
          </a:p>
          <a:p>
            <a:pPr lvl="2"/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Natural Gas usage</a:t>
            </a:r>
          </a:p>
          <a:p>
            <a:pPr lvl="2"/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Increase Electricity usage</a:t>
            </a:r>
          </a:p>
          <a:p>
            <a:pPr lvl="2"/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More Inventory than needed</a:t>
            </a: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" name="Title 4"/>
          <p:cNvSpPr txBox="1">
            <a:spLocks/>
          </p:cNvSpPr>
          <p:nvPr/>
        </p:nvSpPr>
        <p:spPr>
          <a:xfrm>
            <a:off x="685800" y="308505"/>
            <a:ext cx="8229600" cy="9106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42950" indent="-742950" algn="l">
              <a:buFont typeface="+mj-lt"/>
              <a:buAutoNum type="arabicPeriod" startAt="6"/>
            </a:pPr>
            <a:r>
              <a:rPr lang="en-US" sz="3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Monthly Income (cont.)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83163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Calibri Light" panose="020F0302020204030204" pitchFamily="34" charset="0"/>
                <a:cs typeface="Calibri Light" panose="020F0302020204030204" pitchFamily="34" charset="0"/>
              </a:rPr>
              <a:t>Understanding your cost is one of the key elements of success in your Aerie.</a:t>
            </a:r>
          </a:p>
          <a:p>
            <a:r>
              <a:rPr lang="en-US" sz="2800" dirty="0">
                <a:latin typeface="Calibri Light" panose="020F0302020204030204" pitchFamily="34" charset="0"/>
                <a:cs typeface="Calibri Light" panose="020F0302020204030204" pitchFamily="34" charset="0"/>
              </a:rPr>
              <a:t>Cost is very important because it is one of only two factors (the other being ‘Revenue’ or ‘Sales’) that will determine if you make a profit or loss in your Aerie.</a:t>
            </a:r>
          </a:p>
          <a:p>
            <a:r>
              <a:rPr lang="en-US" sz="2800" dirty="0">
                <a:latin typeface="Calibri Light" panose="020F0302020204030204" pitchFamily="34" charset="0"/>
                <a:cs typeface="Calibri Light" panose="020F0302020204030204" pitchFamily="34" charset="0"/>
              </a:rPr>
              <a:t>No matter how much revenue your Aerie makes, it would be impossible to turn a single profit if your costs are greater than </a:t>
            </a:r>
            <a:r>
              <a:rPr lang="en-US" sz="28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your </a:t>
            </a:r>
            <a:r>
              <a:rPr lang="en-US" sz="2800" dirty="0">
                <a:latin typeface="Calibri Light" panose="020F0302020204030204" pitchFamily="34" charset="0"/>
                <a:cs typeface="Calibri Light" panose="020F0302020204030204" pitchFamily="34" charset="0"/>
              </a:rPr>
              <a:t>revenue.</a:t>
            </a:r>
          </a:p>
          <a:p>
            <a:r>
              <a:rPr lang="en-US" sz="2800" dirty="0">
                <a:latin typeface="Calibri Light" panose="020F0302020204030204" pitchFamily="34" charset="0"/>
                <a:cs typeface="Calibri Light" panose="020F0302020204030204" pitchFamily="34" charset="0"/>
              </a:rPr>
              <a:t>Be an </a:t>
            </a:r>
            <a:r>
              <a:rPr lang="en-US" sz="28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informed member</a:t>
            </a:r>
            <a:r>
              <a:rPr lang="en-US" sz="2800" dirty="0">
                <a:latin typeface="Calibri Light" panose="020F0302020204030204" pitchFamily="34" charset="0"/>
                <a:cs typeface="Calibri Light" panose="020F0302020204030204" pitchFamily="34" charset="0"/>
              </a:rPr>
              <a:t>, attend meetings and take an interest in the Business Operations of your Aerie  </a:t>
            </a:r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685800" y="308505"/>
            <a:ext cx="8229600" cy="9106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42950" indent="-742950" algn="l">
              <a:buFont typeface="+mj-lt"/>
              <a:buAutoNum type="arabicPeriod" startAt="6"/>
            </a:pPr>
            <a:r>
              <a:rPr lang="en-US" sz="3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Monthly Income (cont.)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IN OTHER WORDS</a:t>
            </a:r>
            <a:b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TURN KEY OPERATION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Knowing the cost to open your doors every day.</a:t>
            </a:r>
          </a:p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These </a:t>
            </a:r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last several slides 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have provided examples of information needed to Determine the TURN KEY OPERATION of your </a:t>
            </a:r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Aerie.</a:t>
            </a: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Don’t leave the Operation of your Aerie to just 12 or 13 officers who attend meetings.</a:t>
            </a:r>
          </a:p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You pay your dues, take an interest in the Operations of Your </a:t>
            </a:r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Aerie.</a:t>
            </a: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Are you Familiar with;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Here is the What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Sales / Revenue / Income</a:t>
            </a:r>
          </a:p>
          <a:p>
            <a:pPr lvl="1"/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Money coming in: sales, services, etc.</a:t>
            </a:r>
          </a:p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Expense / Cost of Goods Sold      </a:t>
            </a:r>
          </a:p>
          <a:p>
            <a:pPr lvl="1"/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Money going out: purchases, taxes, etc.</a:t>
            </a:r>
          </a:p>
          <a:p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Assets</a:t>
            </a: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What you own: building, equipment, etc.</a:t>
            </a:r>
          </a:p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Liabilities</a:t>
            </a:r>
          </a:p>
          <a:p>
            <a:pPr lvl="1"/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What you owe: mortgage, per capita, etc.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Reported in the Aerie Meetings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b="1" dirty="0">
              <a:solidFill>
                <a:srgbClr val="003399"/>
              </a:solidFill>
            </a:endParaRPr>
          </a:p>
          <a:p>
            <a:endParaRPr lang="en-US" b="1" dirty="0">
              <a:solidFill>
                <a:srgbClr val="003399"/>
              </a:solidFill>
            </a:endParaRPr>
          </a:p>
          <a:p>
            <a:r>
              <a:rPr lang="en-US" b="1" dirty="0">
                <a:solidFill>
                  <a:srgbClr val="003399"/>
                </a:solidFill>
              </a:rPr>
              <a:t>Weekly Record of Sales &amp; Expenses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b="1" dirty="0">
              <a:solidFill>
                <a:srgbClr val="003399"/>
              </a:solidFill>
            </a:endParaRPr>
          </a:p>
          <a:p>
            <a:r>
              <a:rPr lang="en-US" b="1" dirty="0">
                <a:solidFill>
                  <a:srgbClr val="003399"/>
                </a:solidFill>
              </a:rPr>
              <a:t>Monthly Profit and Loss Statement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Good Business Practices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5181600"/>
          </a:xfrm>
        </p:spPr>
        <p:txBody>
          <a:bodyPr>
            <a:normAutofit fontScale="92500"/>
          </a:bodyPr>
          <a:lstStyle/>
          <a:p>
            <a:r>
              <a:rPr lang="en-US" dirty="0"/>
              <a:t>Take a Good Look at your Aerie Home &amp; Operation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Is the Atmosphere Bright and Inviting?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Is the </a:t>
            </a:r>
            <a:r>
              <a:rPr lang="en-US" b="1" i="1" dirty="0"/>
              <a:t>Building Cleaned Regularly </a:t>
            </a:r>
            <a:r>
              <a:rPr lang="en-US" dirty="0"/>
              <a:t>and is the Maintenance kept up?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Is your Social Room Operating as a Business?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Are your Trustees and Financial Officers filling out reports and reading them at the Aerie Meetings?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5181600"/>
          </a:xfrm>
        </p:spPr>
        <p:txBody>
          <a:bodyPr>
            <a:normAutofit fontScale="92500"/>
          </a:bodyPr>
          <a:lstStyle/>
          <a:p>
            <a:pPr marL="914400" lvl="1" indent="-457200">
              <a:buFont typeface="+mj-lt"/>
              <a:buAutoNum type="arabicPeriod" startAt="5"/>
            </a:pPr>
            <a:r>
              <a:rPr lang="en-US" dirty="0"/>
              <a:t>Do you know your Aerie’s Cost of Goods percentage? </a:t>
            </a:r>
          </a:p>
          <a:p>
            <a:pPr marL="914400" lvl="1" indent="-457200">
              <a:buFont typeface="+mj-lt"/>
              <a:buAutoNum type="arabicPeriod" startAt="5"/>
            </a:pPr>
            <a:r>
              <a:rPr lang="en-US" dirty="0"/>
              <a:t>Do you know how much money is needed to pay Monthly/Annual Bills?</a:t>
            </a:r>
          </a:p>
          <a:p>
            <a:r>
              <a:rPr lang="en-US" dirty="0"/>
              <a:t>These are just a few questions you can ask yourself to determine the Business Practices of your Aerie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6664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Everyone’s Responsibility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Everyone should continue to look for new and effective ways for the Aerie to be more attractive to our members.  </a:t>
            </a:r>
          </a:p>
          <a:p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Growing 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the Membership Encourages more Customer/Member Participation.  </a:t>
            </a:r>
          </a:p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Officers and Members, it’s your Aerie, help make it the best Aerie across the Jurisdiction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Remember,</a:t>
            </a:r>
            <a:b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Your Aerie Provides a Service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Good Service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First Impression of </a:t>
            </a:r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the Aerie </a:t>
            </a:r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- 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Is it clean, fresh paint, exterior picked up</a:t>
            </a:r>
          </a:p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Friendly Attentive Servers </a:t>
            </a:r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- Do 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they dress properly and make all guest feel welcomed</a:t>
            </a:r>
          </a:p>
          <a:p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Knowledge of Fraternal Order of 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Eagles </a:t>
            </a:r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- Can 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they answer general questions about the Eagles and policy</a:t>
            </a:r>
          </a:p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Visitors and Guests </a:t>
            </a:r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- 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are they signed in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Membership Services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Pay Dues – can they be paid to the bartender</a:t>
            </a:r>
          </a:p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Buy Eagle items – do you sell caps/shirts/koozies</a:t>
            </a:r>
          </a:p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Tickets to Events – do they promote events</a:t>
            </a:r>
          </a:p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Charity Contributions – do they accept donations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Promote Your Aerie Through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Calibri Light" panose="020F0302020204030204" pitchFamily="34" charset="0"/>
                <a:cs typeface="Calibri Light" panose="020F0302020204030204" pitchFamily="34" charset="0"/>
              </a:rPr>
              <a:t>Aerie Activities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800" dirty="0">
                <a:latin typeface="Calibri Light" panose="020F0302020204030204" pitchFamily="34" charset="0"/>
                <a:cs typeface="Calibri Light" panose="020F0302020204030204" pitchFamily="34" charset="0"/>
              </a:rPr>
              <a:t>Attendance / Involvement</a:t>
            </a:r>
          </a:p>
          <a:p>
            <a:pPr lvl="1"/>
            <a:r>
              <a:rPr 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Encourage all members to be active</a:t>
            </a:r>
          </a:p>
          <a:p>
            <a:r>
              <a:rPr lang="en-US" sz="2800" dirty="0">
                <a:latin typeface="Calibri Light" panose="020F0302020204030204" pitchFamily="34" charset="0"/>
                <a:cs typeface="Calibri Light" panose="020F0302020204030204" pitchFamily="34" charset="0"/>
              </a:rPr>
              <a:t>Charity &amp; Social Events</a:t>
            </a:r>
          </a:p>
          <a:p>
            <a:pPr lvl="1"/>
            <a:r>
              <a:rPr 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Attend when you can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Calibri Light" panose="020F0302020204030204" pitchFamily="34" charset="0"/>
                <a:cs typeface="Calibri Light" panose="020F0302020204030204" pitchFamily="34" charset="0"/>
              </a:rPr>
              <a:t>Members Appreciation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z="2800" dirty="0">
                <a:latin typeface="Calibri Light" panose="020F0302020204030204" pitchFamily="34" charset="0"/>
                <a:cs typeface="Calibri Light" panose="020F0302020204030204" pitchFamily="34" charset="0"/>
              </a:rPr>
              <a:t>Specials (Happy Hour, Snacks, Games</a:t>
            </a:r>
          </a:p>
          <a:p>
            <a:r>
              <a:rPr lang="en-US" sz="2800" dirty="0">
                <a:latin typeface="Calibri Light" panose="020F0302020204030204" pitchFamily="34" charset="0"/>
                <a:cs typeface="Calibri Light" panose="020F0302020204030204" pitchFamily="34" charset="0"/>
              </a:rPr>
              <a:t>Early Bird /Appreciation Dinners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>
            <a:normAutofit fontScale="70000" lnSpcReduction="20000"/>
          </a:bodyPr>
          <a:lstStyle/>
          <a:p>
            <a:r>
              <a:rPr lang="en-US" sz="3100" dirty="0">
                <a:latin typeface="Calibri Light" panose="020F0302020204030204" pitchFamily="34" charset="0"/>
                <a:cs typeface="Calibri Light" panose="020F0302020204030204" pitchFamily="34" charset="0"/>
              </a:rPr>
              <a:t>Grand Aerie Per Capita Taxes (</a:t>
            </a:r>
            <a:r>
              <a:rPr lang="en-US" sz="31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5/31/</a:t>
            </a:r>
            <a:r>
              <a:rPr lang="en-US" sz="3100" dirty="0" err="1" smtClean="0">
                <a:latin typeface="Calibri Light" panose="020F0302020204030204" pitchFamily="34" charset="0"/>
                <a:cs typeface="Calibri Light" panose="020F0302020204030204" pitchFamily="34" charset="0"/>
              </a:rPr>
              <a:t>yyyy</a:t>
            </a:r>
            <a:r>
              <a:rPr lang="en-US" sz="31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)</a:t>
            </a:r>
            <a:endParaRPr lang="en-US" sz="3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n-US" sz="31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501C(8) with </a:t>
            </a:r>
            <a:r>
              <a:rPr lang="en-US" sz="3100" dirty="0">
                <a:latin typeface="Calibri Light" panose="020F0302020204030204" pitchFamily="34" charset="0"/>
                <a:cs typeface="Calibri Light" panose="020F0302020204030204" pitchFamily="34" charset="0"/>
              </a:rPr>
              <a:t>EIN </a:t>
            </a:r>
            <a:r>
              <a:rPr lang="en-US" sz="31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Number</a:t>
            </a:r>
          </a:p>
          <a:p>
            <a:r>
              <a:rPr lang="en-US" sz="31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IRS Group Exemption number of 0102 showing you are Chartered under the Grand Aerie’s group exemption.</a:t>
            </a:r>
          </a:p>
          <a:p>
            <a:r>
              <a:rPr lang="en-US" sz="31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Applicable </a:t>
            </a:r>
            <a:r>
              <a:rPr lang="en-US" sz="3100" dirty="0">
                <a:latin typeface="Calibri Light" panose="020F0302020204030204" pitchFamily="34" charset="0"/>
                <a:cs typeface="Calibri Light" panose="020F0302020204030204" pitchFamily="34" charset="0"/>
              </a:rPr>
              <a:t>Licenses</a:t>
            </a:r>
          </a:p>
          <a:p>
            <a:pPr lvl="1"/>
            <a:r>
              <a:rPr lang="en-US" sz="3100" dirty="0">
                <a:latin typeface="Calibri Light" panose="020F0302020204030204" pitchFamily="34" charset="0"/>
                <a:cs typeface="Calibri Light" panose="020F0302020204030204" pitchFamily="34" charset="0"/>
              </a:rPr>
              <a:t>Liquor, Food, Environmental, Gaming, Coin Operated Machines</a:t>
            </a:r>
          </a:p>
          <a:p>
            <a:r>
              <a:rPr lang="en-US" sz="3100" dirty="0">
                <a:latin typeface="Calibri Light" panose="020F0302020204030204" pitchFamily="34" charset="0"/>
                <a:cs typeface="Calibri Light" panose="020F0302020204030204" pitchFamily="34" charset="0"/>
              </a:rPr>
              <a:t>Sales Taxes</a:t>
            </a:r>
          </a:p>
          <a:p>
            <a:r>
              <a:rPr lang="en-US" sz="31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IRS </a:t>
            </a:r>
            <a:r>
              <a:rPr lang="en-US" sz="3100" dirty="0">
                <a:latin typeface="Calibri Light" panose="020F0302020204030204" pitchFamily="34" charset="0"/>
                <a:cs typeface="Calibri Light" panose="020F0302020204030204" pitchFamily="34" charset="0"/>
              </a:rPr>
              <a:t>990</a:t>
            </a:r>
          </a:p>
          <a:p>
            <a:pPr lvl="1"/>
            <a:r>
              <a:rPr lang="en-US" sz="3100" dirty="0">
                <a:latin typeface="Calibri Light" panose="020F0302020204030204" pitchFamily="34" charset="0"/>
                <a:cs typeface="Calibri Light" panose="020F0302020204030204" pitchFamily="34" charset="0"/>
              </a:rPr>
              <a:t>Fiscal Year </a:t>
            </a:r>
            <a:r>
              <a:rPr lang="en-US" sz="31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must </a:t>
            </a:r>
            <a:r>
              <a:rPr lang="en-US" sz="3100" dirty="0">
                <a:latin typeface="Calibri Light" panose="020F0302020204030204" pitchFamily="34" charset="0"/>
                <a:cs typeface="Calibri Light" panose="020F0302020204030204" pitchFamily="34" charset="0"/>
              </a:rPr>
              <a:t>be the </a:t>
            </a:r>
            <a:r>
              <a:rPr lang="en-US" sz="31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same </a:t>
            </a:r>
            <a:r>
              <a:rPr lang="en-US" sz="3100" dirty="0">
                <a:latin typeface="Calibri Light" panose="020F0302020204030204" pitchFamily="34" charset="0"/>
                <a:cs typeface="Calibri Light" panose="020F0302020204030204" pitchFamily="34" charset="0"/>
              </a:rPr>
              <a:t>as Grand </a:t>
            </a:r>
            <a:r>
              <a:rPr lang="en-US" sz="31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Aerie</a:t>
            </a:r>
            <a:endParaRPr lang="en-US" sz="3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2"/>
            <a:r>
              <a:rPr lang="en-US" sz="3100" dirty="0">
                <a:latin typeface="Calibri Light" panose="020F0302020204030204" pitchFamily="34" charset="0"/>
                <a:cs typeface="Calibri Light" panose="020F0302020204030204" pitchFamily="34" charset="0"/>
              </a:rPr>
              <a:t>6/1 – 5/31</a:t>
            </a:r>
          </a:p>
          <a:p>
            <a:r>
              <a:rPr lang="en-US" sz="3100" dirty="0">
                <a:latin typeface="Calibri Light" panose="020F0302020204030204" pitchFamily="34" charset="0"/>
                <a:cs typeface="Calibri Light" panose="020F0302020204030204" pitchFamily="34" charset="0"/>
              </a:rPr>
              <a:t>IRS W-4 / </a:t>
            </a:r>
            <a:r>
              <a:rPr lang="en-US" sz="31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W-9</a:t>
            </a:r>
          </a:p>
          <a:p>
            <a:r>
              <a:rPr lang="en-US" sz="31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IRS Form 4070 Reporting of Tips</a:t>
            </a:r>
            <a:endParaRPr lang="en-US" sz="3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Tax Exemptions &amp; IRS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IRS Form 4070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1981200"/>
            <a:ext cx="5867400" cy="3224541"/>
          </a:xfrm>
        </p:spPr>
      </p:pic>
    </p:spTree>
    <p:extLst>
      <p:ext uri="{BB962C8B-B14F-4D97-AF65-F5344CB8AC3E}">
        <p14:creationId xmlns:p14="http://schemas.microsoft.com/office/powerpoint/2010/main" val="2242067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Local Aeries</a:t>
            </a:r>
          </a:p>
          <a:p>
            <a:pPr lvl="1"/>
            <a:r>
              <a:rPr 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Understand your membership</a:t>
            </a:r>
          </a:p>
          <a:p>
            <a:pPr lvl="1"/>
            <a:r>
              <a:rPr 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Understand your problems</a:t>
            </a:r>
          </a:p>
          <a:p>
            <a:pPr lvl="1"/>
            <a:endParaRPr lang="en-US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State Aerie Officers / Workshop Committee</a:t>
            </a:r>
          </a:p>
          <a:p>
            <a:pPr lvl="1"/>
            <a:r>
              <a:rPr 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Years of Experience (PWP’s &amp; PMP’s)</a:t>
            </a:r>
          </a:p>
          <a:p>
            <a:pPr lvl="1"/>
            <a:r>
              <a:rPr 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Network of People</a:t>
            </a:r>
          </a:p>
          <a:p>
            <a:pPr lvl="1"/>
            <a:endParaRPr lang="en-US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Grand Aerie Staff (and Officers)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Help is available 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705600" y="64770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Revised </a:t>
            </a:r>
            <a:r>
              <a:rPr lang="en-US" dirty="0" smtClean="0"/>
              <a:t>4/9/21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marL="742950" indent="-742950" algn="l">
              <a:buFont typeface="+mj-lt"/>
              <a:buAutoNum type="arabicPeriod"/>
            </a:pP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Atmosphere</a:t>
            </a:r>
            <a:r>
              <a:rPr lang="en-US" b="1" dirty="0"/>
              <a:t>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257800"/>
          </a:xfrm>
        </p:spPr>
        <p:txBody>
          <a:bodyPr/>
          <a:lstStyle/>
          <a:p>
            <a:endParaRPr lang="en-US" dirty="0" smtClean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Feeling 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w</a:t>
            </a:r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elcome 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and </a:t>
            </a:r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presenting inviting surroundings 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are </a:t>
            </a:r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critical 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to your Business Operations</a:t>
            </a:r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.</a:t>
            </a: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Your members should want to come down and utilize your social room</a:t>
            </a:r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.</a:t>
            </a: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Leave the </a:t>
            </a:r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gossip outside 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and take </a:t>
            </a:r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care 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of </a:t>
            </a:r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business 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at the </a:t>
            </a:r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meetings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. There’s a reason it’s called a </a:t>
            </a:r>
            <a:r>
              <a:rPr lang="en-US" b="1" u="sng" dirty="0">
                <a:latin typeface="Calibri Light" panose="020F0302020204030204" pitchFamily="34" charset="0"/>
                <a:cs typeface="Calibri Light" panose="020F0302020204030204" pitchFamily="34" charset="0"/>
              </a:rPr>
              <a:t>Social Room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74300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Autofit/>
          </a:bodyPr>
          <a:lstStyle/>
          <a:p>
            <a:pPr algn="l"/>
            <a:r>
              <a:rPr lang="en-US" sz="32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2. 	</a:t>
            </a:r>
            <a:r>
              <a:rPr lang="en-US" sz="3200" dirty="0">
                <a:latin typeface="Calibri Light" panose="020F0302020204030204" pitchFamily="34" charset="0"/>
                <a:cs typeface="Calibri Light" panose="020F0302020204030204" pitchFamily="34" charset="0"/>
              </a:rPr>
              <a:t>Your Aerie is Clean and in Working Order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Regular </a:t>
            </a:r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cleaning 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is not only required, it directly impacts your bottom line</a:t>
            </a:r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.</a:t>
            </a:r>
          </a:p>
          <a:p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A </a:t>
            </a:r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capital improvement </a:t>
            </a:r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plan is vital to the successful operations of your Aerie.</a:t>
            </a: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Dirty </a:t>
            </a:r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bathrooms 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with odor, </a:t>
            </a:r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torn furniture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bar stools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dirty tables 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will not encourage </a:t>
            </a:r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people 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to </a:t>
            </a:r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stay 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and </a:t>
            </a:r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spend money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.</a:t>
            </a:r>
          </a:p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Do all of the light bulbs </a:t>
            </a:r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work, 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is the building in working order, does it look like the Trustees &amp; Building Committee are making an effort to keep everything Operational?</a:t>
            </a:r>
          </a:p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Are </a:t>
            </a:r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you </a:t>
            </a:r>
            <a:r>
              <a:rPr lang="en-US" b="1" u="sng" dirty="0">
                <a:latin typeface="Calibri Light" panose="020F0302020204030204" pitchFamily="34" charset="0"/>
                <a:cs typeface="Calibri Light" panose="020F0302020204030204" pitchFamily="34" charset="0"/>
              </a:rPr>
              <a:t>Willing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 to </a:t>
            </a:r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lend 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a </a:t>
            </a:r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hand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056359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42950" indent="-742950" algn="l">
              <a:buFont typeface="+mj-lt"/>
              <a:buAutoNum type="arabicPeriod" startAt="3"/>
            </a:pPr>
            <a:r>
              <a:rPr lang="en-US" sz="3800" dirty="0">
                <a:latin typeface="Calibri Light" panose="020F0302020204030204" pitchFamily="34" charset="0"/>
                <a:cs typeface="Calibri Light" panose="020F0302020204030204" pitchFamily="34" charset="0"/>
              </a:rPr>
              <a:t>Social Room Operates as a Business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724400"/>
          </a:xfrm>
        </p:spPr>
        <p:txBody>
          <a:bodyPr>
            <a:normAutofit fontScale="92500"/>
          </a:bodyPr>
          <a:lstStyle/>
          <a:p>
            <a:r>
              <a:rPr lang="en-US" sz="2600" dirty="0">
                <a:latin typeface="Calibri Light" panose="020F0302020204030204" pitchFamily="34" charset="0"/>
                <a:cs typeface="Calibri Light" panose="020F0302020204030204" pitchFamily="34" charset="0"/>
              </a:rPr>
              <a:t>Social Room Operations consist of supplying products for our members;</a:t>
            </a:r>
          </a:p>
          <a:p>
            <a:pPr lvl="1"/>
            <a:r>
              <a:rPr lang="en-US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I.E. water, alcohol, food, and gaming.</a:t>
            </a:r>
          </a:p>
          <a:p>
            <a:r>
              <a:rPr lang="en-US" sz="2600" dirty="0">
                <a:latin typeface="Calibri Light" panose="020F0302020204030204" pitchFamily="34" charset="0"/>
                <a:cs typeface="Calibri Light" panose="020F0302020204030204" pitchFamily="34" charset="0"/>
              </a:rPr>
              <a:t>Selling </a:t>
            </a:r>
            <a:r>
              <a:rPr lang="en-US" sz="26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prices </a:t>
            </a:r>
            <a:r>
              <a:rPr lang="en-US" sz="2600" dirty="0">
                <a:latin typeface="Calibri Light" panose="020F0302020204030204" pitchFamily="34" charset="0"/>
                <a:cs typeface="Calibri Light" panose="020F0302020204030204" pitchFamily="34" charset="0"/>
              </a:rPr>
              <a:t>for these products should be set so the Aerie can cover the cost of the products while earning a profit.</a:t>
            </a:r>
          </a:p>
          <a:p>
            <a:r>
              <a:rPr lang="en-US" sz="2600" dirty="0">
                <a:latin typeface="Calibri Light" panose="020F0302020204030204" pitchFamily="34" charset="0"/>
                <a:cs typeface="Calibri Light" panose="020F0302020204030204" pitchFamily="34" charset="0"/>
              </a:rPr>
              <a:t>35% is the magic number for “Cost of Goods Sold”.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en-US" sz="3000" dirty="0">
                <a:latin typeface="Calibri Light" panose="020F0302020204030204" pitchFamily="34" charset="0"/>
                <a:cs typeface="Calibri Light" panose="020F0302020204030204" pitchFamily="34" charset="0"/>
              </a:rPr>
              <a:t>What does the Membership </a:t>
            </a:r>
            <a:r>
              <a:rPr lang="en-US" sz="3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Want?</a:t>
            </a:r>
            <a:endParaRPr lang="en-US" sz="3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r>
              <a:rPr lang="en-US" sz="2800" dirty="0">
                <a:latin typeface="Calibri Light" panose="020F0302020204030204" pitchFamily="34" charset="0"/>
                <a:cs typeface="Calibri Light" panose="020F0302020204030204" pitchFamily="34" charset="0"/>
              </a:rPr>
              <a:t>Flavor of Alcohol or Beer, Specific Games of Chance, Food and Snacks.</a:t>
            </a:r>
          </a:p>
          <a:p>
            <a:r>
              <a:rPr lang="en-US" sz="3000" dirty="0">
                <a:latin typeface="Calibri Light" panose="020F0302020204030204" pitchFamily="34" charset="0"/>
                <a:cs typeface="Calibri Light" panose="020F0302020204030204" pitchFamily="34" charset="0"/>
              </a:rPr>
              <a:t>Determining what will sell is the trick to Satisfying the Demand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Pricing Liquor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4040188" cy="639762"/>
          </a:xfrm>
        </p:spPr>
        <p:txBody>
          <a:bodyPr/>
          <a:lstStyle/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How Much in a Shot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7200" y="1935162"/>
            <a:ext cx="4040188" cy="4541838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Most Aeries use a 1.25 oz pour or 1.5 oz. </a:t>
            </a:r>
          </a:p>
          <a:p>
            <a:pPr lvl="1"/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This means the 1.25oz hard cost is $1.20 per drink. </a:t>
            </a:r>
          </a:p>
          <a:p>
            <a:pPr lvl="1"/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Most bars multiply this by 4 times if they want a 75% profit or 5 times if they want an 80% profit.   </a:t>
            </a:r>
          </a:p>
          <a:p>
            <a:pPr lvl="1"/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A common number heard around an Aerie is 3 times, so this would make this drink $3.60</a:t>
            </a:r>
          </a:p>
          <a:p>
            <a:pPr lvl="1"/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Round it up to the nearest quarter to cover mix cost</a:t>
            </a:r>
          </a:p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Drink Cost would be $3.75.  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645025" y="1295400"/>
            <a:ext cx="4041775" cy="639762"/>
          </a:xfrm>
        </p:spPr>
        <p:txBody>
          <a:bodyPr/>
          <a:lstStyle/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Well – Call – Premium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645025" y="1935162"/>
            <a:ext cx="4041775" cy="4541838"/>
          </a:xfrm>
        </p:spPr>
        <p:txBody>
          <a:bodyPr>
            <a:normAutofit fontScale="70000" lnSpcReduction="20000"/>
          </a:bodyPr>
          <a:lstStyle/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WELL</a:t>
            </a:r>
          </a:p>
          <a:p>
            <a:pPr lvl="1"/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Usually refers to off Brand Names or less expensive alcohols usually placed in the serving well for the bartender Quick Access</a:t>
            </a:r>
          </a:p>
          <a:p>
            <a:endParaRPr lang="en-US" dirty="0" smtClean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CALL</a:t>
            </a: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More familiar brands of liquor; not too expensive; patrons call the brand when they order a drink (I’ll have a Bacardi and Coke”) Hence the name CALL May be found in the Well or on a Shelf</a:t>
            </a:r>
          </a:p>
          <a:p>
            <a:endParaRPr lang="en-US" dirty="0" smtClean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PREMIUM</a:t>
            </a: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Higher/Better-quality brands with a  higher price. Mostly order by the Shot or on the Rocks</a:t>
            </a:r>
          </a:p>
          <a:p>
            <a:pPr lvl="1"/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Usually found on a shelf for everyone to see</a:t>
            </a:r>
          </a:p>
          <a:p>
            <a:endParaRPr lang="en-US" dirty="0" smtClean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SUPER </a:t>
            </a:r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PREMIUM/Top Shelf</a:t>
            </a:r>
          </a:p>
          <a:p>
            <a:pPr lvl="1"/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Even Higher cost Customer Demand driven.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Merchandise Pricing</a:t>
            </a:r>
            <a:br>
              <a:rPr lang="en-US" dirty="0" smtClean="0"/>
            </a:br>
            <a:r>
              <a:rPr lang="en-US" sz="2700" dirty="0" smtClean="0"/>
              <a:t>Based on liquor 1.5 </a:t>
            </a:r>
            <a:r>
              <a:rPr lang="en-US" sz="2700" dirty="0" err="1" smtClean="0"/>
              <a:t>oz</a:t>
            </a:r>
            <a:r>
              <a:rPr lang="en-US" sz="2700" dirty="0" smtClean="0"/>
              <a:t> shot size</a:t>
            </a:r>
            <a:endParaRPr lang="en-US" sz="27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1456373"/>
              </p:ext>
            </p:extLst>
          </p:nvPr>
        </p:nvGraphicFramePr>
        <p:xfrm>
          <a:off x="457200" y="1295400"/>
          <a:ext cx="8229599" cy="3352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971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6348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5388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332740">
                <a:tc>
                  <a:txBody>
                    <a:bodyPr/>
                    <a:lstStyle/>
                    <a:p>
                      <a:pPr algn="ctr"/>
                      <a:r>
                        <a:rPr lang="en-US" sz="1600" i="1" dirty="0">
                          <a:solidFill>
                            <a:schemeClr val="tx1"/>
                          </a:solidFill>
                        </a:rPr>
                        <a:t>Category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1" dirty="0">
                          <a:solidFill>
                            <a:schemeClr val="tx1"/>
                          </a:solidFill>
                        </a:rPr>
                        <a:t>Item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1" dirty="0">
                          <a:solidFill>
                            <a:schemeClr val="tx1"/>
                          </a:solidFill>
                        </a:rPr>
                        <a:t>Cost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1" dirty="0">
                          <a:solidFill>
                            <a:schemeClr val="tx1"/>
                          </a:solidFill>
                        </a:rPr>
                        <a:t>Qty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1" dirty="0">
                          <a:solidFill>
                            <a:schemeClr val="tx1"/>
                          </a:solidFill>
                        </a:rPr>
                        <a:t>Unit Cost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1" dirty="0">
                          <a:solidFill>
                            <a:schemeClr val="tx1"/>
                          </a:solidFill>
                        </a:rPr>
                        <a:t>Sell Price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1" dirty="0">
                          <a:solidFill>
                            <a:schemeClr val="tx1"/>
                          </a:solidFill>
                        </a:rPr>
                        <a:t>% Profit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32740">
                <a:tc>
                  <a:txBody>
                    <a:bodyPr/>
                    <a:lstStyle/>
                    <a:p>
                      <a:r>
                        <a:rPr lang="en-US" sz="1600" dirty="0"/>
                        <a:t>Beer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Budweiser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18.99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24 Bottles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.80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2.40 / 2.50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32%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327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Miller Light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18.50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24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/>
                        <a:t>Cans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.77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2.31</a:t>
                      </a:r>
                      <a:r>
                        <a:rPr lang="en-US" sz="1600" baseline="0" dirty="0" smtClean="0"/>
                        <a:t> / 2.50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31%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327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32740">
                <a:tc>
                  <a:txBody>
                    <a:bodyPr/>
                    <a:lstStyle/>
                    <a:p>
                      <a:r>
                        <a:rPr lang="en-US" sz="1600" dirty="0"/>
                        <a:t>Liquor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Jim Beam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18.50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33.8 </a:t>
                      </a:r>
                      <a:r>
                        <a:rPr lang="en-US" sz="1600" dirty="0" err="1" smtClean="0"/>
                        <a:t>oz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.84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2.52 / 2.75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33%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327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Seagram's Vodka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21.00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33.8 </a:t>
                      </a:r>
                      <a:r>
                        <a:rPr lang="en-US" sz="1600" dirty="0"/>
                        <a:t>oz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.95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2.86 </a:t>
                      </a:r>
                      <a:r>
                        <a:rPr lang="en-US" sz="1600" dirty="0"/>
                        <a:t>/ </a:t>
                      </a:r>
                      <a:r>
                        <a:rPr lang="en-US" sz="1600" dirty="0" smtClean="0"/>
                        <a:t>3.00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31%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327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Jack Daniels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35.00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33.8  </a:t>
                      </a:r>
                      <a:r>
                        <a:rPr lang="en-US" sz="1600" dirty="0" err="1" smtClean="0"/>
                        <a:t>oz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1.59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4.77</a:t>
                      </a:r>
                      <a:r>
                        <a:rPr lang="en-US" sz="1600" baseline="0" dirty="0" smtClean="0"/>
                        <a:t> / 5.00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31%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32740">
                <a:tc>
                  <a:txBody>
                    <a:bodyPr/>
                    <a:lstStyle/>
                    <a:p>
                      <a:r>
                        <a:rPr lang="en-US" sz="1600" dirty="0"/>
                        <a:t>Misc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Diet Coke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4.75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12 Cans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.40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51%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327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327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57200" y="4800600"/>
            <a:ext cx="822959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Cost of product ($35.00) divided by the number of shots in the bottle (22 @ 1.5 </a:t>
            </a:r>
            <a:r>
              <a:rPr lang="en-US" dirty="0" err="1" smtClean="0"/>
              <a:t>oz</a:t>
            </a:r>
            <a:r>
              <a:rPr lang="en-US" dirty="0" smtClean="0"/>
              <a:t>) which equals $1.59 multiply this number by 3 which equals $4.77. Round up to the nearest quarter to allow for the mix which comes to $5.00. Multiply $5.00 times 22 drinks which equals $110.00. Now divide the cost of the bottle ($35.00) by $110.00 which equals 31 %. This figure is the cost of goods sold which means that 69% percent would be your gross profit margin for this drink.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250" y="846138"/>
            <a:ext cx="7429500" cy="495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7657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marL="742950" indent="-742950" algn="l">
              <a:buFont typeface="+mj-lt"/>
              <a:buAutoNum type="arabicPeriod" startAt="3"/>
            </a:pPr>
            <a:r>
              <a:rPr lang="en-US" sz="3200" dirty="0">
                <a:latin typeface="Calibri Light" panose="020F0302020204030204" pitchFamily="34" charset="0"/>
                <a:cs typeface="Calibri Light" panose="020F0302020204030204" pitchFamily="34" charset="0"/>
              </a:rPr>
              <a:t>Social Room Operates as a Business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5486400"/>
          </a:xfrm>
        </p:spPr>
        <p:txBody>
          <a:bodyPr>
            <a:normAutofit/>
          </a:bodyPr>
          <a:lstStyle/>
          <a:p>
            <a:r>
              <a:rPr lang="en-US" sz="3000" dirty="0">
                <a:latin typeface="Calibri Light" panose="020F0302020204030204" pitchFamily="34" charset="0"/>
                <a:cs typeface="Calibri Light" panose="020F0302020204030204" pitchFamily="34" charset="0"/>
              </a:rPr>
              <a:t>Are the Trustees Closing out at a Minimum Weekly?</a:t>
            </a:r>
          </a:p>
          <a:p>
            <a:r>
              <a:rPr lang="en-US" sz="3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Are you using </a:t>
            </a:r>
            <a:r>
              <a:rPr lang="en-US" sz="3000" dirty="0">
                <a:latin typeface="Calibri Light" panose="020F0302020204030204" pitchFamily="34" charset="0"/>
                <a:cs typeface="Calibri Light" panose="020F0302020204030204" pitchFamily="34" charset="0"/>
              </a:rPr>
              <a:t>a Point of Sale </a:t>
            </a:r>
            <a:r>
              <a:rPr lang="en-US" sz="3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System?</a:t>
            </a:r>
            <a:endParaRPr lang="en-US" sz="3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n-US" sz="3000" dirty="0">
                <a:latin typeface="Calibri Light" panose="020F0302020204030204" pitchFamily="34" charset="0"/>
                <a:cs typeface="Calibri Light" panose="020F0302020204030204" pitchFamily="34" charset="0"/>
              </a:rPr>
              <a:t>If </a:t>
            </a:r>
            <a:r>
              <a:rPr lang="en-US" sz="3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Not, </a:t>
            </a:r>
            <a:r>
              <a:rPr lang="en-US" sz="3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are </a:t>
            </a:r>
            <a:r>
              <a:rPr lang="en-US" sz="3000" dirty="0">
                <a:latin typeface="Calibri Light" panose="020F0302020204030204" pitchFamily="34" charset="0"/>
                <a:cs typeface="Calibri Light" panose="020F0302020204030204" pitchFamily="34" charset="0"/>
              </a:rPr>
              <a:t>the Trustees pulling the required information from Cash Register Tapes? </a:t>
            </a:r>
          </a:p>
          <a:p>
            <a:pPr lvl="1"/>
            <a:r>
              <a:rPr lang="en-US" sz="2600" dirty="0">
                <a:latin typeface="Calibri Light" panose="020F0302020204030204" pitchFamily="34" charset="0"/>
                <a:cs typeface="Calibri Light" panose="020F0302020204030204" pitchFamily="34" charset="0"/>
              </a:rPr>
              <a:t>I.E. (ZZ or X-Out)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5486400"/>
          </a:xfrm>
        </p:spPr>
        <p:txBody>
          <a:bodyPr>
            <a:normAutofit/>
          </a:bodyPr>
          <a:lstStyle/>
          <a:p>
            <a:r>
              <a:rPr lang="en-US" sz="3000" dirty="0">
                <a:latin typeface="Calibri Light" panose="020F0302020204030204" pitchFamily="34" charset="0"/>
                <a:cs typeface="Calibri Light" panose="020F0302020204030204" pitchFamily="34" charset="0"/>
              </a:rPr>
              <a:t>Are Product/Liquor Inventories completed Monthly?</a:t>
            </a:r>
          </a:p>
          <a:p>
            <a:r>
              <a:rPr lang="en-US" sz="3000" dirty="0">
                <a:latin typeface="Calibri Light" panose="020F0302020204030204" pitchFamily="34" charset="0"/>
                <a:cs typeface="Calibri Light" panose="020F0302020204030204" pitchFamily="34" charset="0"/>
              </a:rPr>
              <a:t>Do the Trustees utilize a Petty Cash Fund </a:t>
            </a:r>
            <a:r>
              <a:rPr lang="en-US" sz="3000" b="1" u="sng" dirty="0">
                <a:latin typeface="Calibri Light" panose="020F0302020204030204" pitchFamily="34" charset="0"/>
                <a:cs typeface="Calibri Light" panose="020F0302020204030204" pitchFamily="34" charset="0"/>
              </a:rPr>
              <a:t>Authorized</a:t>
            </a:r>
            <a:r>
              <a:rPr lang="en-US" sz="3000" dirty="0">
                <a:latin typeface="Calibri Light" panose="020F0302020204030204" pitchFamily="34" charset="0"/>
                <a:cs typeface="Calibri Light" panose="020F0302020204030204" pitchFamily="34" charset="0"/>
              </a:rPr>
              <a:t> in your By-Laws?</a:t>
            </a:r>
          </a:p>
          <a:p>
            <a:r>
              <a:rPr lang="en-US" sz="3000" dirty="0">
                <a:latin typeface="Calibri Light" panose="020F0302020204030204" pitchFamily="34" charset="0"/>
                <a:cs typeface="Calibri Light" panose="020F0302020204030204" pitchFamily="34" charset="0"/>
              </a:rPr>
              <a:t>Is the Petty Cash Fund </a:t>
            </a:r>
            <a:r>
              <a:rPr lang="en-US" sz="3000" b="1" u="sng" dirty="0">
                <a:latin typeface="Calibri Light" panose="020F0302020204030204" pitchFamily="34" charset="0"/>
                <a:cs typeface="Calibri Light" panose="020F0302020204030204" pitchFamily="34" charset="0"/>
              </a:rPr>
              <a:t>ONLY</a:t>
            </a:r>
            <a:r>
              <a:rPr lang="en-US" sz="3000" dirty="0">
                <a:latin typeface="Calibri Light" panose="020F0302020204030204" pitchFamily="34" charset="0"/>
                <a:cs typeface="Calibri Light" panose="020F0302020204030204" pitchFamily="34" charset="0"/>
              </a:rPr>
              <a:t> used on Resalable Items?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057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2510</TotalTime>
  <Words>1976</Words>
  <Application>Microsoft Office PowerPoint</Application>
  <PresentationFormat>On-screen Show (4:3)</PresentationFormat>
  <Paragraphs>312</Paragraphs>
  <Slides>25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Arial Narrow</vt:lpstr>
      <vt:lpstr>Calibri</vt:lpstr>
      <vt:lpstr>Calibri Light</vt:lpstr>
      <vt:lpstr>Office Theme</vt:lpstr>
      <vt:lpstr>PowerPoint Presentation</vt:lpstr>
      <vt:lpstr>Good Business Practices</vt:lpstr>
      <vt:lpstr>Atmosphere </vt:lpstr>
      <vt:lpstr>2.  Your Aerie is Clean and in Working Order </vt:lpstr>
      <vt:lpstr>Social Room Operates as a Business</vt:lpstr>
      <vt:lpstr>Pricing Liquor</vt:lpstr>
      <vt:lpstr>Merchandise Pricing Based on liquor 1.5 oz shot size</vt:lpstr>
      <vt:lpstr>PowerPoint Presentation</vt:lpstr>
      <vt:lpstr>Social Room Operates as a Business (cont.)</vt:lpstr>
      <vt:lpstr>Financial Reports Read at the Aerie Meetings</vt:lpstr>
      <vt:lpstr>What is your Aerie’s “Cost of Goods”</vt:lpstr>
      <vt:lpstr>Monthly Expenditures</vt:lpstr>
      <vt:lpstr>Monthly Expenditures – Things to Know (cont.)</vt:lpstr>
      <vt:lpstr>6. Monthly Expenditures – Things to Know (cont.)</vt:lpstr>
      <vt:lpstr>Monthly Income</vt:lpstr>
      <vt:lpstr>PowerPoint Presentation</vt:lpstr>
      <vt:lpstr>PowerPoint Presentation</vt:lpstr>
      <vt:lpstr>IN OTHER WORDS TURN KEY OPERATION</vt:lpstr>
      <vt:lpstr>Are you Familiar with;</vt:lpstr>
      <vt:lpstr>Everyone’s Responsibility</vt:lpstr>
      <vt:lpstr>Remember, Your Aerie Provides a Service</vt:lpstr>
      <vt:lpstr>Promote Your Aerie Through</vt:lpstr>
      <vt:lpstr>Tax Exemptions &amp; IRS</vt:lpstr>
      <vt:lpstr>IRS Form 4070</vt:lpstr>
      <vt:lpstr>Help is available …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fo</dc:creator>
  <cp:lastModifiedBy>Jeff Hull</cp:lastModifiedBy>
  <cp:revision>194</cp:revision>
  <dcterms:created xsi:type="dcterms:W3CDTF">2017-02-01T16:02:00Z</dcterms:created>
  <dcterms:modified xsi:type="dcterms:W3CDTF">2021-04-09T19:12:42Z</dcterms:modified>
</cp:coreProperties>
</file>