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9"/>
  </p:notesMasterIdLst>
  <p:sldIdLst>
    <p:sldId id="272" r:id="rId2"/>
    <p:sldId id="266" r:id="rId3"/>
    <p:sldId id="267" r:id="rId4"/>
    <p:sldId id="268" r:id="rId5"/>
    <p:sldId id="269" r:id="rId6"/>
    <p:sldId id="270" r:id="rId7"/>
    <p:sldId id="271" r:id="rId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6" autoAdjust="0"/>
  </p:normalViewPr>
  <p:slideViewPr>
    <p:cSldViewPr>
      <p:cViewPr varScale="1">
        <p:scale>
          <a:sx n="150" d="100"/>
          <a:sy n="150" d="100"/>
        </p:scale>
        <p:origin x="2094"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3C09CCF-F484-4313-ABE6-25B6B6A4406C}" type="datetimeFigureOut">
              <a:rPr lang="en-US" smtClean="0"/>
              <a:pPr/>
              <a:t>1/26/2023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4CD979D-76CD-4171-BFA5-F0CFECD3774B}" type="slidenum">
              <a:rPr lang="en-US" smtClean="0"/>
              <a:pPr/>
              <a:t>‹#›</a:t>
            </a:fld>
            <a:endParaRPr lang="en-US" dirty="0"/>
          </a:p>
        </p:txBody>
      </p:sp>
    </p:spTree>
    <p:extLst>
      <p:ext uri="{BB962C8B-B14F-4D97-AF65-F5344CB8AC3E}">
        <p14:creationId xmlns:p14="http://schemas.microsoft.com/office/powerpoint/2010/main" val="157942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420220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293725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212143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138979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51518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31223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409635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121364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67919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159694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70DF5F-8ABE-497C-9E84-00CA027EBEB5}"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38886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70DF5F-8ABE-497C-9E84-00CA027EBEB5}" type="datetimeFigureOut">
              <a:rPr lang="en-US" smtClean="0"/>
              <a:pPr/>
              <a:t>1/26/2023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23699168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6CE1-AE56-6963-803E-CF78F63E86FC}"/>
              </a:ext>
            </a:extLst>
          </p:cNvPr>
          <p:cNvSpPr>
            <a:spLocks noGrp="1"/>
          </p:cNvSpPr>
          <p:nvPr>
            <p:ph type="title"/>
          </p:nvPr>
        </p:nvSpPr>
        <p:spPr>
          <a:xfrm>
            <a:off x="629841" y="215729"/>
            <a:ext cx="2949178" cy="1371600"/>
          </a:xfrm>
        </p:spPr>
        <p:txBody>
          <a:bodyPr>
            <a:normAutofit/>
          </a:bodyPr>
          <a:lstStyle/>
          <a:p>
            <a:pPr algn="ctr"/>
            <a:r>
              <a:rPr lang="en-US" sz="4400" b="1" i="1" dirty="0"/>
              <a:t>Recruiting Officers</a:t>
            </a:r>
            <a:endParaRPr lang="en-US" sz="4400" b="1" dirty="0"/>
          </a:p>
        </p:txBody>
      </p:sp>
      <p:sp>
        <p:nvSpPr>
          <p:cNvPr id="4" name="Text Placeholder 3">
            <a:extLst>
              <a:ext uri="{FF2B5EF4-FFF2-40B4-BE49-F238E27FC236}">
                <a16:creationId xmlns:a16="http://schemas.microsoft.com/office/drawing/2014/main" id="{E2A98425-0283-84F4-DD41-9BA4DE1894D4}"/>
              </a:ext>
            </a:extLst>
          </p:cNvPr>
          <p:cNvSpPr>
            <a:spLocks noGrp="1"/>
          </p:cNvSpPr>
          <p:nvPr>
            <p:ph type="body" sz="half" idx="2"/>
          </p:nvPr>
        </p:nvSpPr>
        <p:spPr>
          <a:xfrm>
            <a:off x="629841" y="1752600"/>
            <a:ext cx="2949178" cy="4648200"/>
          </a:xfrm>
        </p:spPr>
        <p:txBody>
          <a:bodyPr>
            <a:normAutofit fontScale="92500" lnSpcReduction="10000"/>
          </a:bodyPr>
          <a:lstStyle/>
          <a:p>
            <a:r>
              <a:rPr lang="en-US" sz="2800" b="1" dirty="0"/>
              <a:t>Each Year:</a:t>
            </a:r>
          </a:p>
          <a:p>
            <a:pPr marL="514350" indent="-514350">
              <a:buFont typeface="+mj-lt"/>
              <a:buAutoNum type="arabicPeriod"/>
            </a:pPr>
            <a:r>
              <a:rPr lang="en-US" sz="2800" b="1" dirty="0"/>
              <a:t>The Last Meeting in April is the Nominations of Officers</a:t>
            </a:r>
          </a:p>
          <a:p>
            <a:pPr marL="514350" indent="-514350">
              <a:buFont typeface="+mj-lt"/>
              <a:buAutoNum type="arabicPeriod"/>
            </a:pPr>
            <a:r>
              <a:rPr lang="en-US" sz="2800" b="1" dirty="0"/>
              <a:t>The 1</a:t>
            </a:r>
            <a:r>
              <a:rPr lang="en-US" sz="2800" b="1" baseline="30000" dirty="0"/>
              <a:t>st</a:t>
            </a:r>
            <a:r>
              <a:rPr lang="en-US" sz="2800" b="1" dirty="0"/>
              <a:t> Meeting in May is the Elections of Officers</a:t>
            </a:r>
          </a:p>
          <a:p>
            <a:pPr marL="514350" indent="-514350">
              <a:buFont typeface="+mj-lt"/>
              <a:buAutoNum type="arabicPeriod"/>
            </a:pPr>
            <a:r>
              <a:rPr lang="en-US" sz="2800" b="1" dirty="0"/>
              <a:t>Begin recruiting Candidates for office in January</a:t>
            </a:r>
          </a:p>
        </p:txBody>
      </p:sp>
      <p:pic>
        <p:nvPicPr>
          <p:cNvPr id="9" name="Picture 8" descr="Aerie Logo.jpg">
            <a:extLst>
              <a:ext uri="{FF2B5EF4-FFF2-40B4-BE49-F238E27FC236}">
                <a16:creationId xmlns:a16="http://schemas.microsoft.com/office/drawing/2014/main" id="{A75974B2-5B4E-9ED6-61FB-5A0AE9230E42}"/>
              </a:ext>
            </a:extLst>
          </p:cNvPr>
          <p:cNvPicPr>
            <a:picLocks noChangeAspect="1"/>
          </p:cNvPicPr>
          <p:nvPr/>
        </p:nvPicPr>
        <p:blipFill>
          <a:blip r:embed="rId2" cstate="print"/>
          <a:stretch>
            <a:fillRect/>
          </a:stretch>
        </p:blipFill>
        <p:spPr>
          <a:xfrm>
            <a:off x="4191000" y="901529"/>
            <a:ext cx="2362200" cy="2286800"/>
          </a:xfrm>
          <a:prstGeom prst="rect">
            <a:avLst/>
          </a:prstGeom>
        </p:spPr>
      </p:pic>
      <p:pic>
        <p:nvPicPr>
          <p:cNvPr id="10" name="Picture 9" descr="Auxiliary Logo (1).jpg">
            <a:extLst>
              <a:ext uri="{FF2B5EF4-FFF2-40B4-BE49-F238E27FC236}">
                <a16:creationId xmlns:a16="http://schemas.microsoft.com/office/drawing/2014/main" id="{18132E57-561C-3976-395C-9EEB29D41EFA}"/>
              </a:ext>
            </a:extLst>
          </p:cNvPr>
          <p:cNvPicPr>
            <a:picLocks noChangeAspect="1"/>
          </p:cNvPicPr>
          <p:nvPr/>
        </p:nvPicPr>
        <p:blipFill>
          <a:blip r:embed="rId3" cstate="print"/>
          <a:stretch>
            <a:fillRect/>
          </a:stretch>
        </p:blipFill>
        <p:spPr>
          <a:xfrm>
            <a:off x="5867400" y="3670426"/>
            <a:ext cx="2524551" cy="2468609"/>
          </a:xfrm>
          <a:prstGeom prst="rect">
            <a:avLst/>
          </a:prstGeom>
        </p:spPr>
      </p:pic>
    </p:spTree>
    <p:extLst>
      <p:ext uri="{BB962C8B-B14F-4D97-AF65-F5344CB8AC3E}">
        <p14:creationId xmlns:p14="http://schemas.microsoft.com/office/powerpoint/2010/main" val="196255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7B0-7C66-57AA-96A7-7949B6DBFD54}"/>
              </a:ext>
            </a:extLst>
          </p:cNvPr>
          <p:cNvSpPr>
            <a:spLocks noGrp="1"/>
          </p:cNvSpPr>
          <p:nvPr>
            <p:ph type="title"/>
          </p:nvPr>
        </p:nvSpPr>
        <p:spPr/>
        <p:txBody>
          <a:bodyPr>
            <a:normAutofit/>
          </a:bodyPr>
          <a:lstStyle/>
          <a:p>
            <a:pPr algn="ctr"/>
            <a:r>
              <a:rPr lang="en-US" sz="2800" dirty="0">
                <a:effectLst/>
                <a:latin typeface="Arial Narrow" panose="020B0606020202030204" pitchFamily="34" charset="0"/>
                <a:ea typeface="Calibri" panose="020F0502020204030204" pitchFamily="34" charset="0"/>
                <a:cs typeface="Times New Roman" panose="02020603050405020304" pitchFamily="18" charset="0"/>
              </a:rPr>
              <a:t>Finding Brothers and Sisters with a passion for making a difference and the courage to act is paramount to our success as an organization</a:t>
            </a:r>
            <a:endParaRPr lang="en-US" sz="4400" dirty="0"/>
          </a:p>
        </p:txBody>
      </p:sp>
      <p:sp>
        <p:nvSpPr>
          <p:cNvPr id="3" name="Content Placeholder 2">
            <a:extLst>
              <a:ext uri="{FF2B5EF4-FFF2-40B4-BE49-F238E27FC236}">
                <a16:creationId xmlns:a16="http://schemas.microsoft.com/office/drawing/2014/main" id="{1B87A3D5-7B0F-1C78-78CF-CF70F763AC5A}"/>
              </a:ext>
            </a:extLst>
          </p:cNvPr>
          <p:cNvSpPr>
            <a:spLocks noGrp="1"/>
          </p:cNvSpPr>
          <p:nvPr>
            <p:ph idx="1"/>
          </p:nvPr>
        </p:nvSpPr>
        <p:spPr/>
        <p:txBody>
          <a:bodyPr>
            <a:normAutofit/>
          </a:bodyPr>
          <a:lstStyle/>
          <a:p>
            <a:r>
              <a:rPr lang="en-US" sz="2400" dirty="0">
                <a:effectLst/>
                <a:latin typeface="Arial Narrow" panose="020B0606020202030204" pitchFamily="34" charset="0"/>
                <a:ea typeface="Calibri" panose="020F0502020204030204" pitchFamily="34" charset="0"/>
                <a:cs typeface="Times New Roman" panose="02020603050405020304" pitchFamily="18" charset="0"/>
              </a:rPr>
              <a:t>Finding leaders who will accept responsibility for their actions, and contribute to the growth, as well as the future success, of the Fraternal Order of Eagles is becoming more difficult each year.</a:t>
            </a:r>
          </a:p>
          <a:p>
            <a:r>
              <a:rPr lang="en-US" sz="2400" dirty="0">
                <a:effectLst/>
                <a:latin typeface="Arial Narrow" panose="020B0606020202030204" pitchFamily="34" charset="0"/>
                <a:ea typeface="Calibri" panose="020F0502020204030204" pitchFamily="34" charset="0"/>
                <a:cs typeface="Times New Roman" panose="02020603050405020304" pitchFamily="18" charset="0"/>
              </a:rPr>
              <a:t>Recruiting of Volunteers and New Officers has to be an all-out effort. They’re out there sitting at the bar, playing Bingo, Darts, and Golfing in Eagle Tournaments. We just need to ask them. Help them learn to “Drink the Kool-Aid.”</a:t>
            </a:r>
          </a:p>
          <a:p>
            <a:r>
              <a:rPr lang="en-US" sz="2400" dirty="0">
                <a:effectLst/>
                <a:latin typeface="Arial Narrow" panose="020B0606020202030204" pitchFamily="34" charset="0"/>
                <a:ea typeface="Calibri" panose="020F0502020204030204" pitchFamily="34" charset="0"/>
                <a:cs typeface="Times New Roman" panose="02020603050405020304" pitchFamily="18" charset="0"/>
              </a:rPr>
              <a:t>This kind of recruiting is hard work and requires a commitment from brothers and sisters to share knowledge, and help these new members understand the importance of their participation.</a:t>
            </a:r>
            <a:endParaRPr lang="en-US" sz="2800" dirty="0"/>
          </a:p>
        </p:txBody>
      </p:sp>
    </p:spTree>
    <p:extLst>
      <p:ext uri="{BB962C8B-B14F-4D97-AF65-F5344CB8AC3E}">
        <p14:creationId xmlns:p14="http://schemas.microsoft.com/office/powerpoint/2010/main" val="175220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8D6D-26FB-E69E-5F12-A31CFC4EC1C2}"/>
              </a:ext>
            </a:extLst>
          </p:cNvPr>
          <p:cNvSpPr>
            <a:spLocks noGrp="1"/>
          </p:cNvSpPr>
          <p:nvPr>
            <p:ph type="title"/>
          </p:nvPr>
        </p:nvSpPr>
        <p:spPr>
          <a:xfrm>
            <a:off x="628650" y="365127"/>
            <a:ext cx="7753350" cy="854074"/>
          </a:xfrm>
        </p:spPr>
        <p:txBody>
          <a:bodyPr>
            <a:normAutofit/>
          </a:bodyPr>
          <a:lstStyle/>
          <a:p>
            <a:pPr algn="ctr"/>
            <a:r>
              <a:rPr lang="en-US" sz="4400" b="1" dirty="0"/>
              <a:t>Remember</a:t>
            </a:r>
          </a:p>
        </p:txBody>
      </p:sp>
      <p:sp>
        <p:nvSpPr>
          <p:cNvPr id="3" name="Content Placeholder 2">
            <a:extLst>
              <a:ext uri="{FF2B5EF4-FFF2-40B4-BE49-F238E27FC236}">
                <a16:creationId xmlns:a16="http://schemas.microsoft.com/office/drawing/2014/main" id="{2B554D96-E981-308E-C196-897481E9E8CE}"/>
              </a:ext>
            </a:extLst>
          </p:cNvPr>
          <p:cNvSpPr>
            <a:spLocks noGrp="1"/>
          </p:cNvSpPr>
          <p:nvPr>
            <p:ph idx="1"/>
          </p:nvPr>
        </p:nvSpPr>
        <p:spPr>
          <a:xfrm>
            <a:off x="628650" y="1447800"/>
            <a:ext cx="7886700" cy="4953000"/>
          </a:xfrm>
        </p:spPr>
        <p:txBody>
          <a:bodyPr>
            <a:normAutofit/>
          </a:bodyPr>
          <a:lstStyle/>
          <a:p>
            <a:pPr>
              <a:buFont typeface="Wingdings" panose="05000000000000000000" pitchFamily="2" charset="2"/>
              <a:buChar char="§"/>
            </a:pPr>
            <a:r>
              <a:rPr lang="en-US" sz="2700" dirty="0">
                <a:latin typeface="Arial Narrow" panose="020B0606020202030204" pitchFamily="34" charset="0"/>
              </a:rPr>
              <a:t>The Member you are trying to recruit may not have attended a meeting before. You will need to:</a:t>
            </a:r>
          </a:p>
          <a:p>
            <a:pPr marL="800100" lvl="1" indent="-457200">
              <a:buFont typeface="+mj-lt"/>
              <a:buAutoNum type="arabicPeriod"/>
            </a:pPr>
            <a:r>
              <a:rPr lang="en-US" sz="2400" dirty="0">
                <a:latin typeface="Arial Narrow" panose="020B0606020202030204" pitchFamily="34" charset="0"/>
              </a:rPr>
              <a:t>Explain the duties of the office you are recruiting for.</a:t>
            </a:r>
          </a:p>
          <a:p>
            <a:pPr marL="800100" lvl="1" indent="-457200">
              <a:buFont typeface="+mj-lt"/>
              <a:buAutoNum type="arabicPeriod"/>
            </a:pPr>
            <a:r>
              <a:rPr lang="en-US" sz="2400" dirty="0">
                <a:latin typeface="Arial Narrow" panose="020B0606020202030204" pitchFamily="34" charset="0"/>
              </a:rPr>
              <a:t>Explain the time commitment expected.</a:t>
            </a:r>
          </a:p>
          <a:p>
            <a:pPr marL="800100" lvl="1" indent="-457200">
              <a:buFont typeface="+mj-lt"/>
              <a:buAutoNum type="arabicPeriod"/>
            </a:pPr>
            <a:r>
              <a:rPr lang="en-US" sz="2400" dirty="0">
                <a:latin typeface="Arial Narrow" panose="020B0606020202030204" pitchFamily="34" charset="0"/>
              </a:rPr>
              <a:t>Identify Past Presidents and existing officers who will mentor and train them.</a:t>
            </a:r>
          </a:p>
          <a:p>
            <a:pPr marL="800100" lvl="1" indent="-457200">
              <a:buFont typeface="+mj-lt"/>
              <a:buAutoNum type="arabicPeriod"/>
            </a:pPr>
            <a:r>
              <a:rPr lang="en-US" sz="2400" dirty="0">
                <a:latin typeface="Arial Narrow" panose="020B0606020202030204" pitchFamily="34" charset="0"/>
              </a:rPr>
              <a:t>Help them see the importance of taking an office and remind them that we must function as an Aerie or Auxiliary before we can function as a social room.</a:t>
            </a:r>
          </a:p>
          <a:p>
            <a:pPr marL="800100" lvl="1" indent="-457200">
              <a:buFont typeface="+mj-lt"/>
              <a:buAutoNum type="arabicPeriod"/>
            </a:pPr>
            <a:r>
              <a:rPr lang="en-US" sz="2400" dirty="0">
                <a:latin typeface="Arial Narrow" panose="020B0606020202030204" pitchFamily="34" charset="0"/>
              </a:rPr>
              <a:t>Show the F.O.E. believes in Family First and a new officer will have to juggle Family Life with Eagle Life.</a:t>
            </a:r>
          </a:p>
        </p:txBody>
      </p:sp>
    </p:spTree>
    <p:extLst>
      <p:ext uri="{BB962C8B-B14F-4D97-AF65-F5344CB8AC3E}">
        <p14:creationId xmlns:p14="http://schemas.microsoft.com/office/powerpoint/2010/main" val="133098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538E-117A-F616-6E0B-9BB1C0652DC4}"/>
              </a:ext>
            </a:extLst>
          </p:cNvPr>
          <p:cNvSpPr>
            <a:spLocks noGrp="1"/>
          </p:cNvSpPr>
          <p:nvPr>
            <p:ph type="title"/>
          </p:nvPr>
        </p:nvSpPr>
        <p:spPr/>
        <p:txBody>
          <a:bodyPr>
            <a:normAutofit/>
          </a:bodyPr>
          <a:lstStyle/>
          <a:p>
            <a:pPr algn="ctr"/>
            <a:r>
              <a:rPr lang="en-US" sz="4000" b="1" dirty="0"/>
              <a:t>The Time Commitment</a:t>
            </a:r>
          </a:p>
        </p:txBody>
      </p:sp>
      <p:sp>
        <p:nvSpPr>
          <p:cNvPr id="3" name="Content Placeholder 2">
            <a:extLst>
              <a:ext uri="{FF2B5EF4-FFF2-40B4-BE49-F238E27FC236}">
                <a16:creationId xmlns:a16="http://schemas.microsoft.com/office/drawing/2014/main" id="{9BA045C8-FB6F-0501-DF6E-131351AE9353}"/>
              </a:ext>
            </a:extLst>
          </p:cNvPr>
          <p:cNvSpPr>
            <a:spLocks noGrp="1"/>
          </p:cNvSpPr>
          <p:nvPr>
            <p:ph idx="1"/>
          </p:nvPr>
        </p:nvSpPr>
        <p:spPr/>
        <p:txBody>
          <a:bodyPr>
            <a:normAutofit lnSpcReduction="10000"/>
          </a:bodyPr>
          <a:lstStyle/>
          <a:p>
            <a:pPr>
              <a:buFont typeface="Wingdings" panose="05000000000000000000" pitchFamily="2" charset="2"/>
              <a:buChar char="§"/>
            </a:pPr>
            <a:r>
              <a:rPr lang="en-US" sz="2400" dirty="0">
                <a:latin typeface="Arial Narrow" panose="020B0606020202030204" pitchFamily="34" charset="0"/>
              </a:rPr>
              <a:t>There is more to serving as an officer than attending a couple meetings a month.</a:t>
            </a:r>
          </a:p>
          <a:p>
            <a:pPr>
              <a:buFont typeface="Wingdings" panose="05000000000000000000" pitchFamily="2" charset="2"/>
              <a:buChar char="§"/>
            </a:pPr>
            <a:r>
              <a:rPr lang="en-US" sz="2400" dirty="0">
                <a:latin typeface="Arial Narrow" panose="020B0606020202030204" pitchFamily="34" charset="0"/>
              </a:rPr>
              <a:t>There are events, fundraisers, committee meetings, and various activities that an officer may need to attend or participate in.</a:t>
            </a:r>
          </a:p>
          <a:p>
            <a:pPr>
              <a:buFont typeface="Wingdings" panose="05000000000000000000" pitchFamily="2" charset="2"/>
              <a:buChar char="§"/>
            </a:pPr>
            <a:r>
              <a:rPr lang="en-US" sz="2400" dirty="0">
                <a:latin typeface="Arial Narrow" panose="020B0606020202030204" pitchFamily="34" charset="0"/>
              </a:rPr>
              <a:t>Your participation may encourage others to participate. If they see the officers regularly skip events, they’ll feel like they don’t need to attend either.</a:t>
            </a:r>
          </a:p>
          <a:p>
            <a:pPr>
              <a:buFont typeface="Wingdings" panose="05000000000000000000" pitchFamily="2" charset="2"/>
              <a:buChar char="§"/>
            </a:pPr>
            <a:r>
              <a:rPr lang="en-US" sz="2400" dirty="0">
                <a:latin typeface="Arial Narrow" panose="020B0606020202030204" pitchFamily="34" charset="0"/>
              </a:rPr>
              <a:t>You do not have to attend everything, but an Officer should attempt to be active as much as their personal life will allow.</a:t>
            </a:r>
          </a:p>
          <a:p>
            <a:pPr>
              <a:buFont typeface="Wingdings" panose="05000000000000000000" pitchFamily="2" charset="2"/>
              <a:buChar char="§"/>
            </a:pPr>
            <a:r>
              <a:rPr lang="en-US" sz="2400" dirty="0">
                <a:latin typeface="Arial Narrow" panose="020B0606020202030204" pitchFamily="34" charset="0"/>
              </a:rPr>
              <a:t>The offices of Worthy President, Trustee, and Secretary have the largest time commitments.</a:t>
            </a:r>
          </a:p>
          <a:p>
            <a:pPr>
              <a:buFont typeface="Wingdings" panose="05000000000000000000" pitchFamily="2" charset="2"/>
              <a:buChar char="§"/>
            </a:pPr>
            <a:r>
              <a:rPr lang="en-US" sz="2400" dirty="0">
                <a:latin typeface="Arial Narrow" panose="020B0606020202030204" pitchFamily="34" charset="0"/>
              </a:rPr>
              <a:t>Officers will need to work as a team.</a:t>
            </a:r>
          </a:p>
        </p:txBody>
      </p:sp>
    </p:spTree>
    <p:extLst>
      <p:ext uri="{BB962C8B-B14F-4D97-AF65-F5344CB8AC3E}">
        <p14:creationId xmlns:p14="http://schemas.microsoft.com/office/powerpoint/2010/main" val="143112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5712-B65C-5D1D-9102-92A2A161BDEB}"/>
              </a:ext>
            </a:extLst>
          </p:cNvPr>
          <p:cNvSpPr>
            <a:spLocks noGrp="1"/>
          </p:cNvSpPr>
          <p:nvPr>
            <p:ph type="title"/>
          </p:nvPr>
        </p:nvSpPr>
        <p:spPr/>
        <p:txBody>
          <a:bodyPr>
            <a:normAutofit/>
          </a:bodyPr>
          <a:lstStyle/>
          <a:p>
            <a:pPr algn="ctr"/>
            <a:r>
              <a:rPr lang="en-US" sz="4400" b="1" dirty="0"/>
              <a:t>Explaining the Duties of Office</a:t>
            </a:r>
          </a:p>
        </p:txBody>
      </p:sp>
      <p:sp>
        <p:nvSpPr>
          <p:cNvPr id="3" name="Content Placeholder 2">
            <a:extLst>
              <a:ext uri="{FF2B5EF4-FFF2-40B4-BE49-F238E27FC236}">
                <a16:creationId xmlns:a16="http://schemas.microsoft.com/office/drawing/2014/main" id="{CC223032-112C-B87C-8299-4D8FB87C0361}"/>
              </a:ext>
            </a:extLst>
          </p:cNvPr>
          <p:cNvSpPr>
            <a:spLocks noGrp="1"/>
          </p:cNvSpPr>
          <p:nvPr>
            <p:ph idx="1"/>
          </p:nvPr>
        </p:nvSpPr>
        <p:spPr>
          <a:xfrm>
            <a:off x="628650" y="1600200"/>
            <a:ext cx="7886700" cy="4576763"/>
          </a:xfrm>
        </p:spPr>
        <p:txBody>
          <a:bodyPr>
            <a:normAutofit fontScale="92500" lnSpcReduction="20000"/>
          </a:bodyPr>
          <a:lstStyle/>
          <a:p>
            <a:pPr>
              <a:buFont typeface="Wingdings" panose="05000000000000000000" pitchFamily="2" charset="2"/>
              <a:buChar char="§"/>
            </a:pPr>
            <a:r>
              <a:rPr lang="en-US" sz="2700" dirty="0">
                <a:latin typeface="Arial Narrow" panose="020B0606020202030204" pitchFamily="34" charset="0"/>
              </a:rPr>
              <a:t>Each office has specific requirements.</a:t>
            </a:r>
          </a:p>
          <a:p>
            <a:pPr>
              <a:buFont typeface="Wingdings" panose="05000000000000000000" pitchFamily="2" charset="2"/>
              <a:buChar char="§"/>
            </a:pPr>
            <a:r>
              <a:rPr lang="en-US" sz="2700" dirty="0">
                <a:latin typeface="Arial Narrow" panose="020B0606020202030204" pitchFamily="34" charset="0"/>
              </a:rPr>
              <a:t>The Ritual Book, Statutes and Officers’ Handbook will help describe these Duties.</a:t>
            </a:r>
          </a:p>
          <a:p>
            <a:pPr>
              <a:buFont typeface="Wingdings" panose="05000000000000000000" pitchFamily="2" charset="2"/>
              <a:buChar char="§"/>
            </a:pPr>
            <a:r>
              <a:rPr lang="en-US" sz="2700" dirty="0">
                <a:latin typeface="Arial Narrow" panose="020B0606020202030204" pitchFamily="34" charset="0"/>
              </a:rPr>
              <a:t>Explain the Ritual and the what the officer will be doing for each Meeting.</a:t>
            </a:r>
          </a:p>
          <a:p>
            <a:pPr marL="800100" lvl="1" indent="-457200">
              <a:buFont typeface="+mj-lt"/>
              <a:buAutoNum type="arabicPeriod"/>
            </a:pPr>
            <a:r>
              <a:rPr lang="en-US" sz="2400" dirty="0">
                <a:latin typeface="Arial Narrow" panose="020B0606020202030204" pitchFamily="34" charset="0"/>
              </a:rPr>
              <a:t>For Example; the Conductor has the responsibility of setting up the meeting room.</a:t>
            </a:r>
          </a:p>
          <a:p>
            <a:pPr marL="800100" lvl="1" indent="-457200">
              <a:buFont typeface="+mj-lt"/>
              <a:buAutoNum type="arabicPeriod"/>
            </a:pPr>
            <a:r>
              <a:rPr lang="en-US" sz="2400" dirty="0">
                <a:latin typeface="Arial Narrow" panose="020B0606020202030204" pitchFamily="34" charset="0"/>
              </a:rPr>
              <a:t>This includes the Altar, the Stations, the Eagle, Flag, Bible, and Regalia.</a:t>
            </a:r>
          </a:p>
          <a:p>
            <a:pPr marL="800100" lvl="1" indent="-457200">
              <a:buFont typeface="+mj-lt"/>
              <a:buAutoNum type="arabicPeriod"/>
            </a:pPr>
            <a:r>
              <a:rPr lang="en-US" sz="2400" dirty="0">
                <a:latin typeface="Arial Narrow" panose="020B0606020202030204" pitchFamily="34" charset="0"/>
              </a:rPr>
              <a:t>They must do the opening and closing speaking parts and movements.</a:t>
            </a:r>
          </a:p>
          <a:p>
            <a:r>
              <a:rPr lang="en-US" sz="2700" dirty="0">
                <a:latin typeface="Arial Narrow" panose="020B0606020202030204" pitchFamily="34" charset="0"/>
              </a:rPr>
              <a:t>This will need to be done for each office.</a:t>
            </a:r>
          </a:p>
          <a:p>
            <a:r>
              <a:rPr lang="en-US" sz="2700" dirty="0">
                <a:latin typeface="Arial Narrow" panose="020B0606020202030204" pitchFamily="34" charset="0"/>
              </a:rPr>
              <a:t>No One Officer has the ability to force their will on the membership. No one is King or Queen.</a:t>
            </a:r>
          </a:p>
        </p:txBody>
      </p:sp>
    </p:spTree>
    <p:extLst>
      <p:ext uri="{BB962C8B-B14F-4D97-AF65-F5344CB8AC3E}">
        <p14:creationId xmlns:p14="http://schemas.microsoft.com/office/powerpoint/2010/main" val="95589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B64-885F-D5D5-B890-31F51BEFEDAE}"/>
              </a:ext>
            </a:extLst>
          </p:cNvPr>
          <p:cNvSpPr>
            <a:spLocks noGrp="1"/>
          </p:cNvSpPr>
          <p:nvPr>
            <p:ph type="title"/>
          </p:nvPr>
        </p:nvSpPr>
        <p:spPr/>
        <p:txBody>
          <a:bodyPr>
            <a:normAutofit/>
          </a:bodyPr>
          <a:lstStyle/>
          <a:p>
            <a:pPr algn="ctr"/>
            <a:r>
              <a:rPr lang="en-US" sz="4400" b="1" dirty="0"/>
              <a:t>Officers and the Eagles</a:t>
            </a:r>
          </a:p>
        </p:txBody>
      </p:sp>
      <p:sp>
        <p:nvSpPr>
          <p:cNvPr id="3" name="Content Placeholder 2">
            <a:extLst>
              <a:ext uri="{FF2B5EF4-FFF2-40B4-BE49-F238E27FC236}">
                <a16:creationId xmlns:a16="http://schemas.microsoft.com/office/drawing/2014/main" id="{743A831F-CD30-8C96-D3C9-EA79C08B80D6}"/>
              </a:ext>
            </a:extLst>
          </p:cNvPr>
          <p:cNvSpPr>
            <a:spLocks noGrp="1"/>
          </p:cNvSpPr>
          <p:nvPr>
            <p:ph idx="1"/>
          </p:nvPr>
        </p:nvSpPr>
        <p:spPr>
          <a:xfrm>
            <a:off x="628650" y="1690689"/>
            <a:ext cx="7886700" cy="4351338"/>
          </a:xfrm>
        </p:spPr>
        <p:txBody>
          <a:bodyPr>
            <a:normAutofit lnSpcReduction="10000"/>
          </a:bodyPr>
          <a:lstStyle/>
          <a:p>
            <a:pPr>
              <a:buFont typeface="Wingdings" panose="05000000000000000000" pitchFamily="2" charset="2"/>
              <a:buChar char="§"/>
            </a:pPr>
            <a:r>
              <a:rPr lang="en-US" sz="2700" dirty="0">
                <a:latin typeface="Arial Narrow" panose="020B0606020202030204" pitchFamily="34" charset="0"/>
              </a:rPr>
              <a:t>Make sure your Current Officers are aware of who you are trying to recruit.</a:t>
            </a:r>
          </a:p>
          <a:p>
            <a:pPr>
              <a:buFont typeface="Wingdings" panose="05000000000000000000" pitchFamily="2" charset="2"/>
              <a:buChar char="§"/>
            </a:pPr>
            <a:r>
              <a:rPr lang="en-US" sz="2700" dirty="0">
                <a:latin typeface="Arial Narrow" panose="020B0606020202030204" pitchFamily="34" charset="0"/>
              </a:rPr>
              <a:t>They are being watched and how they respond to issues and perform their duties may go a long way toward recruiting new officers.</a:t>
            </a:r>
          </a:p>
          <a:p>
            <a:pPr>
              <a:buFont typeface="Wingdings" panose="05000000000000000000" pitchFamily="2" charset="2"/>
              <a:buChar char="§"/>
            </a:pPr>
            <a:r>
              <a:rPr lang="en-US" sz="2700" dirty="0">
                <a:latin typeface="Arial Narrow" panose="020B0606020202030204" pitchFamily="34" charset="0"/>
              </a:rPr>
              <a:t>The Aerie and Auxiliary operate in accordance with the Laws of our Order.</a:t>
            </a:r>
          </a:p>
          <a:p>
            <a:pPr marL="800100" lvl="1" indent="-457200">
              <a:buFont typeface="+mj-lt"/>
              <a:buAutoNum type="arabicPeriod"/>
            </a:pPr>
            <a:r>
              <a:rPr lang="en-US" sz="2400" dirty="0">
                <a:latin typeface="Arial Narrow" panose="020B0606020202030204" pitchFamily="34" charset="0"/>
              </a:rPr>
              <a:t>That means we must have Officers, Hold Meetings, Raise Money for Charity and operate our Social Room to make this possible. But make no mistake, when the Aerie and Auxiliary cease to operate as an Eagles’ Aerie and only operate as a bar, steps </a:t>
            </a:r>
            <a:r>
              <a:rPr lang="en-US" sz="2400" b="1" dirty="0">
                <a:latin typeface="Arial Narrow" panose="020B0606020202030204" pitchFamily="34" charset="0"/>
              </a:rPr>
              <a:t>WILL</a:t>
            </a:r>
            <a:r>
              <a:rPr lang="en-US" sz="2400" dirty="0">
                <a:latin typeface="Arial Narrow" panose="020B0606020202030204" pitchFamily="34" charset="0"/>
              </a:rPr>
              <a:t> need to be taken to rectify this.</a:t>
            </a:r>
          </a:p>
        </p:txBody>
      </p:sp>
    </p:spTree>
    <p:extLst>
      <p:ext uri="{BB962C8B-B14F-4D97-AF65-F5344CB8AC3E}">
        <p14:creationId xmlns:p14="http://schemas.microsoft.com/office/powerpoint/2010/main" val="82476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B5A4-6B99-0AF9-40DE-B02C74E39654}"/>
              </a:ext>
            </a:extLst>
          </p:cNvPr>
          <p:cNvSpPr>
            <a:spLocks noGrp="1"/>
          </p:cNvSpPr>
          <p:nvPr>
            <p:ph type="title"/>
          </p:nvPr>
        </p:nvSpPr>
        <p:spPr/>
        <p:txBody>
          <a:bodyPr>
            <a:normAutofit/>
          </a:bodyPr>
          <a:lstStyle/>
          <a:p>
            <a:pPr algn="ctr"/>
            <a:r>
              <a:rPr lang="en-US" sz="4400" b="1" dirty="0"/>
              <a:t>Aerie and Auxiliary Officers</a:t>
            </a:r>
          </a:p>
        </p:txBody>
      </p:sp>
      <p:sp>
        <p:nvSpPr>
          <p:cNvPr id="3" name="Content Placeholder 2">
            <a:extLst>
              <a:ext uri="{FF2B5EF4-FFF2-40B4-BE49-F238E27FC236}">
                <a16:creationId xmlns:a16="http://schemas.microsoft.com/office/drawing/2014/main" id="{2FDB9574-B9AE-8EAB-A7F7-4559D23F529A}"/>
              </a:ext>
            </a:extLst>
          </p:cNvPr>
          <p:cNvSpPr>
            <a:spLocks noGrp="1"/>
          </p:cNvSpPr>
          <p:nvPr>
            <p:ph idx="1"/>
          </p:nvPr>
        </p:nvSpPr>
        <p:spPr/>
        <p:txBody>
          <a:bodyPr>
            <a:normAutofit lnSpcReduction="10000"/>
          </a:bodyPr>
          <a:lstStyle/>
          <a:p>
            <a:pPr>
              <a:buFont typeface="Wingdings" panose="05000000000000000000" pitchFamily="2" charset="2"/>
              <a:buChar char="§"/>
            </a:pPr>
            <a:r>
              <a:rPr lang="en-US" sz="2700" dirty="0">
                <a:latin typeface="Arial Narrow" panose="020B0606020202030204" pitchFamily="34" charset="0"/>
              </a:rPr>
              <a:t>Officers accept responsibility for the operation of the Aerie and Auxiliary.</a:t>
            </a:r>
          </a:p>
          <a:p>
            <a:pPr>
              <a:buFont typeface="Wingdings" panose="05000000000000000000" pitchFamily="2" charset="2"/>
              <a:buChar char="§"/>
            </a:pPr>
            <a:r>
              <a:rPr lang="en-US" sz="2700" dirty="0">
                <a:latin typeface="Arial Narrow" panose="020B0606020202030204" pitchFamily="34" charset="0"/>
              </a:rPr>
              <a:t>They do the things that ensure our Aerie and Auxiliary operate as:</a:t>
            </a:r>
          </a:p>
          <a:p>
            <a:pPr marL="800100" lvl="1" indent="-457200">
              <a:buFont typeface="+mj-lt"/>
              <a:buAutoNum type="arabicPeriod"/>
            </a:pPr>
            <a:r>
              <a:rPr lang="en-US" sz="2400" dirty="0">
                <a:latin typeface="Arial Narrow" panose="020B0606020202030204" pitchFamily="34" charset="0"/>
              </a:rPr>
              <a:t>An Eagles’ Aerie First</a:t>
            </a:r>
          </a:p>
          <a:p>
            <a:pPr marL="800100" lvl="1" indent="-457200">
              <a:buFont typeface="+mj-lt"/>
              <a:buAutoNum type="arabicPeriod"/>
            </a:pPr>
            <a:r>
              <a:rPr lang="en-US" sz="2400" dirty="0">
                <a:latin typeface="Arial Narrow" panose="020B0606020202030204" pitchFamily="34" charset="0"/>
              </a:rPr>
              <a:t>A Social Club Second</a:t>
            </a:r>
          </a:p>
          <a:p>
            <a:pPr>
              <a:buFont typeface="Wingdings" panose="05000000000000000000" pitchFamily="2" charset="2"/>
              <a:buChar char="§"/>
            </a:pPr>
            <a:r>
              <a:rPr lang="en-US" sz="2700" dirty="0">
                <a:latin typeface="Arial Narrow" panose="020B0606020202030204" pitchFamily="34" charset="0"/>
              </a:rPr>
              <a:t>Officers are the Ultimate Volunteers and without them we cannot be an Eagles.</a:t>
            </a:r>
          </a:p>
          <a:p>
            <a:pPr>
              <a:buFont typeface="Wingdings" panose="05000000000000000000" pitchFamily="2" charset="2"/>
              <a:buChar char="§"/>
            </a:pPr>
            <a:r>
              <a:rPr lang="en-US" sz="2700" dirty="0">
                <a:latin typeface="Arial Narrow" panose="020B0606020202030204" pitchFamily="34" charset="0"/>
              </a:rPr>
              <a:t>Be Open and Honest when describing the Duties and Commitment Requirements. Prospective candidates for office have a right to know what they are volunteering for.</a:t>
            </a:r>
          </a:p>
        </p:txBody>
      </p:sp>
    </p:spTree>
    <p:extLst>
      <p:ext uri="{BB962C8B-B14F-4D97-AF65-F5344CB8AC3E}">
        <p14:creationId xmlns:p14="http://schemas.microsoft.com/office/powerpoint/2010/main" val="124603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3693</TotalTime>
  <Words>709</Words>
  <Application>Microsoft Office PowerPoint</Application>
  <PresentationFormat>On-screen Show (4:3)</PresentationFormat>
  <Paragraphs>44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Wingdings</vt:lpstr>
      <vt:lpstr>Office Theme</vt:lpstr>
      <vt:lpstr>Recruiting Officers</vt:lpstr>
      <vt:lpstr>Finding Brothers and Sisters with a passion for making a difference and the courage to act is paramount to our success as an organization</vt:lpstr>
      <vt:lpstr>Remember</vt:lpstr>
      <vt:lpstr>The Time Commitment</vt:lpstr>
      <vt:lpstr>Explaining the Duties of Office</vt:lpstr>
      <vt:lpstr>Officers and the Eagles</vt:lpstr>
      <vt:lpstr>Aerie and Auxiliary Officers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Spring Conference   2016</dc:title>
  <dc:creator>fo</dc:creator>
  <cp:lastModifiedBy>Zack Timmons</cp:lastModifiedBy>
  <cp:revision>192</cp:revision>
  <cp:lastPrinted>2019-10-22T18:38:38Z</cp:lastPrinted>
  <dcterms:created xsi:type="dcterms:W3CDTF">2016-01-22T20:14:07Z</dcterms:created>
  <dcterms:modified xsi:type="dcterms:W3CDTF">2023-01-26T17:29:03Z</dcterms:modified>
</cp:coreProperties>
</file>