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301" r:id="rId6"/>
    <p:sldId id="292" r:id="rId7"/>
    <p:sldId id="302" r:id="rId8"/>
    <p:sldId id="303" r:id="rId9"/>
    <p:sldId id="304" r:id="rId10"/>
    <p:sldId id="305" r:id="rId11"/>
    <p:sldId id="277" r:id="rId12"/>
    <p:sldId id="289" r:id="rId13"/>
    <p:sldId id="296" r:id="rId14"/>
    <p:sldId id="297" r:id="rId15"/>
    <p:sldId id="298" r:id="rId16"/>
    <p:sldId id="29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F739BF-F181-4818-9AA7-5C5D2C0D46A3}" v="1" dt="2025-07-25T16:29:40.677"/>
    <p1510:client id="{EE4CE2B7-05B4-408F-A092-8C4ED49842AD}" v="1" dt="2025-07-24T17:55:36.6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693" autoAdjust="0"/>
    <p:restoredTop sz="94660"/>
  </p:normalViewPr>
  <p:slideViewPr>
    <p:cSldViewPr snapToGrid="0">
      <p:cViewPr varScale="1">
        <p:scale>
          <a:sx n="108" d="100"/>
          <a:sy n="108" d="100"/>
        </p:scale>
        <p:origin x="562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ack Timmons" userId="22e8fd73-0c58-49dc-95c7-ab86bb7007e9" providerId="ADAL" clId="{12F739BF-F181-4818-9AA7-5C5D2C0D46A3}"/>
    <pc:docChg chg="undo custSel addSld delSld modSld">
      <pc:chgData name="Zack Timmons" userId="22e8fd73-0c58-49dc-95c7-ab86bb7007e9" providerId="ADAL" clId="{12F739BF-F181-4818-9AA7-5C5D2C0D46A3}" dt="2025-07-25T16:29:45.267" v="4" actId="2696"/>
      <pc:docMkLst>
        <pc:docMk/>
      </pc:docMkLst>
      <pc:sldChg chg="add del">
        <pc:chgData name="Zack Timmons" userId="22e8fd73-0c58-49dc-95c7-ab86bb7007e9" providerId="ADAL" clId="{12F739BF-F181-4818-9AA7-5C5D2C0D46A3}" dt="2025-07-25T16:29:23.150" v="1" actId="47"/>
        <pc:sldMkLst>
          <pc:docMk/>
          <pc:sldMk cId="3056965651" sldId="256"/>
        </pc:sldMkLst>
      </pc:sldChg>
      <pc:sldChg chg="add del">
        <pc:chgData name="Zack Timmons" userId="22e8fd73-0c58-49dc-95c7-ab86bb7007e9" providerId="ADAL" clId="{12F739BF-F181-4818-9AA7-5C5D2C0D46A3}" dt="2025-07-25T16:29:23.150" v="1" actId="47"/>
        <pc:sldMkLst>
          <pc:docMk/>
          <pc:sldMk cId="4200631038" sldId="277"/>
        </pc:sldMkLst>
      </pc:sldChg>
      <pc:sldChg chg="add">
        <pc:chgData name="Zack Timmons" userId="22e8fd73-0c58-49dc-95c7-ab86bb7007e9" providerId="ADAL" clId="{12F739BF-F181-4818-9AA7-5C5D2C0D46A3}" dt="2025-07-25T16:29:40.674" v="3"/>
        <pc:sldMkLst>
          <pc:docMk/>
          <pc:sldMk cId="3771838693" sldId="292"/>
        </pc:sldMkLst>
      </pc:sldChg>
      <pc:sldChg chg="add del">
        <pc:chgData name="Zack Timmons" userId="22e8fd73-0c58-49dc-95c7-ab86bb7007e9" providerId="ADAL" clId="{12F739BF-F181-4818-9AA7-5C5D2C0D46A3}" dt="2025-07-25T16:29:32.533" v="2" actId="47"/>
        <pc:sldMkLst>
          <pc:docMk/>
          <pc:sldMk cId="1651827282" sldId="300"/>
        </pc:sldMkLst>
      </pc:sldChg>
      <pc:sldChg chg="add del">
        <pc:chgData name="Zack Timmons" userId="22e8fd73-0c58-49dc-95c7-ab86bb7007e9" providerId="ADAL" clId="{12F739BF-F181-4818-9AA7-5C5D2C0D46A3}" dt="2025-07-25T16:29:45.267" v="4" actId="2696"/>
        <pc:sldMkLst>
          <pc:docMk/>
          <pc:sldMk cId="4210413040" sldId="300"/>
        </pc:sldMkLst>
      </pc:sldChg>
      <pc:sldChg chg="add del">
        <pc:chgData name="Zack Timmons" userId="22e8fd73-0c58-49dc-95c7-ab86bb7007e9" providerId="ADAL" clId="{12F739BF-F181-4818-9AA7-5C5D2C0D46A3}" dt="2025-07-25T16:29:32.533" v="2" actId="47"/>
        <pc:sldMkLst>
          <pc:docMk/>
          <pc:sldMk cId="17694619" sldId="301"/>
        </pc:sldMkLst>
      </pc:sldChg>
      <pc:sldChg chg="add">
        <pc:chgData name="Zack Timmons" userId="22e8fd73-0c58-49dc-95c7-ab86bb7007e9" providerId="ADAL" clId="{12F739BF-F181-4818-9AA7-5C5D2C0D46A3}" dt="2025-07-25T16:29:40.674" v="3"/>
        <pc:sldMkLst>
          <pc:docMk/>
          <pc:sldMk cId="1585351214" sldId="301"/>
        </pc:sldMkLst>
      </pc:sldChg>
      <pc:sldChg chg="add">
        <pc:chgData name="Zack Timmons" userId="22e8fd73-0c58-49dc-95c7-ab86bb7007e9" providerId="ADAL" clId="{12F739BF-F181-4818-9AA7-5C5D2C0D46A3}" dt="2025-07-25T16:29:40.674" v="3"/>
        <pc:sldMkLst>
          <pc:docMk/>
          <pc:sldMk cId="3698687885" sldId="302"/>
        </pc:sldMkLst>
      </pc:sldChg>
      <pc:sldChg chg="add">
        <pc:chgData name="Zack Timmons" userId="22e8fd73-0c58-49dc-95c7-ab86bb7007e9" providerId="ADAL" clId="{12F739BF-F181-4818-9AA7-5C5D2C0D46A3}" dt="2025-07-25T16:29:40.674" v="3"/>
        <pc:sldMkLst>
          <pc:docMk/>
          <pc:sldMk cId="578132303" sldId="303"/>
        </pc:sldMkLst>
      </pc:sldChg>
      <pc:sldChg chg="add">
        <pc:chgData name="Zack Timmons" userId="22e8fd73-0c58-49dc-95c7-ab86bb7007e9" providerId="ADAL" clId="{12F739BF-F181-4818-9AA7-5C5D2C0D46A3}" dt="2025-07-25T16:29:40.674" v="3"/>
        <pc:sldMkLst>
          <pc:docMk/>
          <pc:sldMk cId="846660170" sldId="304"/>
        </pc:sldMkLst>
      </pc:sldChg>
      <pc:sldChg chg="add">
        <pc:chgData name="Zack Timmons" userId="22e8fd73-0c58-49dc-95c7-ab86bb7007e9" providerId="ADAL" clId="{12F739BF-F181-4818-9AA7-5C5D2C0D46A3}" dt="2025-07-25T16:29:40.674" v="3"/>
        <pc:sldMkLst>
          <pc:docMk/>
          <pc:sldMk cId="2796113958" sldId="30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7/25/2025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7/25/2025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7/25/2025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7/25/2025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7/25/2025</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7/25/2025</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effectLst/>
        </p:spPr>
        <p:txBody>
          <a:bodyPr>
            <a:noAutofit/>
          </a:bodyPr>
          <a:lstStyle/>
          <a:p>
            <a:r>
              <a:rPr lang="en-US" sz="4400" b="1" dirty="0">
                <a:solidFill>
                  <a:schemeClr val="accent2"/>
                </a:solidFill>
                <a:latin typeface="Acumin Pro SemiCondensed Black" panose="020B0906020202020204" pitchFamily="34" charset="0"/>
              </a:rPr>
              <a:t>Obligation/Ritual</a:t>
            </a:r>
          </a:p>
        </p:txBody>
      </p:sp>
      <p:pic>
        <p:nvPicPr>
          <p:cNvPr id="4" name="Picture 3">
            <a:extLst>
              <a:ext uri="{FF2B5EF4-FFF2-40B4-BE49-F238E27FC236}">
                <a16:creationId xmlns:a16="http://schemas.microsoft.com/office/drawing/2014/main" id="{98384AC3-CEC3-F496-B09C-C1D151B7A515}"/>
              </a:ext>
            </a:extLst>
          </p:cNvPr>
          <p:cNvPicPr>
            <a:picLocks noChangeAspect="1"/>
          </p:cNvPicPr>
          <p:nvPr/>
        </p:nvPicPr>
        <p:blipFill>
          <a:blip r:embed="rId2"/>
          <a:srcRect/>
          <a:stretch/>
        </p:blipFill>
        <p:spPr>
          <a:xfrm>
            <a:off x="4116319" y="248575"/>
            <a:ext cx="3959360" cy="4232330"/>
          </a:xfrm>
          <a:prstGeom prst="rect">
            <a:avLst/>
          </a:prstGeom>
        </p:spPr>
      </p:pic>
    </p:spTree>
    <p:extLst>
      <p:ext uri="{BB962C8B-B14F-4D97-AF65-F5344CB8AC3E}">
        <p14:creationId xmlns:p14="http://schemas.microsoft.com/office/powerpoint/2010/main" val="3056965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Consequences</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If you have not gone through the full Ritual, your family can be denied benefits through the Memorial Foundation in the event you were to perish while on the job.</a:t>
            </a:r>
          </a:p>
          <a:p>
            <a:r>
              <a:rPr lang="en-US" altLang="en-US" sz="2400" b="1" dirty="0">
                <a:solidFill>
                  <a:schemeClr val="accent2"/>
                </a:solidFill>
                <a:latin typeface="Acumin Pro SemiCondensed Black" panose="020B0906020202020204" pitchFamily="34" charset="0"/>
              </a:rPr>
              <a:t>Your Aerie/Auxiliary could face consequences from liquor or lottery commissions or face denial of insurance coverage if it is discovered your patrons are not legal members of the organization.  </a:t>
            </a:r>
            <a:endParaRPr lang="en-US" altLang="en-US" sz="2000" b="1" dirty="0">
              <a:solidFill>
                <a:schemeClr val="accent2"/>
              </a:solidFill>
              <a:latin typeface="Acumin Pro SemiCondensed Black" panose="020B0906020202020204" pitchFamily="34" charset="0"/>
            </a:endParaRPr>
          </a:p>
        </p:txBody>
      </p:sp>
    </p:spTree>
    <p:extLst>
      <p:ext uri="{BB962C8B-B14F-4D97-AF65-F5344CB8AC3E}">
        <p14:creationId xmlns:p14="http://schemas.microsoft.com/office/powerpoint/2010/main" val="1668747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Ritual Books</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The Grand Aerie Supply Department sells Ritual Books which can be used to read and perform the ceremony to your candidates.</a:t>
            </a:r>
          </a:p>
          <a:p>
            <a:r>
              <a:rPr lang="en-US" altLang="en-US" sz="2400" b="1" dirty="0">
                <a:solidFill>
                  <a:schemeClr val="accent2"/>
                </a:solidFill>
                <a:latin typeface="Acumin Pro SemiCondensed Black" panose="020B0906020202020204" pitchFamily="34" charset="0"/>
              </a:rPr>
              <a:t>We encourage clubs to have a Ritual team with the ceremony memorized, but if you don’t have access to that, you can use these books to carry out the ceremony properly.</a:t>
            </a:r>
          </a:p>
        </p:txBody>
      </p:sp>
    </p:spTree>
    <p:extLst>
      <p:ext uri="{BB962C8B-B14F-4D97-AF65-F5344CB8AC3E}">
        <p14:creationId xmlns:p14="http://schemas.microsoft.com/office/powerpoint/2010/main" val="25723437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Competitions</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State/Provincial, Regional and International Conventions can provide individuals with the opportunity to compete for prizes. </a:t>
            </a:r>
          </a:p>
          <a:p>
            <a:r>
              <a:rPr lang="en-US" altLang="en-US" sz="2400" b="1" dirty="0">
                <a:solidFill>
                  <a:schemeClr val="accent2"/>
                </a:solidFill>
                <a:latin typeface="Acumin Pro SemiCondensed Black" panose="020B0906020202020204" pitchFamily="34" charset="0"/>
              </a:rPr>
              <a:t>At the International Level we have Team, Shotgun and </a:t>
            </a:r>
            <a:r>
              <a:rPr lang="en-US" altLang="en-US" sz="2400" b="1" dirty="0" err="1">
                <a:solidFill>
                  <a:schemeClr val="accent2"/>
                </a:solidFill>
                <a:latin typeface="Acumin Pro SemiCondensed Black" panose="020B0906020202020204" pitchFamily="34" charset="0"/>
              </a:rPr>
              <a:t>SureShot</a:t>
            </a:r>
            <a:r>
              <a:rPr lang="en-US" altLang="en-US" sz="2400" b="1" dirty="0">
                <a:solidFill>
                  <a:schemeClr val="accent2"/>
                </a:solidFill>
                <a:latin typeface="Acumin Pro SemiCondensed Black" panose="020B0906020202020204" pitchFamily="34" charset="0"/>
              </a:rPr>
              <a:t> competitions for those who want to compete.  </a:t>
            </a:r>
          </a:p>
        </p:txBody>
      </p:sp>
    </p:spTree>
    <p:extLst>
      <p:ext uri="{BB962C8B-B14F-4D97-AF65-F5344CB8AC3E}">
        <p14:creationId xmlns:p14="http://schemas.microsoft.com/office/powerpoint/2010/main" val="2924142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How You Can Help</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If your Aerie/Auxiliary has a dedicated Ritual team and you know others in your area don’t, offer to help with initiations and show their members how the ceremony should be performed and make yourself available for questions.</a:t>
            </a:r>
          </a:p>
          <a:p>
            <a:r>
              <a:rPr lang="en-US" altLang="en-US" sz="2400" b="1" dirty="0">
                <a:solidFill>
                  <a:schemeClr val="accent2"/>
                </a:solidFill>
                <a:latin typeface="Acumin Pro SemiCondensed Black" panose="020B0906020202020204" pitchFamily="34" charset="0"/>
              </a:rPr>
              <a:t>We’re People Helping People and we should be helping our own people become better, </a:t>
            </a:r>
            <a:r>
              <a:rPr lang="en-US" altLang="en-US" sz="2400" b="1">
                <a:solidFill>
                  <a:schemeClr val="accent2"/>
                </a:solidFill>
                <a:latin typeface="Acumin Pro SemiCondensed Black" panose="020B0906020202020204" pitchFamily="34" charset="0"/>
              </a:rPr>
              <a:t>stronger Eagles!</a:t>
            </a:r>
            <a:endParaRPr lang="en-US" altLang="en-US" sz="2400" b="1" dirty="0">
              <a:solidFill>
                <a:schemeClr val="accent2"/>
              </a:solidFill>
              <a:latin typeface="Acumin Pro SemiCondensed Black" panose="020B0906020202020204" pitchFamily="34" charset="0"/>
            </a:endParaRPr>
          </a:p>
        </p:txBody>
      </p:sp>
    </p:spTree>
    <p:extLst>
      <p:ext uri="{BB962C8B-B14F-4D97-AF65-F5344CB8AC3E}">
        <p14:creationId xmlns:p14="http://schemas.microsoft.com/office/powerpoint/2010/main" val="159968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Honoring Our Obligation</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828156"/>
            <a:ext cx="11256885" cy="3658369"/>
          </a:xfrm>
          <a:prstGeom prst="rect">
            <a:avLst/>
          </a:prstGeom>
          <a:effectLst/>
        </p:spPr>
        <p:txBody>
          <a:bodyPr vert="horz" wrap="square" lIns="91440" tIns="45720" rIns="91440" bIns="45720" numCol="1" rtlCol="0" anchor="ctr" anchorCtr="0" compatLnSpc="1">
            <a:prstTxWarp prst="textNoShape">
              <a:avLst/>
            </a:prstTxWarp>
            <a:normAutofit lnSpcReduction="10000"/>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L="342900" marR="0" lvl="0" indent="-342900" algn="l" defTabSz="457200" rtl="0" eaLnBrk="1" fontAlgn="base" latinLnBrk="0" hangingPunct="1">
              <a:lnSpc>
                <a:spcPct val="100000"/>
              </a:lnSpc>
              <a:spcBef>
                <a:spcPct val="20000"/>
              </a:spcBef>
              <a:spcAft>
                <a:spcPts val="600"/>
              </a:spcAft>
              <a:buClr>
                <a:srgbClr val="900E18"/>
              </a:buClr>
              <a:buSzTx/>
              <a:buFont typeface="Wingdings 2" panose="05020102010507070707" pitchFamily="18" charset="2"/>
              <a:buChar char=""/>
              <a:tabLst/>
              <a:defRPr/>
            </a:pPr>
            <a:r>
              <a:rPr kumimoji="0" lang="en-US" altLang="en-US" sz="4000" b="1" i="0" u="none" strike="noStrike" kern="1200" cap="none" spc="0" normalizeH="0" baseline="0" noProof="0" dirty="0">
                <a:ln>
                  <a:noFill/>
                </a:ln>
                <a:solidFill>
                  <a:srgbClr val="002060"/>
                </a:solidFill>
                <a:effectLst/>
                <a:uLnTx/>
                <a:uFillTx/>
                <a:latin typeface="Acumin Pro SemiCondensed Black" panose="020B0906020202020204" pitchFamily="34" charset="0"/>
                <a:ea typeface="+mn-ea"/>
                <a:cs typeface="+mn-cs"/>
              </a:rPr>
              <a:t>As members, we all take an obligation to do our best in service to the Order. We promise that if we cannot speak well of an Eagle, we will not speak ill of him. </a:t>
            </a:r>
          </a:p>
          <a:p>
            <a:pPr marL="342900" marR="0" lvl="0" indent="-342900" algn="l" defTabSz="457200" rtl="0" eaLnBrk="1" fontAlgn="base" latinLnBrk="0" hangingPunct="1">
              <a:lnSpc>
                <a:spcPct val="100000"/>
              </a:lnSpc>
              <a:spcBef>
                <a:spcPct val="20000"/>
              </a:spcBef>
              <a:spcAft>
                <a:spcPts val="600"/>
              </a:spcAft>
              <a:buClr>
                <a:srgbClr val="900E18"/>
              </a:buClr>
              <a:buSzTx/>
              <a:buFont typeface="Wingdings 2" panose="05020102010507070707" pitchFamily="18" charset="2"/>
              <a:buChar char=""/>
              <a:tabLst/>
              <a:defRPr/>
            </a:pPr>
            <a:r>
              <a:rPr kumimoji="0" lang="en-US" altLang="en-US" sz="4000" b="1" i="0" u="none" strike="noStrike" kern="1200" cap="none" spc="0" normalizeH="0" baseline="0" noProof="0" dirty="0">
                <a:ln>
                  <a:noFill/>
                </a:ln>
                <a:solidFill>
                  <a:srgbClr val="002060"/>
                </a:solidFill>
                <a:effectLst/>
                <a:uLnTx/>
                <a:uFillTx/>
                <a:latin typeface="Acumin Pro SemiCondensed Black" panose="020B0906020202020204" pitchFamily="34" charset="0"/>
                <a:ea typeface="+mn-ea"/>
                <a:cs typeface="+mn-cs"/>
              </a:rPr>
              <a:t>We have to hold ourselves accountable to these standards. </a:t>
            </a:r>
            <a:endParaRPr kumimoji="0" lang="en-US" altLang="en-US" sz="3200" b="1" i="0" u="none" strike="noStrike" kern="1200" cap="none" spc="0" normalizeH="0" baseline="0" noProof="0" dirty="0">
              <a:ln>
                <a:noFill/>
              </a:ln>
              <a:solidFill>
                <a:srgbClr val="002060"/>
              </a:solidFill>
              <a:effectLst/>
              <a:uLnTx/>
              <a:uFillTx/>
              <a:latin typeface="Acumin Pro SemiCondensed Black" panose="020B0906020202020204" pitchFamily="34" charset="0"/>
              <a:ea typeface="+mn-ea"/>
              <a:cs typeface="+mn-cs"/>
            </a:endParaRPr>
          </a:p>
          <a:p>
            <a:pPr marL="742950" marR="0" lvl="1" indent="-285750" algn="l" defTabSz="457200" rtl="0" eaLnBrk="1" fontAlgn="base" latinLnBrk="0" hangingPunct="1">
              <a:lnSpc>
                <a:spcPct val="100000"/>
              </a:lnSpc>
              <a:spcBef>
                <a:spcPct val="20000"/>
              </a:spcBef>
              <a:spcAft>
                <a:spcPts val="600"/>
              </a:spcAft>
              <a:buClr>
                <a:srgbClr val="900E18"/>
              </a:buClr>
              <a:buSzTx/>
              <a:buFont typeface="Wingdings 2" panose="05020102010507070707" pitchFamily="18" charset="2"/>
              <a:buChar char=""/>
              <a:tabLst/>
              <a:defRPr/>
            </a:pPr>
            <a:endParaRPr kumimoji="0" lang="en-US" altLang="en-US" sz="1200" b="1" i="0" u="none" strike="noStrike" kern="1200" cap="none" spc="0" normalizeH="0" baseline="0" noProof="0" dirty="0">
              <a:ln>
                <a:noFill/>
              </a:ln>
              <a:solidFill>
                <a:srgbClr val="002060"/>
              </a:solidFill>
              <a:effectLst/>
              <a:uLnTx/>
              <a:uFillTx/>
              <a:latin typeface="Acumin Pro SemiCondensed" panose="020B0506020202020204" pitchFamily="34" charset="0"/>
              <a:ea typeface="+mn-ea"/>
              <a:cs typeface="+mn-cs"/>
            </a:endParaRPr>
          </a:p>
          <a:p>
            <a:pPr marL="742950" marR="0" lvl="1" indent="-285750" algn="l" defTabSz="457200" rtl="0" eaLnBrk="1" fontAlgn="base" latinLnBrk="0" hangingPunct="1">
              <a:lnSpc>
                <a:spcPct val="100000"/>
              </a:lnSpc>
              <a:spcBef>
                <a:spcPct val="20000"/>
              </a:spcBef>
              <a:spcAft>
                <a:spcPts val="600"/>
              </a:spcAft>
              <a:buClr>
                <a:srgbClr val="900E18"/>
              </a:buClr>
              <a:buSzTx/>
              <a:buFont typeface="Wingdings 2" panose="05020102010507070707" pitchFamily="18" charset="2"/>
              <a:buChar char=""/>
              <a:tabLst/>
              <a:defRPr/>
            </a:pPr>
            <a:endParaRPr kumimoji="0" lang="en-US" altLang="en-US" sz="1600" b="1" i="0" u="none" strike="noStrike" kern="1200" cap="none" spc="0" normalizeH="0" baseline="0" noProof="0" dirty="0">
              <a:ln>
                <a:noFill/>
              </a:ln>
              <a:solidFill>
                <a:srgbClr val="002060"/>
              </a:solidFill>
              <a:effectLst/>
              <a:uLnTx/>
              <a:uFillTx/>
              <a:latin typeface="Acumin Pro SemiCondensed" panose="020B0506020202020204" pitchFamily="34" charset="0"/>
              <a:ea typeface="+mn-ea"/>
              <a:cs typeface="+mn-cs"/>
            </a:endParaRPr>
          </a:p>
          <a:p>
            <a:pPr marL="742950" marR="0" lvl="1" indent="-285750" algn="l" defTabSz="457200" rtl="0" eaLnBrk="1" fontAlgn="base" latinLnBrk="0" hangingPunct="1">
              <a:lnSpc>
                <a:spcPct val="100000"/>
              </a:lnSpc>
              <a:spcBef>
                <a:spcPct val="20000"/>
              </a:spcBef>
              <a:spcAft>
                <a:spcPts val="600"/>
              </a:spcAft>
              <a:buClr>
                <a:srgbClr val="900E18"/>
              </a:buClr>
              <a:buSzTx/>
              <a:buFont typeface="Wingdings 2" panose="05020102010507070707" pitchFamily="18" charset="2"/>
              <a:buChar char=""/>
              <a:tabLst/>
              <a:defRPr/>
            </a:pPr>
            <a:endParaRPr kumimoji="0" lang="en-US" altLang="en-US" sz="1800" b="1" i="0" u="none" strike="noStrike" kern="1200" cap="none" spc="0" normalizeH="0" baseline="0" noProof="0" dirty="0">
              <a:ln>
                <a:noFill/>
              </a:ln>
              <a:solidFill>
                <a:srgbClr val="002060"/>
              </a:solidFill>
              <a:effectLst/>
              <a:uLnTx/>
              <a:uFillTx/>
              <a:latin typeface="Acumin Pro SemiCondensed" panose="020B0506020202020204" pitchFamily="34" charset="0"/>
              <a:ea typeface="+mn-ea"/>
              <a:cs typeface="+mn-cs"/>
            </a:endParaRPr>
          </a:p>
        </p:txBody>
      </p:sp>
    </p:spTree>
    <p:extLst>
      <p:ext uri="{BB962C8B-B14F-4D97-AF65-F5344CB8AC3E}">
        <p14:creationId xmlns:p14="http://schemas.microsoft.com/office/powerpoint/2010/main" val="1585351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latin typeface="Acumin Pro SemiCondensed Black" panose="020B0906020202020204" pitchFamily="34" charset="0"/>
              </a:rPr>
              <a:t>Preventing Problems</a:t>
            </a:r>
          </a:p>
        </p:txBody>
      </p:sp>
      <p:sp>
        <p:nvSpPr>
          <p:cNvPr id="5" name="TextBox 4"/>
          <p:cNvSpPr txBox="1"/>
          <p:nvPr/>
        </p:nvSpPr>
        <p:spPr>
          <a:xfrm>
            <a:off x="284085" y="2441358"/>
            <a:ext cx="11285063" cy="4031873"/>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3600" b="1" i="0" u="sng" strike="noStrike" kern="1200" cap="none" spc="0" normalizeH="0" baseline="0" noProof="0" dirty="0">
                <a:ln>
                  <a:noFill/>
                </a:ln>
                <a:solidFill>
                  <a:srgbClr val="002060"/>
                </a:solidFill>
                <a:effectLst/>
                <a:uLnTx/>
                <a:uFillTx/>
                <a:latin typeface="Century Gothic" panose="020B0502020202020204"/>
                <a:ea typeface="+mn-ea"/>
                <a:cs typeface="+mn-cs"/>
              </a:rPr>
              <a:t>LIMIT FIGHTING WITHIN YOUR CLUBS!!</a:t>
            </a:r>
          </a:p>
          <a:p>
            <a:pPr marL="285750" marR="0" lvl="0" indent="-28575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en-US" sz="2000" b="1" i="0" u="none" strike="noStrike" kern="1200" cap="none" spc="0" normalizeH="0" baseline="0" noProof="0" dirty="0">
              <a:ln>
                <a:noFill/>
              </a:ln>
              <a:solidFill>
                <a:srgbClr val="002060"/>
              </a:solidFill>
              <a:effectLst/>
              <a:uLnTx/>
              <a:uFillTx/>
              <a:latin typeface="Century Gothic" panose="020B0502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1" i="0" u="none" strike="noStrike" kern="1200" cap="none" spc="0" normalizeH="0" baseline="0" noProof="0" dirty="0">
                <a:ln>
                  <a:noFill/>
                </a:ln>
                <a:solidFill>
                  <a:srgbClr val="002060"/>
                </a:solidFill>
                <a:effectLst/>
                <a:uLnTx/>
                <a:uFillTx/>
                <a:latin typeface="Century Gothic" panose="020B0502020202020204"/>
                <a:ea typeface="+mn-ea"/>
                <a:cs typeface="+mn-cs"/>
              </a:rPr>
              <a:t>The evidence overwhelmingly proves that people are looking to enjoy themselves when they become members. They don’t want to be dragged into Aerie/Auxiliary politics. They don’t want to see a club that’s fractured or full of drama.</a:t>
            </a:r>
          </a:p>
          <a:p>
            <a:pPr marL="285750" marR="0" lvl="0" indent="-28575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en-US" sz="2000" b="1" i="0" u="none" strike="noStrike" kern="1200" cap="none" spc="0" normalizeH="0" baseline="0" noProof="0" dirty="0">
              <a:ln>
                <a:noFill/>
              </a:ln>
              <a:solidFill>
                <a:srgbClr val="002060"/>
              </a:solidFill>
              <a:effectLst/>
              <a:uLnTx/>
              <a:uFillTx/>
              <a:latin typeface="Century Gothic" panose="020B0502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1" i="0" u="none" strike="noStrike" kern="1200" cap="none" spc="0" normalizeH="0" baseline="0" noProof="0" dirty="0">
                <a:ln>
                  <a:noFill/>
                </a:ln>
                <a:solidFill>
                  <a:srgbClr val="002060"/>
                </a:solidFill>
                <a:effectLst/>
                <a:uLnTx/>
                <a:uFillTx/>
                <a:latin typeface="Century Gothic" panose="020B0502020202020204"/>
                <a:ea typeface="+mn-ea"/>
                <a:cs typeface="+mn-cs"/>
              </a:rPr>
              <a:t>While most tend to view membership recruiting and Aerie/Auxiliary politics as separate issues, the facts are that one greatly affects the other. </a:t>
            </a:r>
          </a:p>
          <a:p>
            <a:pPr marL="285750" marR="0" lvl="0" indent="-28575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en-US" sz="2000" b="1" i="0" u="none" strike="noStrike" kern="1200" cap="none" spc="0" normalizeH="0" baseline="0" noProof="0" dirty="0">
              <a:ln>
                <a:noFill/>
              </a:ln>
              <a:solidFill>
                <a:srgbClr val="002060"/>
              </a:solidFill>
              <a:effectLst/>
              <a:uLnTx/>
              <a:uFillTx/>
              <a:latin typeface="Century Gothic" panose="020B0502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1" i="0" u="none" strike="noStrike" kern="1200" cap="none" spc="0" normalizeH="0" baseline="0" noProof="0" dirty="0">
                <a:ln>
                  <a:noFill/>
                </a:ln>
                <a:solidFill>
                  <a:srgbClr val="002060"/>
                </a:solidFill>
                <a:effectLst/>
                <a:uLnTx/>
                <a:uFillTx/>
                <a:latin typeface="Century Gothic" panose="020B0502020202020204"/>
                <a:ea typeface="+mn-ea"/>
                <a:cs typeface="+mn-cs"/>
              </a:rPr>
              <a:t>The quickest way to kill your retention rate and hurt your recruitment efforts is by allowing internal issues to persist over time within your Aerie/Auxiliary. </a:t>
            </a:r>
          </a:p>
          <a:p>
            <a:pPr marL="285750" marR="0" lvl="0" indent="-28575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en-US" sz="2000" b="0" i="0" u="none" strike="noStrike" kern="1200" cap="none" spc="0" normalizeH="0" baseline="0" noProof="0" dirty="0">
              <a:ln>
                <a:noFill/>
              </a:ln>
              <a:solidFill>
                <a:srgbClr val="002060"/>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71838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latin typeface="Acumin Pro SemiCondensed Black" panose="020B0906020202020204" pitchFamily="34" charset="0"/>
              </a:rPr>
              <a:t>Consequences</a:t>
            </a:r>
          </a:p>
        </p:txBody>
      </p:sp>
      <p:sp>
        <p:nvSpPr>
          <p:cNvPr id="5" name="TextBox 4"/>
          <p:cNvSpPr txBox="1"/>
          <p:nvPr/>
        </p:nvSpPr>
        <p:spPr>
          <a:xfrm>
            <a:off x="284085" y="2441358"/>
            <a:ext cx="11285063" cy="3970318"/>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3600" b="1" i="0" u="sng" strike="noStrike" kern="1200" cap="none" spc="0" normalizeH="0" baseline="0" noProof="0" dirty="0">
                <a:ln>
                  <a:noFill/>
                </a:ln>
                <a:solidFill>
                  <a:srgbClr val="002060"/>
                </a:solidFill>
                <a:effectLst/>
                <a:uLnTx/>
                <a:uFillTx/>
                <a:latin typeface="Century Gothic" panose="020B0502020202020204"/>
                <a:ea typeface="+mn-ea"/>
                <a:cs typeface="+mn-cs"/>
              </a:rPr>
              <a:t>83% of our dropped members leave because of fighting in the Aerie/Auxiliary.</a:t>
            </a:r>
          </a:p>
          <a:p>
            <a:pPr marL="285750" marR="0" lvl="0" indent="-28575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en-US" sz="3600" b="1" i="0" u="sng" strike="noStrike" kern="1200" cap="none" spc="0" normalizeH="0" baseline="0" noProof="0" dirty="0">
              <a:ln>
                <a:noFill/>
              </a:ln>
              <a:solidFill>
                <a:srgbClr val="002060"/>
              </a:solidFill>
              <a:effectLst/>
              <a:uLnTx/>
              <a:uFillTx/>
              <a:latin typeface="Century Gothic" panose="020B0502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3600" b="1" i="0" u="none" strike="noStrike" kern="1200" cap="none" spc="0" normalizeH="0" baseline="0" noProof="0" dirty="0">
                <a:ln>
                  <a:noFill/>
                </a:ln>
                <a:solidFill>
                  <a:srgbClr val="002060"/>
                </a:solidFill>
                <a:effectLst/>
                <a:uLnTx/>
                <a:uFillTx/>
                <a:latin typeface="Century Gothic" panose="020B0502020202020204"/>
                <a:ea typeface="+mn-ea"/>
                <a:cs typeface="+mn-cs"/>
              </a:rPr>
              <a:t>When you allow cracks to grow, you will lose members. When you lose members, you lose income. When you lose income, your Aerie/Auxiliary is at risk of closure. </a:t>
            </a:r>
            <a:endParaRPr kumimoji="0" lang="en-US" sz="2000" b="0" i="0" u="none" strike="noStrike" kern="1200" cap="none" spc="0" normalizeH="0" baseline="0" noProof="0" dirty="0">
              <a:ln>
                <a:noFill/>
              </a:ln>
              <a:solidFill>
                <a:srgbClr val="002060"/>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98687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Responsibilities </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L="342900" marR="0" lvl="0" indent="-342900" algn="l" defTabSz="457200" rtl="0" eaLnBrk="1" fontAlgn="base" latinLnBrk="0" hangingPunct="1">
              <a:lnSpc>
                <a:spcPct val="100000"/>
              </a:lnSpc>
              <a:spcBef>
                <a:spcPct val="20000"/>
              </a:spcBef>
              <a:spcAft>
                <a:spcPts val="600"/>
              </a:spcAft>
              <a:buClr>
                <a:srgbClr val="900E18"/>
              </a:buClr>
              <a:buSzTx/>
              <a:buFont typeface="Wingdings 2" panose="05020102010507070707" pitchFamily="18" charset="2"/>
              <a:buChar char=""/>
              <a:tabLst/>
              <a:defRPr/>
            </a:pPr>
            <a:r>
              <a:rPr kumimoji="0" lang="en-US" altLang="en-US" sz="3200" b="1" i="0" u="none" strike="noStrike" kern="1200" cap="none" spc="0" normalizeH="0" baseline="0" noProof="0" dirty="0">
                <a:ln>
                  <a:noFill/>
                </a:ln>
                <a:solidFill>
                  <a:srgbClr val="002060"/>
                </a:solidFill>
                <a:effectLst/>
                <a:uLnTx/>
                <a:uFillTx/>
                <a:latin typeface="Acumin Pro SemiCondensed Black" panose="020B0906020202020204" pitchFamily="34" charset="0"/>
                <a:ea typeface="+mn-ea"/>
                <a:cs typeface="+mn-cs"/>
              </a:rPr>
              <a:t>Your obligation isn’t just to avoid fights, it’s to help stop them.</a:t>
            </a:r>
          </a:p>
          <a:p>
            <a:pPr marL="342900" marR="0" lvl="0" indent="-342900" algn="l" defTabSz="457200" rtl="0" eaLnBrk="1" fontAlgn="base" latinLnBrk="0" hangingPunct="1">
              <a:lnSpc>
                <a:spcPct val="100000"/>
              </a:lnSpc>
              <a:spcBef>
                <a:spcPct val="20000"/>
              </a:spcBef>
              <a:spcAft>
                <a:spcPts val="600"/>
              </a:spcAft>
              <a:buClr>
                <a:srgbClr val="900E18"/>
              </a:buClr>
              <a:buSzTx/>
              <a:buFont typeface="Wingdings 2" panose="05020102010507070707" pitchFamily="18" charset="2"/>
              <a:buChar char=""/>
              <a:tabLst/>
              <a:defRPr/>
            </a:pPr>
            <a:r>
              <a:rPr kumimoji="0" lang="en-US" altLang="en-US" sz="3200" b="1" i="0" u="none" strike="noStrike" kern="1200" cap="none" spc="0" normalizeH="0" baseline="0" noProof="0" dirty="0">
                <a:ln>
                  <a:noFill/>
                </a:ln>
                <a:solidFill>
                  <a:srgbClr val="002060"/>
                </a:solidFill>
                <a:effectLst/>
                <a:uLnTx/>
                <a:uFillTx/>
                <a:latin typeface="Acumin Pro SemiCondensed Black" panose="020B0906020202020204" pitchFamily="34" charset="0"/>
                <a:ea typeface="+mn-ea"/>
                <a:cs typeface="+mn-cs"/>
              </a:rPr>
              <a:t>If you see problems and you say nothing, you’re contributing to the problem and going against your obligation. </a:t>
            </a:r>
          </a:p>
          <a:p>
            <a:pPr marL="342900" marR="0" lvl="0" indent="-342900" algn="l" defTabSz="457200" rtl="0" eaLnBrk="1" fontAlgn="base" latinLnBrk="0" hangingPunct="1">
              <a:lnSpc>
                <a:spcPct val="100000"/>
              </a:lnSpc>
              <a:spcBef>
                <a:spcPct val="20000"/>
              </a:spcBef>
              <a:spcAft>
                <a:spcPts val="600"/>
              </a:spcAft>
              <a:buClr>
                <a:srgbClr val="900E18"/>
              </a:buClr>
              <a:buSzTx/>
              <a:buFont typeface="Wingdings 2" panose="05020102010507070707" pitchFamily="18" charset="2"/>
              <a:buChar char=""/>
              <a:tabLst/>
              <a:defRPr/>
            </a:pPr>
            <a:endParaRPr kumimoji="0" lang="en-US" altLang="en-US" sz="2000" b="1" i="0" u="none" strike="noStrike" kern="1200" cap="none" spc="0" normalizeH="0" baseline="0" noProof="0" dirty="0">
              <a:ln>
                <a:noFill/>
              </a:ln>
              <a:solidFill>
                <a:srgbClr val="002060"/>
              </a:solidFill>
              <a:effectLst/>
              <a:uLnTx/>
              <a:uFillTx/>
              <a:latin typeface="Acumin Pro SemiCondensed Black" panose="020B0906020202020204" pitchFamily="34" charset="0"/>
              <a:ea typeface="+mn-ea"/>
              <a:cs typeface="+mn-cs"/>
            </a:endParaRPr>
          </a:p>
        </p:txBody>
      </p:sp>
    </p:spTree>
    <p:extLst>
      <p:ext uri="{BB962C8B-B14F-4D97-AF65-F5344CB8AC3E}">
        <p14:creationId xmlns:p14="http://schemas.microsoft.com/office/powerpoint/2010/main" val="578132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Lead By Example</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L="342900" marR="0" lvl="0" indent="-342900" algn="l" defTabSz="457200" rtl="0" eaLnBrk="1" fontAlgn="base" latinLnBrk="0" hangingPunct="1">
              <a:lnSpc>
                <a:spcPct val="100000"/>
              </a:lnSpc>
              <a:spcBef>
                <a:spcPct val="20000"/>
              </a:spcBef>
              <a:spcAft>
                <a:spcPts val="600"/>
              </a:spcAft>
              <a:buClr>
                <a:srgbClr val="900E18"/>
              </a:buClr>
              <a:buSzTx/>
              <a:buFont typeface="Wingdings 2" panose="05020102010507070707" pitchFamily="18" charset="2"/>
              <a:buChar char=""/>
              <a:tabLst/>
              <a:defRPr/>
            </a:pPr>
            <a:r>
              <a:rPr kumimoji="0" lang="en-US" altLang="en-US" sz="2400" b="1" i="0" u="none" strike="noStrike" kern="1200" cap="none" spc="0" normalizeH="0" baseline="0" noProof="0" dirty="0">
                <a:ln>
                  <a:noFill/>
                </a:ln>
                <a:solidFill>
                  <a:srgbClr val="002060"/>
                </a:solidFill>
                <a:effectLst/>
                <a:uLnTx/>
                <a:uFillTx/>
                <a:latin typeface="Acumin Pro SemiCondensed Black" panose="020B0906020202020204" pitchFamily="34" charset="0"/>
                <a:ea typeface="+mn-ea"/>
                <a:cs typeface="+mn-cs"/>
              </a:rPr>
              <a:t>Part of your obligation is to set a positive tone in the Aerie Home.</a:t>
            </a:r>
          </a:p>
          <a:p>
            <a:pPr marL="342900" marR="0" lvl="0" indent="-342900" algn="l" defTabSz="457200" rtl="0" eaLnBrk="1" fontAlgn="base" latinLnBrk="0" hangingPunct="1">
              <a:lnSpc>
                <a:spcPct val="100000"/>
              </a:lnSpc>
              <a:spcBef>
                <a:spcPct val="20000"/>
              </a:spcBef>
              <a:spcAft>
                <a:spcPts val="600"/>
              </a:spcAft>
              <a:buClr>
                <a:srgbClr val="900E18"/>
              </a:buClr>
              <a:buSzTx/>
              <a:buFont typeface="Wingdings 2" panose="05020102010507070707" pitchFamily="18" charset="2"/>
              <a:buChar char=""/>
              <a:tabLst/>
              <a:defRPr/>
            </a:pPr>
            <a:r>
              <a:rPr kumimoji="0" lang="en-US" altLang="en-US" sz="2400" b="1" i="0" u="none" strike="noStrike" kern="1200" cap="none" spc="0" normalizeH="0" baseline="0" noProof="0" dirty="0">
                <a:ln>
                  <a:noFill/>
                </a:ln>
                <a:solidFill>
                  <a:srgbClr val="002060"/>
                </a:solidFill>
                <a:effectLst/>
                <a:uLnTx/>
                <a:uFillTx/>
                <a:latin typeface="Acumin Pro SemiCondensed Black" panose="020B0906020202020204" pitchFamily="34" charset="0"/>
                <a:ea typeface="+mn-ea"/>
                <a:cs typeface="+mn-cs"/>
              </a:rPr>
              <a:t>Listen to your members. Let them express their creativity through new ideas. Create an environment that fosters collaboration and teamwork. </a:t>
            </a:r>
          </a:p>
          <a:p>
            <a:pPr marL="342900" marR="0" lvl="0" indent="-342900" algn="l" defTabSz="457200" rtl="0" eaLnBrk="1" fontAlgn="base" latinLnBrk="0" hangingPunct="1">
              <a:lnSpc>
                <a:spcPct val="100000"/>
              </a:lnSpc>
              <a:spcBef>
                <a:spcPct val="20000"/>
              </a:spcBef>
              <a:spcAft>
                <a:spcPts val="600"/>
              </a:spcAft>
              <a:buClr>
                <a:srgbClr val="900E18"/>
              </a:buClr>
              <a:buSzTx/>
              <a:buFont typeface="Wingdings 2" panose="05020102010507070707" pitchFamily="18" charset="2"/>
              <a:buChar char=""/>
              <a:tabLst/>
              <a:defRPr/>
            </a:pPr>
            <a:r>
              <a:rPr kumimoji="0" lang="en-US" altLang="en-US" sz="2400" b="1" i="0" u="none" strike="noStrike" kern="1200" cap="none" spc="0" normalizeH="0" baseline="0" noProof="0" dirty="0">
                <a:ln>
                  <a:noFill/>
                </a:ln>
                <a:solidFill>
                  <a:srgbClr val="002060"/>
                </a:solidFill>
                <a:effectLst/>
                <a:uLnTx/>
                <a:uFillTx/>
                <a:latin typeface="Acumin Pro SemiCondensed Black" panose="020B0906020202020204" pitchFamily="34" charset="0"/>
                <a:ea typeface="+mn-ea"/>
                <a:cs typeface="+mn-cs"/>
              </a:rPr>
              <a:t>Don’t sweep things under the rug. Small problems become big problems over time. When we don’t take the initiative to stop things early, we allow them to take over and hurt us in the long term. Show by example that you will not accept these issues by taking action early. </a:t>
            </a:r>
          </a:p>
        </p:txBody>
      </p:sp>
    </p:spTree>
    <p:extLst>
      <p:ext uri="{BB962C8B-B14F-4D97-AF65-F5344CB8AC3E}">
        <p14:creationId xmlns:p14="http://schemas.microsoft.com/office/powerpoint/2010/main" val="846660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Teammates</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L="342900" marR="0" lvl="0" indent="-342900" algn="l" defTabSz="457200" rtl="0" eaLnBrk="1" fontAlgn="base" latinLnBrk="0" hangingPunct="1">
              <a:lnSpc>
                <a:spcPct val="100000"/>
              </a:lnSpc>
              <a:spcBef>
                <a:spcPct val="20000"/>
              </a:spcBef>
              <a:spcAft>
                <a:spcPts val="600"/>
              </a:spcAft>
              <a:buClr>
                <a:srgbClr val="900E18"/>
              </a:buClr>
              <a:buSzTx/>
              <a:buFont typeface="Wingdings 2" panose="05020102010507070707" pitchFamily="18" charset="2"/>
              <a:buChar char=""/>
              <a:tabLst/>
              <a:defRPr/>
            </a:pPr>
            <a:r>
              <a:rPr kumimoji="0" lang="en-US" altLang="en-US" sz="2400" b="1" i="0" u="none" strike="noStrike" kern="1200" cap="none" spc="0" normalizeH="0" baseline="0" noProof="0" dirty="0">
                <a:ln>
                  <a:noFill/>
                </a:ln>
                <a:solidFill>
                  <a:srgbClr val="002060"/>
                </a:solidFill>
                <a:effectLst/>
                <a:uLnTx/>
                <a:uFillTx/>
                <a:latin typeface="Acumin Pro SemiCondensed Black" panose="020B0906020202020204" pitchFamily="34" charset="0"/>
                <a:ea typeface="+mn-ea"/>
                <a:cs typeface="+mn-cs"/>
              </a:rPr>
              <a:t>At the end of the day, we’re all on the same team. </a:t>
            </a:r>
          </a:p>
          <a:p>
            <a:pPr marL="342900" marR="0" lvl="0" indent="-342900" algn="l" defTabSz="457200" rtl="0" eaLnBrk="1" fontAlgn="base" latinLnBrk="0" hangingPunct="1">
              <a:lnSpc>
                <a:spcPct val="100000"/>
              </a:lnSpc>
              <a:spcBef>
                <a:spcPct val="20000"/>
              </a:spcBef>
              <a:spcAft>
                <a:spcPts val="600"/>
              </a:spcAft>
              <a:buClr>
                <a:srgbClr val="900E18"/>
              </a:buClr>
              <a:buSzTx/>
              <a:buFont typeface="Wingdings 2" panose="05020102010507070707" pitchFamily="18" charset="2"/>
              <a:buChar char=""/>
              <a:tabLst/>
              <a:defRPr/>
            </a:pPr>
            <a:r>
              <a:rPr kumimoji="0" lang="en-US" altLang="en-US" sz="2400" b="1" i="0" u="none" strike="noStrike" kern="1200" cap="none" spc="0" normalizeH="0" baseline="0" noProof="0" dirty="0">
                <a:ln>
                  <a:noFill/>
                </a:ln>
                <a:solidFill>
                  <a:srgbClr val="002060"/>
                </a:solidFill>
                <a:effectLst/>
                <a:uLnTx/>
                <a:uFillTx/>
                <a:latin typeface="Acumin Pro SemiCondensed Black" panose="020B0906020202020204" pitchFamily="34" charset="0"/>
                <a:ea typeface="+mn-ea"/>
                <a:cs typeface="+mn-cs"/>
              </a:rPr>
              <a:t>Remember that we are Brothers and Sisters and our obligation is to work together for the overall betterment of the Order.</a:t>
            </a:r>
          </a:p>
        </p:txBody>
      </p:sp>
    </p:spTree>
    <p:extLst>
      <p:ext uri="{BB962C8B-B14F-4D97-AF65-F5344CB8AC3E}">
        <p14:creationId xmlns:p14="http://schemas.microsoft.com/office/powerpoint/2010/main" val="2796113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Remembering the Ritual</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828156"/>
            <a:ext cx="11256885" cy="3658369"/>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4800" b="1" dirty="0">
                <a:solidFill>
                  <a:schemeClr val="accent2"/>
                </a:solidFill>
                <a:latin typeface="Acumin Pro SemiCondensed Black" panose="020B0906020202020204" pitchFamily="34" charset="0"/>
              </a:rPr>
              <a:t>The Ritual is the heart of the Fraternal Order of Eagles. It sets the tone for all members regarding expectations and requirements to be a great Eagle.</a:t>
            </a:r>
            <a:endParaRPr lang="en-US" altLang="en-US" sz="4000" b="1" dirty="0">
              <a:solidFill>
                <a:schemeClr val="accent2"/>
              </a:solidFill>
              <a:latin typeface="Acumin Pro SemiCondensed Black" panose="020B0906020202020204" pitchFamily="34" charset="0"/>
            </a:endParaRPr>
          </a:p>
          <a:p>
            <a:pPr lvl="1"/>
            <a:endParaRPr lang="en-US" altLang="en-US" b="1" dirty="0">
              <a:solidFill>
                <a:schemeClr val="accent2"/>
              </a:solidFill>
              <a:latin typeface="Acumin Pro SemiCondensed" panose="020B0506020202020204" pitchFamily="34" charset="0"/>
            </a:endParaRPr>
          </a:p>
          <a:p>
            <a:pPr lvl="1"/>
            <a:endParaRPr lang="en-US" altLang="en-US" sz="2000" b="1" dirty="0">
              <a:solidFill>
                <a:schemeClr val="accent2"/>
              </a:solidFill>
              <a:latin typeface="Acumin Pro SemiCondensed" panose="020B0506020202020204" pitchFamily="34" charset="0"/>
            </a:endParaRPr>
          </a:p>
          <a:p>
            <a:pPr lvl="1"/>
            <a:endParaRPr lang="en-US" altLang="en-US" sz="2200" b="1" dirty="0">
              <a:solidFill>
                <a:schemeClr val="accent2"/>
              </a:solidFill>
              <a:latin typeface="Acumin Pro SemiCondensed" panose="020B0506020202020204" pitchFamily="34" charset="0"/>
            </a:endParaRPr>
          </a:p>
        </p:txBody>
      </p:sp>
    </p:spTree>
    <p:extLst>
      <p:ext uri="{BB962C8B-B14F-4D97-AF65-F5344CB8AC3E}">
        <p14:creationId xmlns:p14="http://schemas.microsoft.com/office/powerpoint/2010/main" val="4200631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Common Misconceptions</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There is </a:t>
            </a:r>
            <a:r>
              <a:rPr lang="en-US" altLang="en-US" sz="4400" b="1" u="sng" dirty="0">
                <a:solidFill>
                  <a:schemeClr val="accent2"/>
                </a:solidFill>
                <a:latin typeface="Acumin Pro SemiCondensed Black" panose="020B0906020202020204" pitchFamily="34" charset="0"/>
              </a:rPr>
              <a:t>NO</a:t>
            </a:r>
            <a:r>
              <a:rPr lang="en-US" altLang="en-US" sz="2400" b="1" dirty="0">
                <a:solidFill>
                  <a:schemeClr val="accent2"/>
                </a:solidFill>
                <a:latin typeface="Acumin Pro SemiCondensed Black" panose="020B0906020202020204" pitchFamily="34" charset="0"/>
              </a:rPr>
              <a:t> short form of the Ritual!</a:t>
            </a:r>
          </a:p>
          <a:p>
            <a:pPr lvl="1"/>
            <a:r>
              <a:rPr lang="en-US" altLang="en-US" sz="2200" b="1" dirty="0">
                <a:solidFill>
                  <a:schemeClr val="accent2"/>
                </a:solidFill>
                <a:latin typeface="Acumin Pro SemiCondensed Black" panose="020B0906020202020204" pitchFamily="34" charset="0"/>
              </a:rPr>
              <a:t>If you were initiated via a short form Ritual, you are not legally a member of the Order</a:t>
            </a:r>
          </a:p>
          <a:p>
            <a:r>
              <a:rPr lang="en-US" altLang="en-US" sz="2400" b="1" dirty="0">
                <a:solidFill>
                  <a:schemeClr val="accent2"/>
                </a:solidFill>
                <a:latin typeface="Acumin Pro SemiCondensed Black" panose="020B0906020202020204" pitchFamily="34" charset="0"/>
              </a:rPr>
              <a:t>There are </a:t>
            </a:r>
            <a:r>
              <a:rPr lang="en-US" altLang="en-US" sz="4000" b="1" u="sng" dirty="0">
                <a:solidFill>
                  <a:schemeClr val="accent2"/>
                </a:solidFill>
                <a:latin typeface="Acumin Pro SemiCondensed Black" panose="020B0906020202020204" pitchFamily="34" charset="0"/>
              </a:rPr>
              <a:t>NO</a:t>
            </a:r>
            <a:r>
              <a:rPr lang="en-US" altLang="en-US" sz="2400" b="1" dirty="0">
                <a:solidFill>
                  <a:schemeClr val="accent2"/>
                </a:solidFill>
                <a:latin typeface="Acumin Pro SemiCondensed Black" panose="020B0906020202020204" pitchFamily="34" charset="0"/>
              </a:rPr>
              <a:t> levels of membership that don’t require Ritual!</a:t>
            </a:r>
          </a:p>
          <a:p>
            <a:pPr lvl="1"/>
            <a:r>
              <a:rPr lang="en-US" altLang="en-US" sz="2200" b="1" dirty="0">
                <a:solidFill>
                  <a:schemeClr val="accent2"/>
                </a:solidFill>
                <a:latin typeface="Acumin Pro SemiCondensed Black" panose="020B0906020202020204" pitchFamily="34" charset="0"/>
              </a:rPr>
              <a:t>We don’t have a tier for social-only members. </a:t>
            </a:r>
            <a:r>
              <a:rPr lang="en-US" altLang="en-US" sz="2200" b="1" u="sng" dirty="0">
                <a:solidFill>
                  <a:schemeClr val="accent2"/>
                </a:solidFill>
                <a:latin typeface="Acumin Pro SemiCondensed Black" panose="020B0906020202020204" pitchFamily="34" charset="0"/>
              </a:rPr>
              <a:t>All</a:t>
            </a:r>
            <a:r>
              <a:rPr lang="en-US" altLang="en-US" sz="2200" b="1" dirty="0">
                <a:solidFill>
                  <a:schemeClr val="accent2"/>
                </a:solidFill>
                <a:latin typeface="Acumin Pro SemiCondensed Black" panose="020B0906020202020204" pitchFamily="34" charset="0"/>
              </a:rPr>
              <a:t> members have to go through Ritual</a:t>
            </a:r>
          </a:p>
        </p:txBody>
      </p:sp>
    </p:spTree>
    <p:extLst>
      <p:ext uri="{BB962C8B-B14F-4D97-AF65-F5344CB8AC3E}">
        <p14:creationId xmlns:p14="http://schemas.microsoft.com/office/powerpoint/2010/main" val="42531897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1">
      <a:dk1>
        <a:sysClr val="windowText" lastClr="000000"/>
      </a:dk1>
      <a:lt1>
        <a:sysClr val="window" lastClr="FFFFFF"/>
      </a:lt1>
      <a:dk2>
        <a:srgbClr val="212121"/>
      </a:dk2>
      <a:lt2>
        <a:srgbClr val="636363"/>
      </a:lt2>
      <a:accent1>
        <a:srgbClr val="900E18"/>
      </a:accent1>
      <a:accent2>
        <a:srgbClr val="002060"/>
      </a:accent2>
      <a:accent3>
        <a:srgbClr val="D81624"/>
      </a:accent3>
      <a:accent4>
        <a:srgbClr val="0070C0"/>
      </a:accent4>
      <a:accent5>
        <a:srgbClr val="ED515C"/>
      </a:accent5>
      <a:accent6>
        <a:srgbClr val="00B0F0"/>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Theme1" id="{B2BD5B1C-D734-435F-A120-BAB4874DEBBA}" vid="{CB0190F2-D8A0-4CC5-B16A-729C37AB69D2}"/>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C153B150505F941A9BEE00CDF559BE7" ma:contentTypeVersion="15" ma:contentTypeDescription="Create a new document." ma:contentTypeScope="" ma:versionID="cc6028c0c3c908af546eb3c31332837f">
  <xsd:schema xmlns:xsd="http://www.w3.org/2001/XMLSchema" xmlns:xs="http://www.w3.org/2001/XMLSchema" xmlns:p="http://schemas.microsoft.com/office/2006/metadata/properties" xmlns:ns2="3d23c7fb-c4e9-4e33-b2f9-9b4ec7429899" xmlns:ns3="765c9c6c-c466-4a2c-9f7a-e60e6f7cbf2e" targetNamespace="http://schemas.microsoft.com/office/2006/metadata/properties" ma:root="true" ma:fieldsID="ca5f9171362a47637d6f4b0dcd1a532a" ns2:_="" ns3:_="">
    <xsd:import namespace="3d23c7fb-c4e9-4e33-b2f9-9b4ec7429899"/>
    <xsd:import namespace="765c9c6c-c466-4a2c-9f7a-e60e6f7cbf2e"/>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23c7fb-c4e9-4e33-b2f9-9b4ec7429899"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5ba85044-8583-42c2-be18-0188be91c41a"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65c9c6c-c466-4a2c-9f7a-e60e6f7cbf2e"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cc51361c-d87b-43ac-9a46-4ee0bc9ac13b}" ma:internalName="TaxCatchAll" ma:showField="CatchAllData" ma:web="765c9c6c-c466-4a2c-9f7a-e60e6f7cbf2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d23c7fb-c4e9-4e33-b2f9-9b4ec7429899">
      <Terms xmlns="http://schemas.microsoft.com/office/infopath/2007/PartnerControls"/>
    </lcf76f155ced4ddcb4097134ff3c332f>
    <TaxCatchAll xmlns="765c9c6c-c466-4a2c-9f7a-e60e6f7cbf2e" xsi:nil="true"/>
  </documentManagement>
</p:properties>
</file>

<file path=customXml/itemProps1.xml><?xml version="1.0" encoding="utf-8"?>
<ds:datastoreItem xmlns:ds="http://schemas.openxmlformats.org/officeDocument/2006/customXml" ds:itemID="{9E78E69B-85AF-4286-BD28-ED2C778348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23c7fb-c4e9-4e33-b2f9-9b4ec7429899"/>
    <ds:schemaRef ds:uri="765c9c6c-c466-4a2c-9f7a-e60e6f7cbf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73AE2F5-F34E-4331-A63E-8514CA2EC2D4}">
  <ds:schemaRefs>
    <ds:schemaRef ds:uri="http://schemas.microsoft.com/sharepoint/v3/contenttype/forms"/>
  </ds:schemaRefs>
</ds:datastoreItem>
</file>

<file path=customXml/itemProps3.xml><?xml version="1.0" encoding="utf-8"?>
<ds:datastoreItem xmlns:ds="http://schemas.openxmlformats.org/officeDocument/2006/customXml" ds:itemID="{FEAF4911-6898-4D4B-B0E5-FA0B65E4D11C}">
  <ds:schemaRefs>
    <ds:schemaRef ds:uri="http://schemas.microsoft.com/office/2006/metadata/properties"/>
    <ds:schemaRef ds:uri="http://schemas.microsoft.com/office/infopath/2007/PartnerControls"/>
    <ds:schemaRef ds:uri="3d23c7fb-c4e9-4e33-b2f9-9b4ec7429899"/>
    <ds:schemaRef ds:uri="765c9c6c-c466-4a2c-9f7a-e60e6f7cbf2e"/>
  </ds:schemaRefs>
</ds:datastoreItem>
</file>

<file path=docProps/app.xml><?xml version="1.0" encoding="utf-8"?>
<Properties xmlns="http://schemas.openxmlformats.org/officeDocument/2006/extended-properties" xmlns:vt="http://schemas.openxmlformats.org/officeDocument/2006/docPropsVTypes">
  <Template>Theme1</Template>
  <TotalTime>1462</TotalTime>
  <Words>693</Words>
  <Application>Microsoft Office PowerPoint</Application>
  <PresentationFormat>Widescreen</PresentationFormat>
  <Paragraphs>47</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Acumin Pro SemiCondensed</vt:lpstr>
      <vt:lpstr>Acumin Pro SemiCondensed Black</vt:lpstr>
      <vt:lpstr>Century Gothic</vt:lpstr>
      <vt:lpstr>Courier New</vt:lpstr>
      <vt:lpstr>Wingdings 2</vt:lpstr>
      <vt:lpstr>Theme1</vt:lpstr>
      <vt:lpstr>PowerPoint Presentation</vt:lpstr>
      <vt:lpstr>Honoring Our Obligation</vt:lpstr>
      <vt:lpstr>Preventing Problems</vt:lpstr>
      <vt:lpstr>Consequences</vt:lpstr>
      <vt:lpstr>Responsibilities </vt:lpstr>
      <vt:lpstr>Lead By Example</vt:lpstr>
      <vt:lpstr>Teammates</vt:lpstr>
      <vt:lpstr>Remembering the Ritual</vt:lpstr>
      <vt:lpstr>Common Misconceptions</vt:lpstr>
      <vt:lpstr>Consequences</vt:lpstr>
      <vt:lpstr>Ritual Books</vt:lpstr>
      <vt:lpstr>Competitions</vt:lpstr>
      <vt:lpstr>How You Can Help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Zack Timmons</dc:creator>
  <cp:lastModifiedBy>Zack Timmons</cp:lastModifiedBy>
  <cp:revision>55</cp:revision>
  <dcterms:created xsi:type="dcterms:W3CDTF">2019-02-25T14:57:32Z</dcterms:created>
  <dcterms:modified xsi:type="dcterms:W3CDTF">2025-07-25T16:29:50Z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0x0101000C153B150505F941A9BEE00CDF559BE7</vt:lpwstr>
  </property>
  <property fmtid="{D5CDD505-2E9C-101B-9397-08002B2CF9AE}" pid="3" name="MediaServiceImageTags">
    <vt:lpwstr/>
  </property>
</Properties>
</file>