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463" r:id="rId3"/>
    <p:sldId id="448" r:id="rId4"/>
    <p:sldId id="449" r:id="rId5"/>
    <p:sldId id="451" r:id="rId6"/>
    <p:sldId id="461" r:id="rId7"/>
    <p:sldId id="450" r:id="rId8"/>
    <p:sldId id="452" r:id="rId9"/>
    <p:sldId id="458" r:id="rId10"/>
    <p:sldId id="455" r:id="rId11"/>
    <p:sldId id="454" r:id="rId12"/>
    <p:sldId id="456" r:id="rId13"/>
    <p:sldId id="457" r:id="rId14"/>
    <p:sldId id="459" r:id="rId15"/>
    <p:sldId id="460" r:id="rId16"/>
    <p:sldId id="4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6" autoAdjust="0"/>
  </p:normalViewPr>
  <p:slideViewPr>
    <p:cSldViewPr>
      <p:cViewPr varScale="1">
        <p:scale>
          <a:sx n="66" d="100"/>
          <a:sy n="66" d="100"/>
        </p:scale>
        <p:origin x="1086"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09CCF-F484-4313-ABE6-25B6B6A4406C}" type="datetimeFigureOut">
              <a:rPr lang="en-US" smtClean="0"/>
              <a:pPr/>
              <a:t>9/1/2022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D979D-76CD-4171-BFA5-F0CFECD3774B}" type="slidenum">
              <a:rPr lang="en-US" smtClean="0"/>
              <a:pPr/>
              <a:t>‹#›</a:t>
            </a:fld>
            <a:endParaRPr lang="en-US" dirty="0"/>
          </a:p>
        </p:txBody>
      </p:sp>
    </p:spTree>
    <p:extLst>
      <p:ext uri="{BB962C8B-B14F-4D97-AF65-F5344CB8AC3E}">
        <p14:creationId xmlns:p14="http://schemas.microsoft.com/office/powerpoint/2010/main" val="157942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CD979D-76CD-4171-BFA5-F0CFECD3774B}" type="slidenum">
              <a:rPr lang="en-US" smtClean="0"/>
              <a:pPr/>
              <a:t>1</a:t>
            </a:fld>
            <a:endParaRPr lang="en-US" dirty="0"/>
          </a:p>
        </p:txBody>
      </p:sp>
    </p:spTree>
    <p:extLst>
      <p:ext uri="{BB962C8B-B14F-4D97-AF65-F5344CB8AC3E}">
        <p14:creationId xmlns:p14="http://schemas.microsoft.com/office/powerpoint/2010/main" val="381205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420220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293725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21214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138979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51518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31223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409635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121364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67919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159694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70DF5F-8ABE-497C-9E84-00CA027EBEB5}" type="datetimeFigureOut">
              <a:rPr lang="en-US" smtClean="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38886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70DF5F-8ABE-497C-9E84-00CA027EBEB5}" type="datetimeFigureOut">
              <a:rPr lang="en-US" smtClean="0"/>
              <a:pPr/>
              <a:t>9/1/2022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5EE229-74D5-49FF-BB54-078EE809CD3E}" type="slidenum">
              <a:rPr lang="en-US" smtClean="0"/>
              <a:pPr/>
              <a:t>‹#›</a:t>
            </a:fld>
            <a:endParaRPr lang="en-US" dirty="0"/>
          </a:p>
        </p:txBody>
      </p:sp>
    </p:spTree>
    <p:extLst>
      <p:ext uri="{BB962C8B-B14F-4D97-AF65-F5344CB8AC3E}">
        <p14:creationId xmlns:p14="http://schemas.microsoft.com/office/powerpoint/2010/main" val="23699168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Member Orientation</a:t>
            </a:r>
          </a:p>
        </p:txBody>
      </p:sp>
      <p:sp>
        <p:nvSpPr>
          <p:cNvPr id="3" name="Subtitle 2"/>
          <p:cNvSpPr>
            <a:spLocks noGrp="1"/>
          </p:cNvSpPr>
          <p:nvPr>
            <p:ph idx="1"/>
          </p:nvPr>
        </p:nvSpPr>
        <p:spPr/>
        <p:txBody>
          <a:bodyPr>
            <a:normAutofit/>
          </a:bodyPr>
          <a:lstStyle/>
          <a:p>
            <a:pPr marL="0" indent="0">
              <a:buNone/>
            </a:pPr>
            <a:endParaRPr lang="en-US" dirty="0"/>
          </a:p>
        </p:txBody>
      </p:sp>
      <p:pic>
        <p:nvPicPr>
          <p:cNvPr id="4" name="Picture 3" descr="Aerie Logo.jpg"/>
          <p:cNvPicPr>
            <a:picLocks noChangeAspect="1"/>
          </p:cNvPicPr>
          <p:nvPr/>
        </p:nvPicPr>
        <p:blipFill>
          <a:blip r:embed="rId3" cstate="print"/>
          <a:stretch>
            <a:fillRect/>
          </a:stretch>
        </p:blipFill>
        <p:spPr>
          <a:xfrm>
            <a:off x="685800" y="3276600"/>
            <a:ext cx="2632363" cy="2895599"/>
          </a:xfrm>
          <a:prstGeom prst="rect">
            <a:avLst/>
          </a:prstGeom>
        </p:spPr>
      </p:pic>
      <p:pic>
        <p:nvPicPr>
          <p:cNvPr id="5" name="Picture 4" descr="Auxiliary Logo (1).jpg"/>
          <p:cNvPicPr>
            <a:picLocks noChangeAspect="1"/>
          </p:cNvPicPr>
          <p:nvPr/>
        </p:nvPicPr>
        <p:blipFill>
          <a:blip r:embed="rId4" cstate="print"/>
          <a:stretch>
            <a:fillRect/>
          </a:stretch>
        </p:blipFill>
        <p:spPr>
          <a:xfrm>
            <a:off x="5410200" y="3276600"/>
            <a:ext cx="2542310" cy="2994213"/>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Aerie and Auxiliary Officers</a:t>
            </a:r>
          </a:p>
        </p:txBody>
      </p:sp>
      <p:sp>
        <p:nvSpPr>
          <p:cNvPr id="3" name="Text Placeholder 2"/>
          <p:cNvSpPr>
            <a:spLocks noGrp="1"/>
          </p:cNvSpPr>
          <p:nvPr>
            <p:ph type="body" idx="1"/>
          </p:nvPr>
        </p:nvSpPr>
        <p:spPr>
          <a:xfrm>
            <a:off x="629841" y="1690689"/>
            <a:ext cx="3868340" cy="371475"/>
          </a:xfrm>
        </p:spPr>
        <p:txBody>
          <a:bodyPr/>
          <a:lstStyle/>
          <a:p>
            <a:r>
              <a:rPr lang="en-US" dirty="0"/>
              <a:t>Aerie</a:t>
            </a:r>
          </a:p>
        </p:txBody>
      </p:sp>
      <p:sp>
        <p:nvSpPr>
          <p:cNvPr id="4" name="Content Placeholder 3"/>
          <p:cNvSpPr>
            <a:spLocks noGrp="1"/>
          </p:cNvSpPr>
          <p:nvPr>
            <p:ph sz="half" idx="2"/>
          </p:nvPr>
        </p:nvSpPr>
        <p:spPr>
          <a:xfrm>
            <a:off x="533400" y="2133600"/>
            <a:ext cx="3886200" cy="4114800"/>
          </a:xfrm>
        </p:spPr>
        <p:txBody>
          <a:bodyPr>
            <a:normAutofit fontScale="85000" lnSpcReduction="20000"/>
          </a:bodyPr>
          <a:lstStyle/>
          <a:p>
            <a:r>
              <a:rPr lang="en-US" dirty="0"/>
              <a:t>Jr. Past Worthy President</a:t>
            </a:r>
          </a:p>
          <a:p>
            <a:r>
              <a:rPr lang="en-US" dirty="0"/>
              <a:t>Worthy President</a:t>
            </a:r>
          </a:p>
          <a:p>
            <a:r>
              <a:rPr lang="en-US" dirty="0"/>
              <a:t>Worthy Vice-President</a:t>
            </a:r>
          </a:p>
          <a:p>
            <a:r>
              <a:rPr lang="en-US" dirty="0"/>
              <a:t>Worthy Chaplain</a:t>
            </a:r>
          </a:p>
          <a:p>
            <a:r>
              <a:rPr lang="en-US" dirty="0"/>
              <a:t>Worthy Conductor</a:t>
            </a:r>
          </a:p>
          <a:p>
            <a:r>
              <a:rPr lang="en-US" dirty="0"/>
              <a:t>Aerie Secretary</a:t>
            </a:r>
          </a:p>
          <a:p>
            <a:r>
              <a:rPr lang="en-US" dirty="0"/>
              <a:t>Aerie Treasurer</a:t>
            </a:r>
          </a:p>
          <a:p>
            <a:r>
              <a:rPr lang="en-US" dirty="0"/>
              <a:t>Inside Guard</a:t>
            </a:r>
          </a:p>
          <a:p>
            <a:r>
              <a:rPr lang="en-US" dirty="0"/>
              <a:t>Outside Guard (May Be Abolished)</a:t>
            </a:r>
          </a:p>
          <a:p>
            <a:r>
              <a:rPr lang="en-US" dirty="0"/>
              <a:t>Trustee</a:t>
            </a:r>
          </a:p>
          <a:p>
            <a:r>
              <a:rPr lang="en-US" dirty="0"/>
              <a:t>Trustee</a:t>
            </a:r>
          </a:p>
          <a:p>
            <a:r>
              <a:rPr lang="en-US" dirty="0"/>
              <a:t>Trustee</a:t>
            </a:r>
          </a:p>
          <a:p>
            <a:r>
              <a:rPr lang="en-US" dirty="0"/>
              <a:t>Trustee</a:t>
            </a:r>
          </a:p>
        </p:txBody>
      </p:sp>
      <p:sp>
        <p:nvSpPr>
          <p:cNvPr id="5" name="Text Placeholder 4"/>
          <p:cNvSpPr>
            <a:spLocks noGrp="1"/>
          </p:cNvSpPr>
          <p:nvPr>
            <p:ph type="body" sz="quarter" idx="3"/>
          </p:nvPr>
        </p:nvSpPr>
        <p:spPr>
          <a:xfrm>
            <a:off x="4498181" y="1690688"/>
            <a:ext cx="3887391" cy="371475"/>
          </a:xfrm>
        </p:spPr>
        <p:txBody>
          <a:bodyPr/>
          <a:lstStyle/>
          <a:p>
            <a:r>
              <a:rPr lang="en-US" dirty="0" err="1"/>
              <a:t>Auxilairy</a:t>
            </a:r>
            <a:endParaRPr lang="en-US" dirty="0"/>
          </a:p>
        </p:txBody>
      </p:sp>
      <p:sp>
        <p:nvSpPr>
          <p:cNvPr id="6" name="Content Placeholder 5"/>
          <p:cNvSpPr>
            <a:spLocks noGrp="1"/>
          </p:cNvSpPr>
          <p:nvPr>
            <p:ph sz="quarter" idx="4"/>
          </p:nvPr>
        </p:nvSpPr>
        <p:spPr>
          <a:xfrm>
            <a:off x="4629150" y="2133600"/>
            <a:ext cx="3887391" cy="3684588"/>
          </a:xfrm>
        </p:spPr>
        <p:txBody>
          <a:bodyPr>
            <a:normAutofit fontScale="92500" lnSpcReduction="20000"/>
          </a:bodyPr>
          <a:lstStyle/>
          <a:p>
            <a:r>
              <a:rPr lang="en-US" dirty="0"/>
              <a:t>Jr. Past Madam President</a:t>
            </a:r>
          </a:p>
          <a:p>
            <a:r>
              <a:rPr lang="en-US" dirty="0"/>
              <a:t>Madam President</a:t>
            </a:r>
          </a:p>
          <a:p>
            <a:r>
              <a:rPr lang="en-US" dirty="0"/>
              <a:t>Madam Vice-President</a:t>
            </a:r>
          </a:p>
          <a:p>
            <a:r>
              <a:rPr lang="en-US" dirty="0"/>
              <a:t>Madam Chaplain</a:t>
            </a:r>
          </a:p>
          <a:p>
            <a:r>
              <a:rPr lang="en-US" dirty="0"/>
              <a:t>Madam Conductor</a:t>
            </a:r>
          </a:p>
          <a:p>
            <a:r>
              <a:rPr lang="en-US" dirty="0"/>
              <a:t>Auxiliary Secretary</a:t>
            </a:r>
          </a:p>
          <a:p>
            <a:r>
              <a:rPr lang="en-US" dirty="0"/>
              <a:t>Auxiliary Treasurer</a:t>
            </a:r>
          </a:p>
          <a:p>
            <a:r>
              <a:rPr lang="en-US" dirty="0"/>
              <a:t>Inside Guard</a:t>
            </a:r>
          </a:p>
          <a:p>
            <a:r>
              <a:rPr lang="en-US" dirty="0"/>
              <a:t>Outside Guard (May Be Abolished)</a:t>
            </a:r>
          </a:p>
          <a:p>
            <a:r>
              <a:rPr lang="en-US" dirty="0"/>
              <a:t>Trustee</a:t>
            </a:r>
          </a:p>
          <a:p>
            <a:r>
              <a:rPr lang="en-US" dirty="0"/>
              <a:t>Trustee</a:t>
            </a:r>
          </a:p>
          <a:p>
            <a:r>
              <a:rPr lang="en-US" dirty="0"/>
              <a:t>Trustee</a:t>
            </a:r>
          </a:p>
        </p:txBody>
      </p:sp>
    </p:spTree>
    <p:extLst>
      <p:ext uri="{BB962C8B-B14F-4D97-AF65-F5344CB8AC3E}">
        <p14:creationId xmlns:p14="http://schemas.microsoft.com/office/powerpoint/2010/main" val="414022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lstStyle/>
          <a:p>
            <a:r>
              <a:rPr lang="en-US" dirty="0"/>
              <a:t>Aerie and Auxiliary Officers (continued)</a:t>
            </a:r>
          </a:p>
        </p:txBody>
      </p:sp>
      <p:sp>
        <p:nvSpPr>
          <p:cNvPr id="3" name="Content Placeholder 2"/>
          <p:cNvSpPr>
            <a:spLocks noGrp="1"/>
          </p:cNvSpPr>
          <p:nvPr>
            <p:ph idx="1"/>
          </p:nvPr>
        </p:nvSpPr>
        <p:spPr>
          <a:xfrm>
            <a:off x="628650" y="1143001"/>
            <a:ext cx="7886700" cy="5033962"/>
          </a:xfrm>
        </p:spPr>
        <p:txBody>
          <a:bodyPr/>
          <a:lstStyle/>
          <a:p>
            <a:r>
              <a:rPr lang="en-US" dirty="0"/>
              <a:t>President</a:t>
            </a:r>
          </a:p>
          <a:p>
            <a:pPr lvl="1"/>
            <a:r>
              <a:rPr lang="en-US" dirty="0"/>
              <a:t>The Presidents have general supervision over all Aerie and Auxiliary affairs  except where such power is vested elsewhere.</a:t>
            </a:r>
          </a:p>
          <a:p>
            <a:pPr lvl="1"/>
            <a:r>
              <a:rPr lang="en-US" dirty="0"/>
              <a:t>The Presidents should see that harmony is maintained and all other officers  cooperate with one another.</a:t>
            </a:r>
          </a:p>
          <a:p>
            <a:pPr lvl="1"/>
            <a:r>
              <a:rPr lang="en-US" dirty="0"/>
              <a:t>The Presidents appoint all Committees.</a:t>
            </a:r>
          </a:p>
          <a:p>
            <a:pPr lvl="1"/>
            <a:r>
              <a:rPr lang="en-US" dirty="0"/>
              <a:t>The Presidents are responsible for Conducting the Regular Meeting.</a:t>
            </a:r>
          </a:p>
          <a:p>
            <a:r>
              <a:rPr lang="en-US" dirty="0"/>
              <a:t>Vice – President</a:t>
            </a:r>
          </a:p>
          <a:p>
            <a:pPr lvl="1"/>
            <a:r>
              <a:rPr lang="en-US" dirty="0"/>
              <a:t>They fill in for the President when they are absent.</a:t>
            </a:r>
          </a:p>
          <a:p>
            <a:pPr lvl="1"/>
            <a:r>
              <a:rPr lang="en-US" dirty="0"/>
              <a:t>They use this year to prepare for the following year as they will ascend to the office of President if elected.</a:t>
            </a:r>
          </a:p>
          <a:p>
            <a:r>
              <a:rPr lang="en-US" dirty="0"/>
              <a:t>Chaplain</a:t>
            </a:r>
          </a:p>
          <a:p>
            <a:pPr lvl="1"/>
            <a:r>
              <a:rPr lang="en-US" dirty="0"/>
              <a:t>They open and close the meetings with prayer and help conduct the meeting.</a:t>
            </a:r>
          </a:p>
        </p:txBody>
      </p:sp>
    </p:spTree>
    <p:extLst>
      <p:ext uri="{BB962C8B-B14F-4D97-AF65-F5344CB8AC3E}">
        <p14:creationId xmlns:p14="http://schemas.microsoft.com/office/powerpoint/2010/main" val="312553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Aerie and Auxiliary Officers (continued)</a:t>
            </a:r>
          </a:p>
        </p:txBody>
      </p:sp>
      <p:sp>
        <p:nvSpPr>
          <p:cNvPr id="3" name="Content Placeholder 2"/>
          <p:cNvSpPr>
            <a:spLocks noGrp="1"/>
          </p:cNvSpPr>
          <p:nvPr>
            <p:ph idx="1"/>
          </p:nvPr>
        </p:nvSpPr>
        <p:spPr/>
        <p:txBody>
          <a:bodyPr/>
          <a:lstStyle/>
          <a:p>
            <a:r>
              <a:rPr lang="en-US" dirty="0"/>
              <a:t>Conductor</a:t>
            </a:r>
          </a:p>
          <a:p>
            <a:pPr lvl="1"/>
            <a:r>
              <a:rPr lang="en-US" dirty="0"/>
              <a:t>Helps with opening and closing the meeting.</a:t>
            </a:r>
          </a:p>
          <a:p>
            <a:r>
              <a:rPr lang="en-US" dirty="0"/>
              <a:t>Secretary</a:t>
            </a:r>
          </a:p>
          <a:p>
            <a:pPr lvl="1"/>
            <a:r>
              <a:rPr lang="en-US" dirty="0"/>
              <a:t>Responsible for all record keeping, minute taking. Pays the bills as approved during the meetings. On the Aerie side, they are the primary executor to the Business side of the Aerie. Works in concert with the Aerie Trustees to ensure the Aerie operates in a fiscally responsible manner. Keeps all bank account records and signs checks.</a:t>
            </a:r>
          </a:p>
          <a:p>
            <a:r>
              <a:rPr lang="en-US" dirty="0"/>
              <a:t>Treasurer</a:t>
            </a:r>
          </a:p>
          <a:p>
            <a:pPr lvl="1"/>
            <a:r>
              <a:rPr lang="en-US" dirty="0"/>
              <a:t>Co-signs checks, verifies secretary accounting and deposits. </a:t>
            </a:r>
          </a:p>
          <a:p>
            <a:r>
              <a:rPr lang="en-US" dirty="0"/>
              <a:t>Inside &amp; Outside Guard</a:t>
            </a:r>
          </a:p>
          <a:p>
            <a:pPr lvl="1"/>
            <a:r>
              <a:rPr lang="en-US" dirty="0"/>
              <a:t>Help with opening and closing meeting,</a:t>
            </a:r>
          </a:p>
          <a:p>
            <a:pPr lvl="2"/>
            <a:r>
              <a:rPr lang="en-US" i="1" dirty="0"/>
              <a:t>Outside Guard may be Abolished through a By-Law Change</a:t>
            </a:r>
          </a:p>
        </p:txBody>
      </p:sp>
    </p:spTree>
    <p:extLst>
      <p:ext uri="{BB962C8B-B14F-4D97-AF65-F5344CB8AC3E}">
        <p14:creationId xmlns:p14="http://schemas.microsoft.com/office/powerpoint/2010/main" val="212757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Aerie and Auxiliary Officers (continued)</a:t>
            </a:r>
          </a:p>
        </p:txBody>
      </p:sp>
      <p:sp>
        <p:nvSpPr>
          <p:cNvPr id="3" name="Content Placeholder 2"/>
          <p:cNvSpPr>
            <a:spLocks noGrp="1"/>
          </p:cNvSpPr>
          <p:nvPr>
            <p:ph idx="1"/>
          </p:nvPr>
        </p:nvSpPr>
        <p:spPr/>
        <p:txBody>
          <a:bodyPr/>
          <a:lstStyle/>
          <a:p>
            <a:r>
              <a:rPr lang="en-US" dirty="0"/>
              <a:t>Aerie Trustees </a:t>
            </a:r>
          </a:p>
          <a:p>
            <a:pPr lvl="1"/>
            <a:r>
              <a:rPr lang="en-US" dirty="0"/>
              <a:t>Trustees are responsible for the operation of the social room. Perform inventories, complete weekly closeouts and prepare monies for the Secretary to deposit.</a:t>
            </a:r>
          </a:p>
          <a:p>
            <a:pPr lvl="1"/>
            <a:r>
              <a:rPr lang="en-US" dirty="0"/>
              <a:t>They also report to the membership at every meeting, giving the end of week reports.</a:t>
            </a:r>
          </a:p>
          <a:p>
            <a:pPr lvl="1"/>
            <a:r>
              <a:rPr lang="en-US" dirty="0"/>
              <a:t>They are also responsible for dealing with violations of House Rules and, if necessary, issue restrictions to the social room as necessary.</a:t>
            </a:r>
          </a:p>
          <a:p>
            <a:pPr lvl="1"/>
            <a:r>
              <a:rPr lang="en-US" dirty="0"/>
              <a:t>They also are responsible for Social room employees.</a:t>
            </a:r>
          </a:p>
          <a:p>
            <a:pPr lvl="1"/>
            <a:r>
              <a:rPr lang="en-US" dirty="0"/>
              <a:t>The Aerie By-Laws determine the Number of Trustees. No More than 7 and No Less than 3</a:t>
            </a:r>
          </a:p>
          <a:p>
            <a:r>
              <a:rPr lang="en-US" dirty="0"/>
              <a:t>Auxiliary Trustees</a:t>
            </a:r>
          </a:p>
          <a:p>
            <a:pPr lvl="1"/>
            <a:r>
              <a:rPr lang="en-US" dirty="0"/>
              <a:t>Responsible for Inventory of Auxiliary Property.</a:t>
            </a:r>
          </a:p>
          <a:p>
            <a:pPr lvl="1"/>
            <a:endParaRPr lang="en-US" dirty="0"/>
          </a:p>
        </p:txBody>
      </p:sp>
    </p:spTree>
    <p:extLst>
      <p:ext uri="{BB962C8B-B14F-4D97-AF65-F5344CB8AC3E}">
        <p14:creationId xmlns:p14="http://schemas.microsoft.com/office/powerpoint/2010/main" val="15073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Communication</a:t>
            </a:r>
          </a:p>
        </p:txBody>
      </p:sp>
      <p:sp>
        <p:nvSpPr>
          <p:cNvPr id="3" name="Content Placeholder 2"/>
          <p:cNvSpPr>
            <a:spLocks noGrp="1"/>
          </p:cNvSpPr>
          <p:nvPr>
            <p:ph idx="1"/>
          </p:nvPr>
        </p:nvSpPr>
        <p:spPr>
          <a:xfrm>
            <a:off x="628650" y="1447800"/>
            <a:ext cx="7886700" cy="4953000"/>
          </a:xfrm>
        </p:spPr>
        <p:txBody>
          <a:bodyPr>
            <a:normAutofit/>
          </a:bodyPr>
          <a:lstStyle/>
          <a:p>
            <a:r>
              <a:rPr lang="en-US" dirty="0"/>
              <a:t>MMS – Membership Management System</a:t>
            </a:r>
          </a:p>
          <a:p>
            <a:pPr lvl="1"/>
            <a:r>
              <a:rPr lang="en-US" dirty="0"/>
              <a:t>A computer program used by the Grand Aerie to keep all membership data including Address, Phone Number, E-Mail Address, Years of Service, Officer History and other data necessary for historical record keeping.</a:t>
            </a:r>
          </a:p>
          <a:p>
            <a:pPr lvl="1"/>
            <a:r>
              <a:rPr lang="en-US" dirty="0"/>
              <a:t>The Grand Aerie also uses it to communicate with the Secretaries.</a:t>
            </a:r>
          </a:p>
          <a:p>
            <a:pPr lvl="1"/>
            <a:r>
              <a:rPr lang="en-US" dirty="0"/>
              <a:t>The Secretaries can use MMS to send out mass emails to all members.</a:t>
            </a:r>
          </a:p>
          <a:p>
            <a:r>
              <a:rPr lang="en-US" dirty="0"/>
              <a:t>Newsletter</a:t>
            </a:r>
          </a:p>
          <a:p>
            <a:pPr lvl="1"/>
            <a:r>
              <a:rPr lang="en-US" dirty="0"/>
              <a:t>This is done by a volunteer who gets info from the Joint Planning Meeting with input from Committee and Event Chairmen, Secretaries and Presidents. Their input is combined with a calendar of events and is sent out each month to the membership by e-mail or postage.</a:t>
            </a:r>
          </a:p>
          <a:p>
            <a:r>
              <a:rPr lang="en-US" dirty="0"/>
              <a:t>FOE.COM</a:t>
            </a:r>
          </a:p>
          <a:p>
            <a:pPr lvl="1"/>
            <a:r>
              <a:rPr lang="en-US" dirty="0"/>
              <a:t>This is the Website for the Fraternal Order of Eagles.</a:t>
            </a:r>
          </a:p>
          <a:p>
            <a:pPr lvl="1"/>
            <a:r>
              <a:rPr lang="en-US" dirty="0"/>
              <a:t>A Welcome Pamphlet provides login access and registration instructions.</a:t>
            </a:r>
          </a:p>
          <a:p>
            <a:pPr lvl="1"/>
            <a:r>
              <a:rPr lang="en-US" dirty="0"/>
              <a:t>Registration for Members-Only Portal Required</a:t>
            </a:r>
          </a:p>
          <a:p>
            <a:pPr lvl="2"/>
            <a:r>
              <a:rPr lang="en-US" dirty="0"/>
              <a:t>Provides access to valuable information and resources</a:t>
            </a:r>
          </a:p>
        </p:txBody>
      </p:sp>
    </p:spTree>
    <p:extLst>
      <p:ext uri="{BB962C8B-B14F-4D97-AF65-F5344CB8AC3E}">
        <p14:creationId xmlns:p14="http://schemas.microsoft.com/office/powerpoint/2010/main" val="159404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Your help</a:t>
            </a:r>
          </a:p>
        </p:txBody>
      </p:sp>
      <p:sp>
        <p:nvSpPr>
          <p:cNvPr id="3" name="Content Placeholder 2"/>
          <p:cNvSpPr>
            <a:spLocks noGrp="1"/>
          </p:cNvSpPr>
          <p:nvPr>
            <p:ph idx="1"/>
          </p:nvPr>
        </p:nvSpPr>
        <p:spPr>
          <a:xfrm>
            <a:off x="623444" y="1371600"/>
            <a:ext cx="7886700" cy="4953000"/>
          </a:xfrm>
        </p:spPr>
        <p:txBody>
          <a:bodyPr>
            <a:normAutofit/>
          </a:bodyPr>
          <a:lstStyle/>
          <a:p>
            <a:r>
              <a:rPr lang="en-US" dirty="0"/>
              <a:t>Finding Brothers and Sisters with a Passion for making a difference and the courage to take action is paramount to our success as an organization.</a:t>
            </a:r>
          </a:p>
          <a:p>
            <a:r>
              <a:rPr lang="en-US" dirty="0"/>
              <a:t>Besides Officers, Volunteers may be needed in the </a:t>
            </a:r>
            <a:r>
              <a:rPr lang="en-US" dirty="0" smtClean="0"/>
              <a:t>Kitchen, Bartending, Committee Chairmen for Events, Charitable Fundraisers and special </a:t>
            </a:r>
            <a:r>
              <a:rPr lang="en-US" dirty="0"/>
              <a:t>themed events held at the club.</a:t>
            </a:r>
          </a:p>
          <a:p>
            <a:r>
              <a:rPr lang="en-US" dirty="0" smtClean="0"/>
              <a:t>Volunteers are also needed when planning </a:t>
            </a:r>
            <a:r>
              <a:rPr lang="en-US" dirty="0"/>
              <a:t>State President’s Visitations and State and Regional Conferences, as well as Dinners, Dart Tournaments, and TV Sporting Events, etc.</a:t>
            </a:r>
          </a:p>
          <a:p>
            <a:r>
              <a:rPr lang="en-US" smtClean="0"/>
              <a:t>As </a:t>
            </a:r>
            <a:r>
              <a:rPr lang="en-US" dirty="0"/>
              <a:t>you can see there are plenty of opportunities to get involved. Participate, Volunteer, attend meetings, and socialize. We are thrilled you chose to join our organization and we look forward to working with you to make our Aerie and Auxiliary stronger.</a:t>
            </a:r>
          </a:p>
          <a:p>
            <a:endParaRPr lang="en-US" dirty="0"/>
          </a:p>
        </p:txBody>
      </p:sp>
    </p:spTree>
    <p:extLst>
      <p:ext uri="{BB962C8B-B14F-4D97-AF65-F5344CB8AC3E}">
        <p14:creationId xmlns:p14="http://schemas.microsoft.com/office/powerpoint/2010/main" val="301446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886700" cy="3776661"/>
          </a:xfrm>
        </p:spPr>
        <p:txBody>
          <a:bodyPr>
            <a:normAutofit/>
          </a:bodyPr>
          <a:lstStyle/>
          <a:p>
            <a:pPr algn="ctr"/>
            <a:r>
              <a:rPr lang="en-US" dirty="0"/>
              <a:t>By working together we can all ensure that no future generation will ever have to experience a world without the Fraternal Order of Eagles.</a:t>
            </a:r>
          </a:p>
        </p:txBody>
      </p:sp>
    </p:spTree>
    <p:extLst>
      <p:ext uri="{BB962C8B-B14F-4D97-AF65-F5344CB8AC3E}">
        <p14:creationId xmlns:p14="http://schemas.microsoft.com/office/powerpoint/2010/main" val="207352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09601"/>
            <a:ext cx="6858000" cy="1295400"/>
          </a:xfrm>
        </p:spPr>
        <p:txBody>
          <a:bodyPr>
            <a:normAutofit/>
          </a:bodyPr>
          <a:lstStyle/>
          <a:p>
            <a:r>
              <a:rPr kumimoji="1" lang="en-US" sz="4800" b="1" i="1" u="sng" kern="0" dirty="0"/>
              <a:t>Mission Statement</a:t>
            </a:r>
            <a:endParaRPr lang="en-US" dirty="0"/>
          </a:p>
        </p:txBody>
      </p:sp>
      <p:sp>
        <p:nvSpPr>
          <p:cNvPr id="3" name="Subtitle 2"/>
          <p:cNvSpPr>
            <a:spLocks noGrp="1"/>
          </p:cNvSpPr>
          <p:nvPr>
            <p:ph type="subTitle" idx="1"/>
          </p:nvPr>
        </p:nvSpPr>
        <p:spPr>
          <a:xfrm>
            <a:off x="1143000" y="2362200"/>
            <a:ext cx="6858000" cy="3429000"/>
          </a:xfrm>
        </p:spPr>
        <p:txBody>
          <a:bodyPr>
            <a:normAutofit/>
          </a:bodyPr>
          <a:lstStyle/>
          <a:p>
            <a:r>
              <a:rPr kumimoji="1" lang="en-US" sz="3200" kern="0" dirty="0"/>
              <a:t>The Fraternal Order of Eagles, an international non-profit organization, unites fraternally in the spirit of Liberty, Truth, Justice and Equality, to make human life more desirable by lessening its ills and by promoting Peace, Prosperity, Gladness and Hope.</a:t>
            </a:r>
          </a:p>
          <a:p>
            <a:endParaRPr lang="en-US" dirty="0"/>
          </a:p>
        </p:txBody>
      </p:sp>
    </p:spTree>
    <p:extLst>
      <p:ext uri="{BB962C8B-B14F-4D97-AF65-F5344CB8AC3E}">
        <p14:creationId xmlns:p14="http://schemas.microsoft.com/office/powerpoint/2010/main" val="39769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sz="3600" b="1" i="1" u="sng" kern="0" dirty="0"/>
              <a:t>Welcome to the Eagles</a:t>
            </a:r>
            <a:endParaRPr lang="en-US" dirty="0"/>
          </a:p>
        </p:txBody>
      </p:sp>
      <p:sp>
        <p:nvSpPr>
          <p:cNvPr id="3" name="Content Placeholder 2"/>
          <p:cNvSpPr>
            <a:spLocks noGrp="1"/>
          </p:cNvSpPr>
          <p:nvPr>
            <p:ph idx="1"/>
          </p:nvPr>
        </p:nvSpPr>
        <p:spPr>
          <a:xfrm>
            <a:off x="628650" y="1825625"/>
            <a:ext cx="7886700" cy="4727575"/>
          </a:xfrm>
        </p:spPr>
        <p:txBody>
          <a:bodyPr>
            <a:normAutofit/>
          </a:bodyPr>
          <a:lstStyle/>
          <a:p>
            <a:pPr marL="514350" lvl="0" indent="-514350" defTabSz="914400" eaLnBrk="0" fontAlgn="base" hangingPunct="0">
              <a:lnSpc>
                <a:spcPct val="80000"/>
              </a:lnSpc>
              <a:spcBef>
                <a:spcPct val="20000"/>
              </a:spcBef>
              <a:spcAft>
                <a:spcPct val="0"/>
              </a:spcAft>
              <a:buClr>
                <a:schemeClr val="tx2"/>
              </a:buClr>
              <a:defRPr/>
            </a:pPr>
            <a:r>
              <a:rPr kumimoji="1" lang="en-US" sz="2400" kern="0" dirty="0"/>
              <a:t>Congratulations on becoming a member of the Fraternal Order of Eagles. Here is some General information to help you navigate the organization from enjoying events, attending meetings, and getting involved</a:t>
            </a:r>
          </a:p>
          <a:p>
            <a:pPr marL="514350" lvl="0" indent="-514350" defTabSz="914400" eaLnBrk="0" fontAlgn="base" hangingPunct="0">
              <a:lnSpc>
                <a:spcPct val="80000"/>
              </a:lnSpc>
              <a:spcBef>
                <a:spcPct val="20000"/>
              </a:spcBef>
              <a:spcAft>
                <a:spcPct val="0"/>
              </a:spcAft>
              <a:buClr>
                <a:schemeClr val="tx2"/>
              </a:buClr>
              <a:defRPr/>
            </a:pPr>
            <a:r>
              <a:rPr kumimoji="1" lang="en-US" sz="2400" kern="0" dirty="0"/>
              <a:t>We are a volunteer organization. All monies raised for charity go to charity. Proceeds from our social room pay our expenses. This affords us the opportunity to put on events to raise money for charity. The events are put on by various committees and volunteers for the enjoyment of the membership.</a:t>
            </a:r>
          </a:p>
          <a:p>
            <a:pPr marL="514350" lvl="0" indent="-514350" defTabSz="914400" eaLnBrk="0" fontAlgn="base" hangingPunct="0">
              <a:lnSpc>
                <a:spcPct val="80000"/>
              </a:lnSpc>
              <a:spcBef>
                <a:spcPct val="20000"/>
              </a:spcBef>
              <a:spcAft>
                <a:spcPct val="0"/>
              </a:spcAft>
              <a:buClr>
                <a:schemeClr val="tx2"/>
              </a:buClr>
              <a:defRPr/>
            </a:pPr>
            <a:r>
              <a:rPr kumimoji="1" lang="en-US" sz="2400" kern="0" dirty="0"/>
              <a:t>Committees and volunteers come from our membership. </a:t>
            </a:r>
          </a:p>
          <a:p>
            <a:pPr marL="514350" lvl="0" indent="-514350" defTabSz="914400" eaLnBrk="0" fontAlgn="base" hangingPunct="0">
              <a:lnSpc>
                <a:spcPct val="80000"/>
              </a:lnSpc>
              <a:spcBef>
                <a:spcPct val="20000"/>
              </a:spcBef>
              <a:spcAft>
                <a:spcPct val="0"/>
              </a:spcAft>
              <a:buClr>
                <a:schemeClr val="tx2"/>
              </a:buClr>
              <a:defRPr/>
            </a:pPr>
            <a:r>
              <a:rPr lang="en-US" sz="2400" dirty="0"/>
              <a:t>We have to be an Eagles Club First and a Social Room Second, in that order. </a:t>
            </a:r>
            <a:r>
              <a:rPr lang="en-US" sz="2400" u="sng" dirty="0"/>
              <a:t>No Officers, No Committees, No Volunteers, equals No Eagles and No Social Room</a:t>
            </a:r>
            <a:r>
              <a:rPr lang="en-US" sz="2400" dirty="0"/>
              <a:t>.</a:t>
            </a:r>
          </a:p>
        </p:txBody>
      </p:sp>
    </p:spTree>
    <p:extLst>
      <p:ext uri="{BB962C8B-B14F-4D97-AF65-F5344CB8AC3E}">
        <p14:creationId xmlns:p14="http://schemas.microsoft.com/office/powerpoint/2010/main" val="117379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sz="3600" b="1" i="1" u="sng" kern="0" dirty="0"/>
              <a:t>Meetings</a:t>
            </a:r>
            <a:br>
              <a:rPr kumimoji="1" lang="en-US" sz="3600" b="1" i="1" u="sng" kern="0" dirty="0"/>
            </a:br>
            <a:endParaRPr lang="en-US" dirty="0"/>
          </a:p>
        </p:txBody>
      </p:sp>
      <p:sp>
        <p:nvSpPr>
          <p:cNvPr id="3" name="Content Placeholder 2"/>
          <p:cNvSpPr>
            <a:spLocks noGrp="1"/>
          </p:cNvSpPr>
          <p:nvPr>
            <p:ph idx="1"/>
          </p:nvPr>
        </p:nvSpPr>
        <p:spPr>
          <a:xfrm>
            <a:off x="628650" y="1524000"/>
            <a:ext cx="7886700" cy="4876800"/>
          </a:xfrm>
        </p:spPr>
        <p:txBody>
          <a:bodyPr>
            <a:normAutofit fontScale="92500"/>
          </a:bodyPr>
          <a:lstStyle/>
          <a:p>
            <a:pPr marL="457200" lvl="0" indent="-457200" defTabSz="914400" eaLnBrk="0" fontAlgn="base" hangingPunct="0">
              <a:lnSpc>
                <a:spcPct val="80000"/>
              </a:lnSpc>
              <a:spcBef>
                <a:spcPct val="20000"/>
              </a:spcBef>
              <a:spcAft>
                <a:spcPct val="0"/>
              </a:spcAft>
              <a:buClr>
                <a:schemeClr val="tx2"/>
              </a:buClr>
              <a:defRPr/>
            </a:pPr>
            <a:r>
              <a:rPr kumimoji="1" lang="en-US" sz="2800" kern="0" dirty="0"/>
              <a:t>Our organization has various meetings to help with organizing Events, identifying volunteers and to deal with the general requirements for operating our Aerie and Auxiliary in a Fiscally Responsible Manner.</a:t>
            </a:r>
          </a:p>
          <a:p>
            <a:pPr marL="457200" lvl="0" indent="-457200" defTabSz="914400" eaLnBrk="0" fontAlgn="base" hangingPunct="0">
              <a:lnSpc>
                <a:spcPct val="80000"/>
              </a:lnSpc>
              <a:spcBef>
                <a:spcPct val="20000"/>
              </a:spcBef>
              <a:spcAft>
                <a:spcPct val="0"/>
              </a:spcAft>
              <a:buClr>
                <a:schemeClr val="tx2"/>
              </a:buClr>
              <a:defRPr/>
            </a:pPr>
            <a:r>
              <a:rPr kumimoji="1" lang="en-US" sz="2800" kern="0" dirty="0"/>
              <a:t>Joint Officers Meeting</a:t>
            </a:r>
          </a:p>
          <a:p>
            <a:pPr marL="914400" lvl="1" indent="-457200" eaLnBrk="0" fontAlgn="base" hangingPunct="0">
              <a:lnSpc>
                <a:spcPct val="80000"/>
              </a:lnSpc>
              <a:spcBef>
                <a:spcPct val="20000"/>
              </a:spcBef>
              <a:spcAft>
                <a:spcPct val="0"/>
              </a:spcAft>
              <a:buClr>
                <a:schemeClr val="tx2"/>
              </a:buClr>
              <a:defRPr/>
            </a:pPr>
            <a:r>
              <a:rPr kumimoji="1" lang="en-US" sz="2800" kern="0" dirty="0"/>
              <a:t>Every quarter, your Aerie and Auxiliary is expected to hold a joint meeting open to all members. Many topics are discussed including upcoming events, calendar items, charity funds raised and general financial health.</a:t>
            </a:r>
          </a:p>
          <a:p>
            <a:pPr marL="457200" indent="-457200" eaLnBrk="0" fontAlgn="base" hangingPunct="0">
              <a:lnSpc>
                <a:spcPct val="80000"/>
              </a:lnSpc>
              <a:spcBef>
                <a:spcPct val="20000"/>
              </a:spcBef>
              <a:spcAft>
                <a:spcPct val="0"/>
              </a:spcAft>
              <a:buClr>
                <a:schemeClr val="tx2"/>
              </a:buClr>
              <a:defRPr/>
            </a:pPr>
            <a:r>
              <a:rPr kumimoji="1" lang="en-US" sz="2800" kern="0" dirty="0"/>
              <a:t>Aerie Trustee Meetings</a:t>
            </a:r>
          </a:p>
          <a:p>
            <a:pPr marL="914400" lvl="1" indent="-457200" eaLnBrk="0" fontAlgn="base" hangingPunct="0">
              <a:lnSpc>
                <a:spcPct val="80000"/>
              </a:lnSpc>
              <a:spcBef>
                <a:spcPct val="20000"/>
              </a:spcBef>
              <a:spcAft>
                <a:spcPct val="0"/>
              </a:spcAft>
              <a:buClr>
                <a:schemeClr val="tx2"/>
              </a:buClr>
              <a:defRPr/>
            </a:pPr>
            <a:r>
              <a:rPr kumimoji="1" lang="en-US" sz="2800" kern="0" dirty="0"/>
              <a:t>Attended by the Trustees to do weekly close outs and deal with issues as they come up. Portions of the meeting can be open to the membership.</a:t>
            </a:r>
          </a:p>
        </p:txBody>
      </p:sp>
    </p:spTree>
    <p:extLst>
      <p:ext uri="{BB962C8B-B14F-4D97-AF65-F5344CB8AC3E}">
        <p14:creationId xmlns:p14="http://schemas.microsoft.com/office/powerpoint/2010/main" val="143341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Meetings (continued)</a:t>
            </a:r>
          </a:p>
        </p:txBody>
      </p:sp>
      <p:sp>
        <p:nvSpPr>
          <p:cNvPr id="3" name="Content Placeholder 2"/>
          <p:cNvSpPr>
            <a:spLocks noGrp="1"/>
          </p:cNvSpPr>
          <p:nvPr>
            <p:ph idx="1"/>
          </p:nvPr>
        </p:nvSpPr>
        <p:spPr/>
        <p:txBody>
          <a:bodyPr>
            <a:normAutofit/>
          </a:bodyPr>
          <a:lstStyle/>
          <a:p>
            <a:r>
              <a:rPr lang="en-US" sz="2000" dirty="0"/>
              <a:t>Planning Session</a:t>
            </a:r>
          </a:p>
          <a:p>
            <a:pPr lvl="1"/>
            <a:r>
              <a:rPr lang="en-US" sz="2000" dirty="0"/>
              <a:t>Aerie and Auxiliary members come together each month to plan events and prepare a calendar that is sent out to all members by postage and/or email. Any member interested in doing an event or volunteering to help at an event can attend.</a:t>
            </a:r>
          </a:p>
          <a:p>
            <a:r>
              <a:rPr lang="en-US" sz="2000" dirty="0"/>
              <a:t>Committee Meetings</a:t>
            </a:r>
          </a:p>
          <a:p>
            <a:pPr lvl="1"/>
            <a:r>
              <a:rPr lang="en-US" sz="2000" dirty="0"/>
              <a:t>These meetings are held by committee chairmen to help with planning a particular event, fundraiser, Darts and Shuffleboard Tournaments, Golf Tournaments, etc. Sometimes the Aerie and Auxiliary are asked to host a state conference or regional conference which can consist of meetings, meals, hotels and transportation. Anyone wishing to volunteer and get involved should attend these meetings.</a:t>
            </a:r>
          </a:p>
        </p:txBody>
      </p:sp>
    </p:spTree>
    <p:extLst>
      <p:ext uri="{BB962C8B-B14F-4D97-AF65-F5344CB8AC3E}">
        <p14:creationId xmlns:p14="http://schemas.microsoft.com/office/powerpoint/2010/main" val="113863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Rituals</a:t>
            </a:r>
          </a:p>
        </p:txBody>
      </p:sp>
      <p:sp>
        <p:nvSpPr>
          <p:cNvPr id="3" name="Content Placeholder 2"/>
          <p:cNvSpPr>
            <a:spLocks noGrp="1"/>
          </p:cNvSpPr>
          <p:nvPr>
            <p:ph idx="1"/>
          </p:nvPr>
        </p:nvSpPr>
        <p:spPr>
          <a:xfrm>
            <a:off x="628650" y="1371600"/>
            <a:ext cx="7886700" cy="5105400"/>
          </a:xfrm>
        </p:spPr>
        <p:txBody>
          <a:bodyPr>
            <a:normAutofit lnSpcReduction="10000"/>
          </a:bodyPr>
          <a:lstStyle/>
          <a:p>
            <a:r>
              <a:rPr lang="en-US" dirty="0"/>
              <a:t>Rituals</a:t>
            </a:r>
          </a:p>
          <a:p>
            <a:pPr lvl="1"/>
            <a:r>
              <a:rPr lang="en-US" dirty="0"/>
              <a:t>In the Fraternal Order of Eagles, our traditions and rituals depict the fabric of our culture, shape our opinions, and pass along our principles and values to our future members.</a:t>
            </a:r>
          </a:p>
          <a:p>
            <a:pPr lvl="1"/>
            <a:r>
              <a:rPr lang="en-US" dirty="0"/>
              <a:t>When we open and close our regular meetings and initiate in form, we create an atmosphere that enhances our values and principles, builds trust between brothers and puts us in the proper frame of mind for making the decisions that will affect the future of the Fraternal Order of Eagles.</a:t>
            </a:r>
          </a:p>
          <a:p>
            <a:r>
              <a:rPr lang="en-US" dirty="0"/>
              <a:t>Ritual - Opening and Closing Meetings</a:t>
            </a:r>
          </a:p>
          <a:p>
            <a:pPr lvl="1"/>
            <a:r>
              <a:rPr lang="en-US" dirty="0"/>
              <a:t>The Aerie and Auxiliary open and close each meeting with a ritual. The ritual has been a part of our organization since its inception in 1898. </a:t>
            </a:r>
          </a:p>
          <a:p>
            <a:pPr lvl="1"/>
            <a:r>
              <a:rPr lang="en-US" dirty="0"/>
              <a:t>During opening and closing, Officers have parts that are read or recited from memory.</a:t>
            </a:r>
          </a:p>
          <a:p>
            <a:r>
              <a:rPr lang="en-US" dirty="0"/>
              <a:t>Initiation</a:t>
            </a:r>
          </a:p>
          <a:p>
            <a:pPr lvl="1"/>
            <a:r>
              <a:rPr lang="en-US" dirty="0"/>
              <a:t>During the initiation ritual, new brothers and sisters are integrated into the group and we communicate etiquette and guidelines for how to act towards others and how we expect others to act towards us.</a:t>
            </a:r>
          </a:p>
          <a:p>
            <a:pPr lvl="1"/>
            <a:r>
              <a:rPr lang="en-US" dirty="0"/>
              <a:t>Initiation helps to create a bond where promises are shared, oaths are recited, and sacred responsibilities are pronounced and accepted.</a:t>
            </a:r>
          </a:p>
        </p:txBody>
      </p:sp>
    </p:spTree>
    <p:extLst>
      <p:ext uri="{BB962C8B-B14F-4D97-AF65-F5344CB8AC3E}">
        <p14:creationId xmlns:p14="http://schemas.microsoft.com/office/powerpoint/2010/main" val="378029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609601"/>
            <a:ext cx="7886700" cy="762000"/>
          </a:xfrm>
        </p:spPr>
        <p:txBody>
          <a:bodyPr/>
          <a:lstStyle/>
          <a:p>
            <a:r>
              <a:rPr lang="en-US" sz="3600" b="1" i="1" u="sng" dirty="0"/>
              <a:t>Aerie Meetings</a:t>
            </a:r>
            <a:endParaRPr lang="en-US" dirty="0"/>
          </a:p>
        </p:txBody>
      </p:sp>
      <p:sp>
        <p:nvSpPr>
          <p:cNvPr id="5" name="Text Placeholder 4"/>
          <p:cNvSpPr>
            <a:spLocks noGrp="1"/>
          </p:cNvSpPr>
          <p:nvPr>
            <p:ph type="body" idx="1"/>
          </p:nvPr>
        </p:nvSpPr>
        <p:spPr>
          <a:xfrm>
            <a:off x="629841" y="1295400"/>
            <a:ext cx="7886699" cy="1209675"/>
          </a:xfrm>
        </p:spPr>
        <p:txBody>
          <a:bodyPr>
            <a:normAutofit/>
          </a:bodyPr>
          <a:lstStyle/>
          <a:p>
            <a:r>
              <a:rPr lang="en-US" dirty="0"/>
              <a:t>The Local Aerie shall hold 2 meetings a month. The Time and Place are determined by the Local By-Laws.</a:t>
            </a:r>
          </a:p>
          <a:p>
            <a:r>
              <a:rPr lang="en-US" dirty="0"/>
              <a:t>These meetings are opened with our Ritual to get everyone in the proper frame of mind to make decisions that will affect our local Aerie:</a:t>
            </a:r>
          </a:p>
        </p:txBody>
      </p:sp>
      <p:sp>
        <p:nvSpPr>
          <p:cNvPr id="6" name="Content Placeholder 5"/>
          <p:cNvSpPr>
            <a:spLocks noGrp="1"/>
          </p:cNvSpPr>
          <p:nvPr>
            <p:ph sz="half" idx="2"/>
          </p:nvPr>
        </p:nvSpPr>
        <p:spPr>
          <a:xfrm>
            <a:off x="629842" y="2716212"/>
            <a:ext cx="3868340" cy="3684588"/>
          </a:xfrm>
        </p:spPr>
        <p:txBody>
          <a:bodyPr>
            <a:normAutofit fontScale="85000" lnSpcReduction="20000"/>
          </a:bodyPr>
          <a:lstStyle/>
          <a:p>
            <a:pPr marL="342900" indent="-342900">
              <a:buFont typeface="+mj-lt"/>
              <a:buAutoNum type="arabicPeriod"/>
            </a:pPr>
            <a:r>
              <a:rPr lang="en-US" sz="2400" dirty="0"/>
              <a:t>Opening Ceremony</a:t>
            </a:r>
          </a:p>
          <a:p>
            <a:pPr marL="342900" indent="-342900">
              <a:buFont typeface="+mj-lt"/>
              <a:buAutoNum type="arabicPeriod"/>
            </a:pPr>
            <a:r>
              <a:rPr lang="en-US" sz="2400" dirty="0"/>
              <a:t>Roll Call of Officers</a:t>
            </a:r>
          </a:p>
          <a:p>
            <a:pPr marL="342900" indent="-342900">
              <a:buFont typeface="+mj-lt"/>
              <a:buAutoNum type="arabicPeriod"/>
            </a:pPr>
            <a:r>
              <a:rPr lang="en-US" sz="2400" dirty="0"/>
              <a:t>Reading of the minutes of the previous meeting</a:t>
            </a:r>
          </a:p>
          <a:p>
            <a:pPr marL="342900" indent="-342900">
              <a:buFont typeface="+mj-lt"/>
              <a:buAutoNum type="arabicPeriod"/>
            </a:pPr>
            <a:r>
              <a:rPr lang="en-US" sz="2400" dirty="0"/>
              <a:t>Propositions for Membership</a:t>
            </a:r>
          </a:p>
          <a:p>
            <a:pPr marL="342900" indent="-342900">
              <a:buFont typeface="+mj-lt"/>
              <a:buAutoNum type="arabicPeriod"/>
            </a:pPr>
            <a:r>
              <a:rPr lang="en-US" sz="2400" dirty="0"/>
              <a:t>Report of Interviewing Committee</a:t>
            </a:r>
          </a:p>
          <a:p>
            <a:pPr marL="342900" indent="-342900">
              <a:buFont typeface="+mj-lt"/>
              <a:buAutoNum type="arabicPeriod"/>
            </a:pPr>
            <a:r>
              <a:rPr lang="en-US" sz="2400" dirty="0"/>
              <a:t>Balloting on Applications</a:t>
            </a:r>
          </a:p>
          <a:p>
            <a:pPr marL="342900" indent="-342900">
              <a:buFont typeface="+mj-lt"/>
              <a:buAutoNum type="arabicPeriod"/>
            </a:pPr>
            <a:r>
              <a:rPr lang="en-US" sz="2400" dirty="0"/>
              <a:t>Initiation</a:t>
            </a:r>
          </a:p>
          <a:p>
            <a:pPr marL="342900" indent="-342900">
              <a:buFont typeface="+mj-lt"/>
              <a:buAutoNum type="arabicPeriod"/>
            </a:pPr>
            <a:r>
              <a:rPr lang="en-US" sz="2400" dirty="0"/>
              <a:t>Report of Sick and Visiting Committee</a:t>
            </a:r>
          </a:p>
          <a:p>
            <a:pPr marL="342900" indent="-342900">
              <a:buFont typeface="+mj-lt"/>
              <a:buAutoNum type="arabicPeriod"/>
            </a:pPr>
            <a:r>
              <a:rPr lang="en-US" sz="2400" dirty="0"/>
              <a:t>Reception and Disposition of Bills</a:t>
            </a:r>
          </a:p>
        </p:txBody>
      </p:sp>
      <p:sp>
        <p:nvSpPr>
          <p:cNvPr id="8" name="Content Placeholder 7"/>
          <p:cNvSpPr>
            <a:spLocks noGrp="1"/>
          </p:cNvSpPr>
          <p:nvPr>
            <p:ph sz="quarter" idx="4"/>
          </p:nvPr>
        </p:nvSpPr>
        <p:spPr>
          <a:xfrm>
            <a:off x="4629150" y="2640012"/>
            <a:ext cx="3887391" cy="3684588"/>
          </a:xfrm>
        </p:spPr>
        <p:txBody>
          <a:bodyPr>
            <a:normAutofit fontScale="70000" lnSpcReduction="20000"/>
          </a:bodyPr>
          <a:lstStyle/>
          <a:p>
            <a:pPr marL="342900" lvl="0" indent="-342900">
              <a:lnSpc>
                <a:spcPct val="120000"/>
              </a:lnSpc>
              <a:spcBef>
                <a:spcPts val="0"/>
              </a:spcBef>
              <a:buFont typeface="+mj-lt"/>
              <a:buAutoNum type="arabicPeriod" startAt="11"/>
              <a:defRPr/>
            </a:pPr>
            <a:r>
              <a:rPr lang="en-US" sz="2400" dirty="0"/>
              <a:t>Communications</a:t>
            </a:r>
          </a:p>
          <a:p>
            <a:pPr marL="342900" lvl="0" indent="-342900">
              <a:lnSpc>
                <a:spcPct val="120000"/>
              </a:lnSpc>
              <a:spcBef>
                <a:spcPts val="0"/>
              </a:spcBef>
              <a:buFont typeface="+mj-lt"/>
              <a:buAutoNum type="arabicPeriod" startAt="11"/>
              <a:defRPr/>
            </a:pPr>
            <a:r>
              <a:rPr lang="en-US" sz="2400" dirty="0"/>
              <a:t>Report of Standing Committee</a:t>
            </a:r>
          </a:p>
          <a:p>
            <a:pPr marL="342900" lvl="0" indent="-342900">
              <a:lnSpc>
                <a:spcPct val="120000"/>
              </a:lnSpc>
              <a:spcBef>
                <a:spcPts val="0"/>
              </a:spcBef>
              <a:buFont typeface="+mj-lt"/>
              <a:buAutoNum type="arabicPeriod" startAt="11"/>
              <a:defRPr/>
            </a:pPr>
            <a:r>
              <a:rPr lang="en-US" sz="2400" dirty="0"/>
              <a:t>Report of Special Committee</a:t>
            </a:r>
          </a:p>
          <a:p>
            <a:pPr marL="342900" lvl="0" indent="-342900">
              <a:lnSpc>
                <a:spcPct val="120000"/>
              </a:lnSpc>
              <a:spcBef>
                <a:spcPts val="0"/>
              </a:spcBef>
              <a:buFont typeface="+mj-lt"/>
              <a:buAutoNum type="arabicPeriod" startAt="11"/>
              <a:defRPr/>
            </a:pPr>
            <a:r>
              <a:rPr lang="en-US" sz="2400" dirty="0"/>
              <a:t>Excuses of Absentees</a:t>
            </a:r>
          </a:p>
          <a:p>
            <a:pPr marL="342900" lvl="0" indent="-342900">
              <a:lnSpc>
                <a:spcPct val="120000"/>
              </a:lnSpc>
              <a:spcBef>
                <a:spcPts val="0"/>
              </a:spcBef>
              <a:buFont typeface="+mj-lt"/>
              <a:buAutoNum type="arabicPeriod" startAt="11"/>
              <a:defRPr/>
            </a:pPr>
            <a:r>
              <a:rPr lang="en-US" sz="2400" dirty="0"/>
              <a:t>Unfinished Business</a:t>
            </a:r>
          </a:p>
          <a:p>
            <a:pPr marL="342900" lvl="0" indent="-342900">
              <a:lnSpc>
                <a:spcPct val="120000"/>
              </a:lnSpc>
              <a:spcBef>
                <a:spcPts val="0"/>
              </a:spcBef>
              <a:buFont typeface="+mj-lt"/>
              <a:buAutoNum type="arabicPeriod" startAt="11"/>
              <a:defRPr/>
            </a:pPr>
            <a:r>
              <a:rPr lang="en-US" sz="2400" dirty="0"/>
              <a:t>New Business</a:t>
            </a:r>
          </a:p>
          <a:p>
            <a:pPr marL="342900" lvl="0" indent="-342900">
              <a:lnSpc>
                <a:spcPct val="120000"/>
              </a:lnSpc>
              <a:spcBef>
                <a:spcPts val="0"/>
              </a:spcBef>
              <a:buFont typeface="+mj-lt"/>
              <a:buAutoNum type="arabicPeriod" startAt="11"/>
              <a:defRPr/>
            </a:pPr>
            <a:r>
              <a:rPr lang="en-US" sz="2400" dirty="0"/>
              <a:t>Trustee Report</a:t>
            </a:r>
          </a:p>
          <a:p>
            <a:pPr marL="342900" lvl="0" indent="-342900">
              <a:lnSpc>
                <a:spcPct val="120000"/>
              </a:lnSpc>
              <a:spcBef>
                <a:spcPts val="0"/>
              </a:spcBef>
              <a:buFont typeface="+mj-lt"/>
              <a:buAutoNum type="arabicPeriod" startAt="11"/>
              <a:defRPr/>
            </a:pPr>
            <a:r>
              <a:rPr lang="en-US" sz="2400" dirty="0"/>
              <a:t>Secretary Report</a:t>
            </a:r>
          </a:p>
          <a:p>
            <a:pPr marL="342900" lvl="0" indent="-342900">
              <a:lnSpc>
                <a:spcPct val="120000"/>
              </a:lnSpc>
              <a:spcBef>
                <a:spcPts val="0"/>
              </a:spcBef>
              <a:buFont typeface="+mj-lt"/>
              <a:buAutoNum type="arabicPeriod" startAt="11"/>
              <a:defRPr/>
            </a:pPr>
            <a:r>
              <a:rPr lang="en-US" sz="2400" dirty="0"/>
              <a:t>Treasurer Report</a:t>
            </a:r>
          </a:p>
          <a:p>
            <a:pPr marL="342900" lvl="0" indent="-342900">
              <a:lnSpc>
                <a:spcPct val="120000"/>
              </a:lnSpc>
              <a:spcBef>
                <a:spcPts val="0"/>
              </a:spcBef>
              <a:buFont typeface="+mj-lt"/>
              <a:buAutoNum type="arabicPeriod" startAt="11"/>
              <a:defRPr/>
            </a:pPr>
            <a:r>
              <a:rPr lang="en-US" sz="2400" dirty="0"/>
              <a:t>Report of the Auditor</a:t>
            </a:r>
          </a:p>
          <a:p>
            <a:pPr marL="342900" lvl="0" indent="-342900">
              <a:lnSpc>
                <a:spcPct val="120000"/>
              </a:lnSpc>
              <a:spcBef>
                <a:spcPts val="0"/>
              </a:spcBef>
              <a:buFont typeface="+mj-lt"/>
              <a:buAutoNum type="arabicPeriod" startAt="11"/>
              <a:defRPr/>
            </a:pPr>
            <a:r>
              <a:rPr lang="en-US" sz="2400" dirty="0"/>
              <a:t>Membership Report</a:t>
            </a:r>
          </a:p>
          <a:p>
            <a:pPr marL="342900" lvl="0" indent="-342900">
              <a:lnSpc>
                <a:spcPct val="120000"/>
              </a:lnSpc>
              <a:spcBef>
                <a:spcPts val="0"/>
              </a:spcBef>
              <a:buFont typeface="+mj-lt"/>
              <a:buAutoNum type="arabicPeriod" startAt="11"/>
              <a:defRPr/>
            </a:pPr>
            <a:r>
              <a:rPr lang="en-US" sz="2400" dirty="0"/>
              <a:t>Good of the Order</a:t>
            </a:r>
          </a:p>
          <a:p>
            <a:pPr marL="342900" lvl="0" indent="-342900">
              <a:lnSpc>
                <a:spcPct val="120000"/>
              </a:lnSpc>
              <a:spcBef>
                <a:spcPts val="0"/>
              </a:spcBef>
              <a:buFont typeface="+mj-lt"/>
              <a:buAutoNum type="arabicPeriod" startAt="11"/>
              <a:defRPr/>
            </a:pPr>
            <a:r>
              <a:rPr lang="en-US" sz="2400" dirty="0"/>
              <a:t>Closing Ceremony</a:t>
            </a:r>
          </a:p>
        </p:txBody>
      </p:sp>
    </p:spTree>
    <p:extLst>
      <p:ext uri="{BB962C8B-B14F-4D97-AF65-F5344CB8AC3E}">
        <p14:creationId xmlns:p14="http://schemas.microsoft.com/office/powerpoint/2010/main" val="306917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1" y="152400"/>
            <a:ext cx="7886700" cy="762000"/>
          </a:xfrm>
        </p:spPr>
        <p:txBody>
          <a:bodyPr/>
          <a:lstStyle/>
          <a:p>
            <a:r>
              <a:rPr lang="en-US" sz="3600" b="1" i="1" u="sng" dirty="0"/>
              <a:t>Auxiliary Meetings</a:t>
            </a:r>
            <a:endParaRPr lang="en-US" dirty="0"/>
          </a:p>
        </p:txBody>
      </p:sp>
      <p:sp>
        <p:nvSpPr>
          <p:cNvPr id="5" name="Text Placeholder 4"/>
          <p:cNvSpPr>
            <a:spLocks noGrp="1"/>
          </p:cNvSpPr>
          <p:nvPr>
            <p:ph type="body" idx="1"/>
          </p:nvPr>
        </p:nvSpPr>
        <p:spPr>
          <a:xfrm>
            <a:off x="629841" y="838199"/>
            <a:ext cx="7886699" cy="1209675"/>
          </a:xfrm>
        </p:spPr>
        <p:txBody>
          <a:bodyPr>
            <a:normAutofit/>
          </a:bodyPr>
          <a:lstStyle/>
          <a:p>
            <a:r>
              <a:rPr lang="en-US" dirty="0"/>
              <a:t>The Local Auxiliary shall hold 2 meetings a month. The Time and Place are determined by the Local By Laws</a:t>
            </a:r>
          </a:p>
          <a:p>
            <a:r>
              <a:rPr lang="en-US" dirty="0"/>
              <a:t>These meetings are opened with our Ritual to get everyone in the proper frame of mind to make decisions that will affect our local Auxiliary:</a:t>
            </a:r>
          </a:p>
        </p:txBody>
      </p:sp>
      <p:sp>
        <p:nvSpPr>
          <p:cNvPr id="6" name="Content Placeholder 5"/>
          <p:cNvSpPr>
            <a:spLocks noGrp="1"/>
          </p:cNvSpPr>
          <p:nvPr>
            <p:ph sz="half" idx="2"/>
          </p:nvPr>
        </p:nvSpPr>
        <p:spPr>
          <a:xfrm>
            <a:off x="629842" y="2286001"/>
            <a:ext cx="3868340" cy="4124325"/>
          </a:xfrm>
        </p:spPr>
        <p:txBody>
          <a:bodyPr>
            <a:normAutofit fontScale="92500" lnSpcReduction="20000"/>
          </a:bodyPr>
          <a:lstStyle/>
          <a:p>
            <a:pPr marL="342900" indent="-342900">
              <a:buFont typeface="+mj-lt"/>
              <a:buAutoNum type="arabicPeriod"/>
            </a:pPr>
            <a:r>
              <a:rPr lang="en-US" sz="2400" dirty="0"/>
              <a:t>Opening Ceremony</a:t>
            </a:r>
          </a:p>
          <a:p>
            <a:pPr marL="342900" indent="-342900">
              <a:buFont typeface="+mj-lt"/>
              <a:buAutoNum type="arabicPeriod"/>
            </a:pPr>
            <a:r>
              <a:rPr lang="en-US" sz="2400" dirty="0"/>
              <a:t>Roll Call of Officers</a:t>
            </a:r>
          </a:p>
          <a:p>
            <a:pPr marL="342900" indent="-342900">
              <a:buFont typeface="+mj-lt"/>
              <a:buAutoNum type="arabicPeriod"/>
            </a:pPr>
            <a:r>
              <a:rPr lang="en-US" sz="2400" dirty="0"/>
              <a:t>Minutes of the previous meeting</a:t>
            </a:r>
          </a:p>
          <a:p>
            <a:pPr marL="342900" indent="-342900">
              <a:buFont typeface="+mj-lt"/>
              <a:buAutoNum type="arabicPeriod"/>
            </a:pPr>
            <a:r>
              <a:rPr lang="en-US" sz="2400" dirty="0"/>
              <a:t>Applications for Membership</a:t>
            </a:r>
          </a:p>
          <a:p>
            <a:pPr marL="342900" indent="-342900">
              <a:buFont typeface="+mj-lt"/>
              <a:buAutoNum type="arabicPeriod"/>
            </a:pPr>
            <a:r>
              <a:rPr lang="en-US" sz="2400" dirty="0"/>
              <a:t>Interviewing Committee Report</a:t>
            </a:r>
          </a:p>
          <a:p>
            <a:pPr marL="342900" indent="-342900">
              <a:buFont typeface="+mj-lt"/>
              <a:buAutoNum type="arabicPeriod"/>
            </a:pPr>
            <a:r>
              <a:rPr lang="en-US" sz="2400" dirty="0"/>
              <a:t>Balloting on Applications for Membership</a:t>
            </a:r>
          </a:p>
          <a:p>
            <a:pPr marL="342900" indent="-342900">
              <a:buFont typeface="+mj-lt"/>
              <a:buAutoNum type="arabicPeriod"/>
            </a:pPr>
            <a:r>
              <a:rPr lang="en-US" sz="2400" dirty="0"/>
              <a:t>Initiation of Candidates</a:t>
            </a:r>
          </a:p>
          <a:p>
            <a:pPr marL="342900" indent="-342900">
              <a:buFont typeface="+mj-lt"/>
              <a:buAutoNum type="arabicPeriod"/>
            </a:pPr>
            <a:r>
              <a:rPr lang="en-US" sz="2400" dirty="0"/>
              <a:t>Consideration and Disposition of</a:t>
            </a:r>
          </a:p>
          <a:p>
            <a:pPr marL="685800" lvl="1" indent="-342900">
              <a:buFont typeface="+mj-lt"/>
              <a:buAutoNum type="arabicPeriod"/>
            </a:pPr>
            <a:r>
              <a:rPr lang="en-US" dirty="0"/>
              <a:t>Communication</a:t>
            </a:r>
          </a:p>
          <a:p>
            <a:pPr marL="685800" lvl="1" indent="-342900">
              <a:buFont typeface="+mj-lt"/>
              <a:buAutoNum type="arabicPeriod"/>
            </a:pPr>
            <a:r>
              <a:rPr lang="en-US" dirty="0"/>
              <a:t>Bills</a:t>
            </a:r>
          </a:p>
        </p:txBody>
      </p:sp>
      <p:sp>
        <p:nvSpPr>
          <p:cNvPr id="8" name="Content Placeholder 7"/>
          <p:cNvSpPr>
            <a:spLocks noGrp="1"/>
          </p:cNvSpPr>
          <p:nvPr>
            <p:ph sz="quarter" idx="4"/>
          </p:nvPr>
        </p:nvSpPr>
        <p:spPr>
          <a:xfrm>
            <a:off x="4629150" y="2286000"/>
            <a:ext cx="3887391" cy="4048125"/>
          </a:xfrm>
        </p:spPr>
        <p:txBody>
          <a:bodyPr>
            <a:normAutofit fontScale="92500" lnSpcReduction="20000"/>
          </a:bodyPr>
          <a:lstStyle/>
          <a:p>
            <a:pPr marL="457200" indent="-457200">
              <a:lnSpc>
                <a:spcPct val="120000"/>
              </a:lnSpc>
              <a:spcBef>
                <a:spcPts val="0"/>
              </a:spcBef>
              <a:buFont typeface="+mj-lt"/>
              <a:buAutoNum type="arabicPeriod" startAt="9"/>
              <a:defRPr/>
            </a:pPr>
            <a:r>
              <a:rPr lang="en-US" sz="2400" dirty="0"/>
              <a:t>Committee Reports</a:t>
            </a:r>
          </a:p>
          <a:p>
            <a:pPr marL="685800" lvl="1" indent="-342900">
              <a:lnSpc>
                <a:spcPct val="120000"/>
              </a:lnSpc>
              <a:spcBef>
                <a:spcPts val="0"/>
              </a:spcBef>
              <a:buFont typeface="+mj-lt"/>
              <a:buAutoNum type="arabicPeriod"/>
              <a:defRPr/>
            </a:pPr>
            <a:r>
              <a:rPr lang="en-US" sz="2000" dirty="0"/>
              <a:t>Visiting</a:t>
            </a:r>
          </a:p>
          <a:p>
            <a:pPr marL="685800" lvl="1" indent="-342900">
              <a:lnSpc>
                <a:spcPct val="120000"/>
              </a:lnSpc>
              <a:spcBef>
                <a:spcPts val="0"/>
              </a:spcBef>
              <a:buFont typeface="+mj-lt"/>
              <a:buAutoNum type="arabicPeriod"/>
              <a:defRPr/>
            </a:pPr>
            <a:r>
              <a:rPr lang="en-US" sz="2000" dirty="0"/>
              <a:t>Standing</a:t>
            </a:r>
          </a:p>
          <a:p>
            <a:pPr marL="685800" lvl="1" indent="-342900">
              <a:lnSpc>
                <a:spcPct val="120000"/>
              </a:lnSpc>
              <a:spcBef>
                <a:spcPts val="0"/>
              </a:spcBef>
              <a:buFont typeface="+mj-lt"/>
              <a:buAutoNum type="arabicPeriod"/>
              <a:defRPr/>
            </a:pPr>
            <a:r>
              <a:rPr lang="en-US" sz="2000" dirty="0"/>
              <a:t>Special</a:t>
            </a:r>
          </a:p>
          <a:p>
            <a:pPr marL="457200" indent="-457200">
              <a:lnSpc>
                <a:spcPct val="120000"/>
              </a:lnSpc>
              <a:spcBef>
                <a:spcPts val="0"/>
              </a:spcBef>
              <a:buFont typeface="+mj-lt"/>
              <a:buAutoNum type="arabicPeriod" startAt="9"/>
              <a:defRPr/>
            </a:pPr>
            <a:r>
              <a:rPr lang="en-US" sz="2400" dirty="0"/>
              <a:t>Excuses of Absentees</a:t>
            </a:r>
          </a:p>
          <a:p>
            <a:pPr marL="457200" indent="-457200">
              <a:lnSpc>
                <a:spcPct val="120000"/>
              </a:lnSpc>
              <a:spcBef>
                <a:spcPts val="0"/>
              </a:spcBef>
              <a:buFont typeface="+mj-lt"/>
              <a:buAutoNum type="arabicPeriod" startAt="9"/>
              <a:defRPr/>
            </a:pPr>
            <a:r>
              <a:rPr lang="en-US" sz="2400" dirty="0"/>
              <a:t>Unfinished Business</a:t>
            </a:r>
          </a:p>
          <a:p>
            <a:pPr marL="457200" indent="-457200">
              <a:lnSpc>
                <a:spcPct val="120000"/>
              </a:lnSpc>
              <a:spcBef>
                <a:spcPts val="0"/>
              </a:spcBef>
              <a:buFont typeface="+mj-lt"/>
              <a:buAutoNum type="arabicPeriod" startAt="9"/>
              <a:defRPr/>
            </a:pPr>
            <a:r>
              <a:rPr lang="en-US" sz="2400" dirty="0"/>
              <a:t>New Business</a:t>
            </a:r>
          </a:p>
          <a:p>
            <a:pPr marL="457200" indent="-457200">
              <a:lnSpc>
                <a:spcPct val="120000"/>
              </a:lnSpc>
              <a:spcBef>
                <a:spcPts val="0"/>
              </a:spcBef>
              <a:buFont typeface="+mj-lt"/>
              <a:buAutoNum type="arabicPeriod" startAt="9"/>
              <a:defRPr/>
            </a:pPr>
            <a:r>
              <a:rPr lang="en-US" sz="2400" dirty="0"/>
              <a:t>Report of Madam Trustees</a:t>
            </a:r>
          </a:p>
          <a:p>
            <a:pPr marL="457200" indent="-457200">
              <a:lnSpc>
                <a:spcPct val="120000"/>
              </a:lnSpc>
              <a:spcBef>
                <a:spcPts val="0"/>
              </a:spcBef>
              <a:buFont typeface="+mj-lt"/>
              <a:buAutoNum type="arabicPeriod" startAt="9"/>
              <a:defRPr/>
            </a:pPr>
            <a:r>
              <a:rPr lang="en-US" sz="2400" dirty="0"/>
              <a:t>Report of Madam Secretary</a:t>
            </a:r>
          </a:p>
          <a:p>
            <a:pPr marL="457200" indent="-457200">
              <a:lnSpc>
                <a:spcPct val="120000"/>
              </a:lnSpc>
              <a:spcBef>
                <a:spcPts val="0"/>
              </a:spcBef>
              <a:buFont typeface="+mj-lt"/>
              <a:buAutoNum type="arabicPeriod" startAt="9"/>
              <a:defRPr/>
            </a:pPr>
            <a:r>
              <a:rPr lang="en-US" sz="2400" dirty="0"/>
              <a:t>Report of Madam Treasurer</a:t>
            </a:r>
          </a:p>
          <a:p>
            <a:pPr marL="457200" indent="-457200">
              <a:lnSpc>
                <a:spcPct val="120000"/>
              </a:lnSpc>
              <a:spcBef>
                <a:spcPts val="0"/>
              </a:spcBef>
              <a:buFont typeface="+mj-lt"/>
              <a:buAutoNum type="arabicPeriod" startAt="9"/>
              <a:defRPr/>
            </a:pPr>
            <a:r>
              <a:rPr lang="en-US" sz="2400" dirty="0"/>
              <a:t>Good of the Auxiliary</a:t>
            </a:r>
          </a:p>
          <a:p>
            <a:pPr marL="457200" indent="-457200">
              <a:lnSpc>
                <a:spcPct val="120000"/>
              </a:lnSpc>
              <a:spcBef>
                <a:spcPts val="0"/>
              </a:spcBef>
              <a:buFont typeface="+mj-lt"/>
              <a:buAutoNum type="arabicPeriod" startAt="9"/>
              <a:defRPr/>
            </a:pPr>
            <a:r>
              <a:rPr lang="en-US" sz="2400" dirty="0"/>
              <a:t>Closing Ceremony</a:t>
            </a:r>
          </a:p>
        </p:txBody>
      </p:sp>
    </p:spTree>
    <p:extLst>
      <p:ext uri="{BB962C8B-B14F-4D97-AF65-F5344CB8AC3E}">
        <p14:creationId xmlns:p14="http://schemas.microsoft.com/office/powerpoint/2010/main" val="179292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Rules and By-Laws</a:t>
            </a:r>
          </a:p>
        </p:txBody>
      </p:sp>
      <p:sp>
        <p:nvSpPr>
          <p:cNvPr id="3" name="Content Placeholder 2"/>
          <p:cNvSpPr>
            <a:spLocks noGrp="1"/>
          </p:cNvSpPr>
          <p:nvPr>
            <p:ph idx="1"/>
          </p:nvPr>
        </p:nvSpPr>
        <p:spPr/>
        <p:txBody>
          <a:bodyPr>
            <a:normAutofit/>
          </a:bodyPr>
          <a:lstStyle/>
          <a:p>
            <a:r>
              <a:rPr lang="en-US" dirty="0"/>
              <a:t>House Rules</a:t>
            </a:r>
          </a:p>
          <a:p>
            <a:pPr lvl="1"/>
            <a:r>
              <a:rPr lang="en-US" dirty="0"/>
              <a:t>The Aerie has created a set of House Rules. They are written and approved by the Aerie to set proper conduct for members while they are in the social room.</a:t>
            </a:r>
          </a:p>
          <a:p>
            <a:pPr lvl="1"/>
            <a:r>
              <a:rPr lang="en-US" dirty="0"/>
              <a:t>House rules require Grand Secretary approval.</a:t>
            </a:r>
          </a:p>
          <a:p>
            <a:pPr lvl="1"/>
            <a:r>
              <a:rPr lang="en-US" dirty="0" smtClean="0"/>
              <a:t>House </a:t>
            </a:r>
            <a:r>
              <a:rPr lang="en-US" dirty="0"/>
              <a:t>Rules can only be enforced by the Trustees.  All members must abide by them.</a:t>
            </a:r>
          </a:p>
          <a:p>
            <a:pPr lvl="1"/>
            <a:r>
              <a:rPr lang="en-US" dirty="0"/>
              <a:t>House Rules are adopted or amended in the same manner as the adoption or the amendment to the Aerie By-Laws and in accordance of Section 122.1 and 122.2 of the Statutes.</a:t>
            </a:r>
          </a:p>
          <a:p>
            <a:r>
              <a:rPr lang="en-US" dirty="0" smtClean="0"/>
              <a:t>By-Laws</a:t>
            </a:r>
            <a:endParaRPr lang="en-US" dirty="0"/>
          </a:p>
          <a:p>
            <a:pPr lvl="1"/>
            <a:r>
              <a:rPr lang="en-US" dirty="0"/>
              <a:t>These are written and approved by the Aerie and Auxiliary to guide us in the operation of our Aerie and Auxiliary.</a:t>
            </a:r>
          </a:p>
          <a:p>
            <a:pPr lvl="1"/>
            <a:r>
              <a:rPr lang="en-US" dirty="0"/>
              <a:t>By-laws are created to guide the actions and decisions of the members.</a:t>
            </a:r>
          </a:p>
          <a:p>
            <a:pPr lvl="1"/>
            <a:r>
              <a:rPr lang="en-US" dirty="0"/>
              <a:t>By-laws require Grand Secretary approval.</a:t>
            </a:r>
          </a:p>
        </p:txBody>
      </p:sp>
    </p:spTree>
    <p:extLst>
      <p:ext uri="{BB962C8B-B14F-4D97-AF65-F5344CB8AC3E}">
        <p14:creationId xmlns:p14="http://schemas.microsoft.com/office/powerpoint/2010/main" val="670694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3314</TotalTime>
  <Words>1691</Words>
  <Application>Microsoft Office PowerPoint</Application>
  <PresentationFormat>On-screen Show (4:3)</PresentationFormat>
  <Paragraphs>168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New Member Orientation</vt:lpstr>
      <vt:lpstr>Mission Statement</vt:lpstr>
      <vt:lpstr>Welcome to the Eagles</vt:lpstr>
      <vt:lpstr>Meetings </vt:lpstr>
      <vt:lpstr>Meetings (continued)</vt:lpstr>
      <vt:lpstr>Rituals</vt:lpstr>
      <vt:lpstr>Aerie Meetings</vt:lpstr>
      <vt:lpstr>Auxiliary Meetings</vt:lpstr>
      <vt:lpstr>House Rules and By-Laws</vt:lpstr>
      <vt:lpstr>Aerie and Auxiliary Officers</vt:lpstr>
      <vt:lpstr>Aerie and Auxiliary Officers (continued)</vt:lpstr>
      <vt:lpstr>Aerie and Auxiliary Officers (continued)</vt:lpstr>
      <vt:lpstr>Aerie and Auxiliary Officers (continued)</vt:lpstr>
      <vt:lpstr>Electronic Communication</vt:lpstr>
      <vt:lpstr>We Need Your help</vt:lpstr>
      <vt:lpstr>By working together we can all ensure that no future generation will ever have to experience a world without the Fraternal Order of Eagles.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Spring Conference   2016</dc:title>
  <dc:creator>fo</dc:creator>
  <cp:lastModifiedBy>Microsoft account</cp:lastModifiedBy>
  <cp:revision>165</cp:revision>
  <dcterms:created xsi:type="dcterms:W3CDTF">2016-01-22T20:14:07Z</dcterms:created>
  <dcterms:modified xsi:type="dcterms:W3CDTF">2022-09-01T23:52:25Z</dcterms:modified>
</cp:coreProperties>
</file>