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7" r:id="rId3"/>
    <p:sldId id="279" r:id="rId4"/>
    <p:sldId id="278" r:id="rId5"/>
    <p:sldId id="257" r:id="rId6"/>
    <p:sldId id="262" r:id="rId7"/>
    <p:sldId id="263" r:id="rId8"/>
    <p:sldId id="265" r:id="rId9"/>
    <p:sldId id="266" r:id="rId10"/>
    <p:sldId id="267" r:id="rId11"/>
    <p:sldId id="268" r:id="rId12"/>
    <p:sldId id="269" r:id="rId13"/>
    <p:sldId id="281" r:id="rId14"/>
    <p:sldId id="282" r:id="rId15"/>
    <p:sldId id="272" r:id="rId16"/>
    <p:sldId id="280" r:id="rId17"/>
    <p:sldId id="270"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94" autoAdjust="0"/>
    <p:restoredTop sz="94660"/>
  </p:normalViewPr>
  <p:slideViewPr>
    <p:cSldViewPr snapToGrid="0">
      <p:cViewPr varScale="1">
        <p:scale>
          <a:sx n="58" d="100"/>
          <a:sy n="58" d="100"/>
        </p:scale>
        <p:origin x="216" y="2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7/8/19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7/8/19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7/8/19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7/8/19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7/8/19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7/8/19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7/8/19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7/8/19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7/8/19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7/8/19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7/8/19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7/8/19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7/8/19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7/8/19</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7/8/19</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effectLst/>
        </p:spPr>
        <p:txBody>
          <a:bodyPr>
            <a:noAutofit/>
          </a:bodyPr>
          <a:lstStyle/>
          <a:p>
            <a:r>
              <a:rPr lang="en-US" sz="4400" b="1" dirty="0">
                <a:solidFill>
                  <a:schemeClr val="accent2"/>
                </a:solidFill>
                <a:latin typeface="Acumin Pro SemiCondensed Black" panose="020B0906020202020204" pitchFamily="34" charset="0"/>
              </a:rPr>
              <a:t>Membership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2189" y="415512"/>
            <a:ext cx="4714043" cy="4141287"/>
          </a:xfrm>
          <a:prstGeom prst="rect">
            <a:avLst/>
          </a:prstGeom>
        </p:spPr>
      </p:pic>
    </p:spTree>
    <p:extLst>
      <p:ext uri="{BB962C8B-B14F-4D97-AF65-F5344CB8AC3E}">
        <p14:creationId xmlns:p14="http://schemas.microsoft.com/office/powerpoint/2010/main" val="3056965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cumin Pro SemiCondensed Black" panose="020B0906020202020204" pitchFamily="34" charset="0"/>
              </a:rPr>
              <a:t>Eagles Hype Scale</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8189" t="21640" r="10138" b="9281"/>
          <a:stretch/>
        </p:blipFill>
        <p:spPr>
          <a:xfrm>
            <a:off x="230822" y="2351986"/>
            <a:ext cx="6631618" cy="4334292"/>
          </a:xfrm>
        </p:spPr>
      </p:pic>
      <p:sp>
        <p:nvSpPr>
          <p:cNvPr id="5" name="TextBox 4"/>
          <p:cNvSpPr txBox="1"/>
          <p:nvPr/>
        </p:nvSpPr>
        <p:spPr>
          <a:xfrm>
            <a:off x="7013359" y="2351986"/>
            <a:ext cx="5078027" cy="369332"/>
          </a:xfrm>
          <a:prstGeom prst="rect">
            <a:avLst/>
          </a:prstGeom>
          <a:noFill/>
        </p:spPr>
        <p:txBody>
          <a:bodyPr wrap="square" rtlCol="0">
            <a:spAutoFit/>
          </a:bodyPr>
          <a:lstStyle/>
          <a:p>
            <a:r>
              <a:rPr lang="en-US" dirty="0"/>
              <a:t>As </a:t>
            </a:r>
          </a:p>
        </p:txBody>
      </p:sp>
      <p:sp>
        <p:nvSpPr>
          <p:cNvPr id="6" name="TextBox 5"/>
          <p:cNvSpPr txBox="1"/>
          <p:nvPr/>
        </p:nvSpPr>
        <p:spPr>
          <a:xfrm>
            <a:off x="7075503" y="2459115"/>
            <a:ext cx="5015883" cy="3785652"/>
          </a:xfrm>
          <a:prstGeom prst="rect">
            <a:avLst/>
          </a:prstGeom>
          <a:noFill/>
        </p:spPr>
        <p:txBody>
          <a:bodyPr wrap="square" rtlCol="0">
            <a:spAutoFit/>
          </a:bodyPr>
          <a:lstStyle/>
          <a:p>
            <a:r>
              <a:rPr lang="en-US" sz="2000" dirty="0">
                <a:solidFill>
                  <a:schemeClr val="accent2"/>
                </a:solidFill>
                <a:latin typeface="Acumin Pro SemiCondensed" panose="020B0506020202020204" pitchFamily="34" charset="0"/>
              </a:rPr>
              <a:t>The dashed line represents an increased focus on proposer duties. By re-focusing on what a proposer should do, we can help eliminate some of those year 1 and 2 losses and increase the speed with which new members become integrated into the F.O.E.</a:t>
            </a:r>
          </a:p>
          <a:p>
            <a:endParaRPr lang="en-US" sz="2000" dirty="0">
              <a:solidFill>
                <a:schemeClr val="accent2"/>
              </a:solidFill>
              <a:latin typeface="Acumin Pro SemiCondensed" panose="020B0506020202020204" pitchFamily="34" charset="0"/>
            </a:endParaRPr>
          </a:p>
          <a:p>
            <a:r>
              <a:rPr lang="en-US" sz="2000" dirty="0">
                <a:solidFill>
                  <a:schemeClr val="accent2"/>
                </a:solidFill>
                <a:latin typeface="Acumin Pro SemiCondensed" panose="020B0506020202020204" pitchFamily="34" charset="0"/>
              </a:rPr>
              <a:t>By continuing your efforts to get them in the door and involved, you’ll leave them with a great experience and leave your Aerie/Auxiliary in a healthier position </a:t>
            </a:r>
            <a:r>
              <a:rPr lang="en-US" sz="2000" dirty="0" err="1">
                <a:solidFill>
                  <a:schemeClr val="accent2"/>
                </a:solidFill>
                <a:latin typeface="Acumin Pro SemiCondensed" panose="020B0506020202020204" pitchFamily="34" charset="0"/>
              </a:rPr>
              <a:t>longterm</a:t>
            </a:r>
            <a:r>
              <a:rPr lang="en-US" sz="2000" dirty="0">
                <a:solidFill>
                  <a:schemeClr val="accent2"/>
                </a:solidFill>
                <a:latin typeface="Acumin Pro SemiCondensed" panose="020B0506020202020204" pitchFamily="34" charset="0"/>
              </a:rPr>
              <a:t>.</a:t>
            </a:r>
          </a:p>
        </p:txBody>
      </p:sp>
    </p:spTree>
    <p:extLst>
      <p:ext uri="{BB962C8B-B14F-4D97-AF65-F5344CB8AC3E}">
        <p14:creationId xmlns:p14="http://schemas.microsoft.com/office/powerpoint/2010/main" val="3495126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cumin Pro SemiCondensed Black" panose="020B0906020202020204" pitchFamily="34" charset="0"/>
              </a:rPr>
              <a:t>Get The Word Out</a:t>
            </a:r>
          </a:p>
        </p:txBody>
      </p:sp>
      <p:sp>
        <p:nvSpPr>
          <p:cNvPr id="3" name="Content Placeholder 2"/>
          <p:cNvSpPr>
            <a:spLocks noGrp="1"/>
          </p:cNvSpPr>
          <p:nvPr>
            <p:ph idx="1"/>
          </p:nvPr>
        </p:nvSpPr>
        <p:spPr>
          <a:effectLst/>
        </p:spPr>
        <p:txBody>
          <a:bodyPr>
            <a:normAutofit/>
          </a:bodyPr>
          <a:lstStyle/>
          <a:p>
            <a:r>
              <a:rPr lang="en-US" sz="2000" dirty="0">
                <a:solidFill>
                  <a:schemeClr val="accent2"/>
                </a:solidFill>
                <a:latin typeface="Acumin Pro SemiCondensed" panose="020B0506020202020204" pitchFamily="34" charset="0"/>
              </a:rPr>
              <a:t>Explore beyond your four walls.</a:t>
            </a:r>
          </a:p>
          <a:p>
            <a:r>
              <a:rPr lang="en-US" sz="2000" dirty="0">
                <a:solidFill>
                  <a:schemeClr val="accent2"/>
                </a:solidFill>
                <a:latin typeface="Acumin Pro SemiCondensed" panose="020B0506020202020204" pitchFamily="34" charset="0"/>
              </a:rPr>
              <a:t>Many Aeries/Auxiliaries do a great job advertising themselves to individuals inside the Aerie home, but most don’t branch out to effectively reach the community.</a:t>
            </a:r>
          </a:p>
          <a:p>
            <a:r>
              <a:rPr lang="en-US" sz="2000" dirty="0">
                <a:solidFill>
                  <a:schemeClr val="accent2"/>
                </a:solidFill>
                <a:latin typeface="Acumin Pro SemiCondensed" panose="020B0506020202020204" pitchFamily="34" charset="0"/>
              </a:rPr>
              <a:t>We want everyone to find ways to get involved in the community outside of the Aerie home to shine more light on the Eagles and what the organization does to benefit others.</a:t>
            </a:r>
          </a:p>
        </p:txBody>
      </p:sp>
    </p:spTree>
    <p:extLst>
      <p:ext uri="{BB962C8B-B14F-4D97-AF65-F5344CB8AC3E}">
        <p14:creationId xmlns:p14="http://schemas.microsoft.com/office/powerpoint/2010/main" val="1154589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cumin Pro SemiCondensed Black" panose="020B0906020202020204" pitchFamily="34" charset="0"/>
              </a:rPr>
              <a:t>How?</a:t>
            </a:r>
          </a:p>
        </p:txBody>
      </p:sp>
      <p:sp>
        <p:nvSpPr>
          <p:cNvPr id="3" name="Content Placeholder 2"/>
          <p:cNvSpPr>
            <a:spLocks noGrp="1"/>
          </p:cNvSpPr>
          <p:nvPr>
            <p:ph idx="1"/>
          </p:nvPr>
        </p:nvSpPr>
        <p:spPr>
          <a:effectLst/>
        </p:spPr>
        <p:txBody>
          <a:bodyPr/>
          <a:lstStyle/>
          <a:p>
            <a:r>
              <a:rPr lang="en-US" dirty="0">
                <a:solidFill>
                  <a:schemeClr val="accent2"/>
                </a:solidFill>
                <a:latin typeface="Acumin Pro SemiCondensed" panose="020B0506020202020204" pitchFamily="34" charset="0"/>
              </a:rPr>
              <a:t>Join your Chamber of Commerce</a:t>
            </a:r>
          </a:p>
          <a:p>
            <a:r>
              <a:rPr lang="en-US" dirty="0">
                <a:solidFill>
                  <a:schemeClr val="accent2"/>
                </a:solidFill>
                <a:latin typeface="Acumin Pro SemiCondensed" panose="020B0506020202020204" pitchFamily="34" charset="0"/>
              </a:rPr>
              <a:t>Set up a table at farmers markets, fairs, Relay for Life, craft shows, etc.</a:t>
            </a:r>
          </a:p>
          <a:p>
            <a:r>
              <a:rPr lang="en-US" dirty="0">
                <a:solidFill>
                  <a:schemeClr val="accent2"/>
                </a:solidFill>
                <a:latin typeface="Acumin Pro SemiCondensed" panose="020B0506020202020204" pitchFamily="34" charset="0"/>
              </a:rPr>
              <a:t>Sponsor youth sports teams</a:t>
            </a:r>
          </a:p>
          <a:p>
            <a:r>
              <a:rPr lang="en-US" dirty="0">
                <a:solidFill>
                  <a:schemeClr val="accent2"/>
                </a:solidFill>
                <a:latin typeface="Acumin Pro SemiCondensed" panose="020B0506020202020204" pitchFamily="34" charset="0"/>
              </a:rPr>
              <a:t>Start a scholarship fund for area high schoolers</a:t>
            </a:r>
          </a:p>
          <a:p>
            <a:r>
              <a:rPr lang="en-US" dirty="0">
                <a:solidFill>
                  <a:schemeClr val="accent2"/>
                </a:solidFill>
                <a:latin typeface="Acumin Pro SemiCondensed" panose="020B0506020202020204" pitchFamily="34" charset="0"/>
              </a:rPr>
              <a:t>Take bagels/donuts to the fire station/police station along with Eagles literature</a:t>
            </a:r>
          </a:p>
          <a:p>
            <a:endParaRPr lang="en-US" dirty="0">
              <a:solidFill>
                <a:schemeClr val="accent2"/>
              </a:solidFill>
              <a:latin typeface="Acumin Pro SemiCondensed" panose="020B0506020202020204" pitchFamily="34" charset="0"/>
            </a:endParaRPr>
          </a:p>
          <a:p>
            <a:r>
              <a:rPr lang="en-US" sz="2400" b="1" dirty="0">
                <a:solidFill>
                  <a:schemeClr val="accent2"/>
                </a:solidFill>
                <a:latin typeface="Acumin Pro SemiCondensed" panose="020B0506020202020204" pitchFamily="34" charset="0"/>
              </a:rPr>
              <a:t>When you make the extra effort, people take notice!</a:t>
            </a:r>
          </a:p>
        </p:txBody>
      </p:sp>
    </p:spTree>
    <p:extLst>
      <p:ext uri="{BB962C8B-B14F-4D97-AF65-F5344CB8AC3E}">
        <p14:creationId xmlns:p14="http://schemas.microsoft.com/office/powerpoint/2010/main" val="1915375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cumin Pro SemiCondensed Black" panose="020B0906020202020204" pitchFamily="34" charset="0"/>
              </a:rPr>
              <a:t>Membership Surveys </a:t>
            </a:r>
          </a:p>
        </p:txBody>
      </p:sp>
      <p:sp>
        <p:nvSpPr>
          <p:cNvPr id="3" name="Content Placeholder 2"/>
          <p:cNvSpPr>
            <a:spLocks noGrp="1"/>
          </p:cNvSpPr>
          <p:nvPr>
            <p:ph idx="1"/>
          </p:nvPr>
        </p:nvSpPr>
        <p:spPr>
          <a:xfrm>
            <a:off x="818712" y="2222287"/>
            <a:ext cx="4846108" cy="4290026"/>
          </a:xfrm>
          <a:effectLst/>
        </p:spPr>
        <p:txBody>
          <a:bodyPr>
            <a:normAutofit/>
          </a:bodyPr>
          <a:lstStyle/>
          <a:p>
            <a:r>
              <a:rPr lang="en-US" dirty="0">
                <a:solidFill>
                  <a:schemeClr val="accent2"/>
                </a:solidFill>
                <a:latin typeface="Acumin Pro SemiCondensed" panose="020B0506020202020204" pitchFamily="34" charset="0"/>
              </a:rPr>
              <a:t>Each month, we send surveys to all new members, finding out more about why they joined and what they expect to gain from their membership.</a:t>
            </a:r>
          </a:p>
          <a:p>
            <a:r>
              <a:rPr lang="en-US" sz="2400" b="1" dirty="0">
                <a:solidFill>
                  <a:schemeClr val="accent2"/>
                </a:solidFill>
                <a:latin typeface="Acumin Pro SemiCondensed" panose="020B0506020202020204" pitchFamily="34" charset="0"/>
              </a:rPr>
              <a:t>Those results are posted monthly on the Membership Surveys page at </a:t>
            </a:r>
            <a:r>
              <a:rPr lang="en-US" sz="2400" b="1" dirty="0" err="1">
                <a:solidFill>
                  <a:schemeClr val="accent2"/>
                </a:solidFill>
                <a:latin typeface="Acumin Pro SemiCondensed" panose="020B0506020202020204" pitchFamily="34" charset="0"/>
              </a:rPr>
              <a:t>foe.com</a:t>
            </a:r>
            <a:r>
              <a:rPr lang="en-US" sz="2400" b="1" dirty="0">
                <a:solidFill>
                  <a:schemeClr val="accent2"/>
                </a:solidFill>
                <a:latin typeface="Acumin Pro SemiCondensed" panose="020B0506020202020204" pitchFamily="34" charset="0"/>
              </a:rPr>
              <a:t>.</a:t>
            </a:r>
          </a:p>
        </p:txBody>
      </p:sp>
      <p:pic>
        <p:nvPicPr>
          <p:cNvPr id="5" name="Picture 4" descr="A screenshot of a social media post&#10;&#10;Description automatically generated">
            <a:extLst>
              <a:ext uri="{FF2B5EF4-FFF2-40B4-BE49-F238E27FC236}">
                <a16:creationId xmlns:a16="http://schemas.microsoft.com/office/drawing/2014/main" id="{7BA2645D-76E8-554D-8932-3A8A0EFCF9F0}"/>
              </a:ext>
            </a:extLst>
          </p:cNvPr>
          <p:cNvPicPr>
            <a:picLocks noChangeAspect="1"/>
          </p:cNvPicPr>
          <p:nvPr/>
        </p:nvPicPr>
        <p:blipFill>
          <a:blip r:embed="rId2"/>
          <a:stretch>
            <a:fillRect/>
          </a:stretch>
        </p:blipFill>
        <p:spPr>
          <a:xfrm>
            <a:off x="6096000" y="2118733"/>
            <a:ext cx="5708485" cy="4393580"/>
          </a:xfrm>
          <a:prstGeom prst="rect">
            <a:avLst/>
          </a:prstGeom>
        </p:spPr>
      </p:pic>
    </p:spTree>
    <p:extLst>
      <p:ext uri="{BB962C8B-B14F-4D97-AF65-F5344CB8AC3E}">
        <p14:creationId xmlns:p14="http://schemas.microsoft.com/office/powerpoint/2010/main" val="1046958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cumin Pro SemiCondensed Black" panose="020B0906020202020204" pitchFamily="34" charset="0"/>
              </a:rPr>
              <a:t>What We Do With That Information</a:t>
            </a:r>
          </a:p>
        </p:txBody>
      </p:sp>
      <p:sp>
        <p:nvSpPr>
          <p:cNvPr id="3" name="Content Placeholder 2"/>
          <p:cNvSpPr>
            <a:spLocks noGrp="1"/>
          </p:cNvSpPr>
          <p:nvPr>
            <p:ph idx="1"/>
          </p:nvPr>
        </p:nvSpPr>
        <p:spPr>
          <a:xfrm>
            <a:off x="818712" y="2222287"/>
            <a:ext cx="10571998" cy="4188525"/>
          </a:xfrm>
          <a:effectLst/>
        </p:spPr>
        <p:txBody>
          <a:bodyPr>
            <a:normAutofit/>
          </a:bodyPr>
          <a:lstStyle/>
          <a:p>
            <a:r>
              <a:rPr lang="en-US" dirty="0">
                <a:solidFill>
                  <a:schemeClr val="accent2"/>
                </a:solidFill>
                <a:latin typeface="Acumin Pro SemiCondensed" panose="020B0506020202020204" pitchFamily="34" charset="0"/>
              </a:rPr>
              <a:t>We use the survey results to target populations of people most likely to join the organizations and to tailor our future membership efforts to maximize our membership success and make sure our new members continue to want to be a part of the organization after their initial year of membership.</a:t>
            </a:r>
            <a:endParaRPr lang="en-US" sz="2400" b="1" dirty="0">
              <a:solidFill>
                <a:schemeClr val="accent2"/>
              </a:solidFill>
              <a:latin typeface="Acumin Pro SemiCondensed" panose="020B0506020202020204" pitchFamily="34" charset="0"/>
            </a:endParaRPr>
          </a:p>
          <a:p>
            <a:r>
              <a:rPr lang="en-US" dirty="0">
                <a:solidFill>
                  <a:schemeClr val="accent2"/>
                </a:solidFill>
                <a:latin typeface="Acumin Pro SemiCondensed" panose="020B0506020202020204" pitchFamily="34" charset="0"/>
              </a:rPr>
              <a:t>It is vital to our success that we listen to the men and women joining our organization. These surveys let us know how to shape what we do to better maximize our membership efforts. </a:t>
            </a:r>
          </a:p>
          <a:p>
            <a:r>
              <a:rPr lang="en-US" dirty="0">
                <a:solidFill>
                  <a:schemeClr val="accent2"/>
                </a:solidFill>
                <a:latin typeface="Acumin Pro SemiCondensed" panose="020B0506020202020204" pitchFamily="34" charset="0"/>
              </a:rPr>
              <a:t>The Grand Aerie conducts targeted social media advertising using this information which directs prospective members to the Join form at </a:t>
            </a:r>
            <a:r>
              <a:rPr lang="en-US" dirty="0" err="1">
                <a:solidFill>
                  <a:schemeClr val="accent2"/>
                </a:solidFill>
                <a:latin typeface="Acumin Pro SemiCondensed" panose="020B0506020202020204" pitchFamily="34" charset="0"/>
              </a:rPr>
              <a:t>foe.com</a:t>
            </a:r>
            <a:r>
              <a:rPr lang="en-US" dirty="0">
                <a:solidFill>
                  <a:schemeClr val="accent2"/>
                </a:solidFill>
                <a:latin typeface="Acumin Pro SemiCondensed" panose="020B0506020202020204" pitchFamily="34" charset="0"/>
              </a:rPr>
              <a:t>, which in turn generates membership leads you can use to recruit individuals interested in being a part of the Fraternal Order of Eagles. </a:t>
            </a:r>
          </a:p>
        </p:txBody>
      </p:sp>
    </p:spTree>
    <p:extLst>
      <p:ext uri="{BB962C8B-B14F-4D97-AF65-F5344CB8AC3E}">
        <p14:creationId xmlns:p14="http://schemas.microsoft.com/office/powerpoint/2010/main" val="2266802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cumin Pro SemiCondensed Black" panose="020B0906020202020204" pitchFamily="34" charset="0"/>
              </a:rPr>
              <a:t>If It’s Not Broke, Don’t Fix It</a:t>
            </a:r>
          </a:p>
        </p:txBody>
      </p:sp>
      <p:sp>
        <p:nvSpPr>
          <p:cNvPr id="3" name="Content Placeholder 2"/>
          <p:cNvSpPr>
            <a:spLocks noGrp="1"/>
          </p:cNvSpPr>
          <p:nvPr>
            <p:ph idx="1"/>
          </p:nvPr>
        </p:nvSpPr>
        <p:spPr>
          <a:effectLst/>
        </p:spPr>
        <p:txBody>
          <a:bodyPr>
            <a:normAutofit/>
          </a:bodyPr>
          <a:lstStyle/>
          <a:p>
            <a:r>
              <a:rPr lang="en-US" sz="2000" dirty="0">
                <a:solidFill>
                  <a:schemeClr val="accent2"/>
                </a:solidFill>
                <a:latin typeface="Acumin Pro SemiCondensed" panose="020B0506020202020204" pitchFamily="34" charset="0"/>
              </a:rPr>
              <a:t>Many times, people have a tendency to change things that are still effective because we’re bored with them. If your annual events are still generating new members and charity donations, then it means they’re still working!</a:t>
            </a:r>
          </a:p>
          <a:p>
            <a:r>
              <a:rPr lang="en-US" sz="2000" b="1" dirty="0">
                <a:solidFill>
                  <a:schemeClr val="accent2"/>
                </a:solidFill>
                <a:latin typeface="Acumin Pro SemiCondensed" panose="020B0506020202020204" pitchFamily="34" charset="0"/>
              </a:rPr>
              <a:t>Don’t change your strategies when you’re bored with them. Change when your prospective members stop responding to them.</a:t>
            </a:r>
          </a:p>
          <a:p>
            <a:r>
              <a:rPr lang="en-US" sz="2000" b="1" dirty="0">
                <a:solidFill>
                  <a:schemeClr val="accent2"/>
                </a:solidFill>
                <a:latin typeface="Acumin Pro SemiCondensed" panose="020B0506020202020204" pitchFamily="34" charset="0"/>
              </a:rPr>
              <a:t>If it’s bringing you success, don’t change it just to change it.</a:t>
            </a:r>
          </a:p>
        </p:txBody>
      </p:sp>
    </p:spTree>
    <p:extLst>
      <p:ext uri="{BB962C8B-B14F-4D97-AF65-F5344CB8AC3E}">
        <p14:creationId xmlns:p14="http://schemas.microsoft.com/office/powerpoint/2010/main" val="611804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cumin Pro SemiCondensed Black" panose="020B0906020202020204" pitchFamily="34" charset="0"/>
              </a:rPr>
              <a:t>Membership Poster</a:t>
            </a:r>
          </a:p>
        </p:txBody>
      </p:sp>
      <p:sp>
        <p:nvSpPr>
          <p:cNvPr id="3" name="Content Placeholder 2"/>
          <p:cNvSpPr>
            <a:spLocks noGrp="1"/>
          </p:cNvSpPr>
          <p:nvPr>
            <p:ph idx="1"/>
          </p:nvPr>
        </p:nvSpPr>
        <p:spPr>
          <a:xfrm>
            <a:off x="818711" y="2222287"/>
            <a:ext cx="6118419" cy="3636511"/>
          </a:xfrm>
          <a:effectLst/>
        </p:spPr>
        <p:txBody>
          <a:bodyPr>
            <a:normAutofit/>
          </a:bodyPr>
          <a:lstStyle/>
          <a:p>
            <a:r>
              <a:rPr lang="en-US" sz="2000" b="1" dirty="0">
                <a:solidFill>
                  <a:schemeClr val="accent2"/>
                </a:solidFill>
                <a:latin typeface="Acumin Pro SemiCondensed" panose="020B0506020202020204" pitchFamily="34" charset="0"/>
              </a:rPr>
              <a:t>Each attendee received one in their bags. </a:t>
            </a:r>
          </a:p>
          <a:p>
            <a:r>
              <a:rPr lang="en-US" sz="2000" b="1" dirty="0">
                <a:solidFill>
                  <a:schemeClr val="accent2"/>
                </a:solidFill>
                <a:latin typeface="Acumin Pro SemiCondensed" panose="020B0506020202020204" pitchFamily="34" charset="0"/>
              </a:rPr>
              <a:t>Keep track of proposed members on the wall.</a:t>
            </a:r>
          </a:p>
          <a:p>
            <a:r>
              <a:rPr lang="en-US" sz="2000" b="1" dirty="0">
                <a:solidFill>
                  <a:schemeClr val="accent2"/>
                </a:solidFill>
                <a:latin typeface="Acumin Pro SemiCondensed" panose="020B0506020202020204" pitchFamily="34" charset="0"/>
              </a:rPr>
              <a:t>Create competition in your Aerie/Auxiliary and bring attention to those who don’t contribute. </a:t>
            </a:r>
          </a:p>
        </p:txBody>
      </p:sp>
      <p:pic>
        <p:nvPicPr>
          <p:cNvPr id="5" name="Picture 4" descr="A screenshot of a cell phone&#10;&#10;Description automatically generated">
            <a:extLst>
              <a:ext uri="{FF2B5EF4-FFF2-40B4-BE49-F238E27FC236}">
                <a16:creationId xmlns:a16="http://schemas.microsoft.com/office/drawing/2014/main" id="{6C56671C-C354-6749-ABB1-B85DB0B2E90B}"/>
              </a:ext>
            </a:extLst>
          </p:cNvPr>
          <p:cNvPicPr>
            <a:picLocks noChangeAspect="1"/>
          </p:cNvPicPr>
          <p:nvPr/>
        </p:nvPicPr>
        <p:blipFill>
          <a:blip r:embed="rId2"/>
          <a:stretch>
            <a:fillRect/>
          </a:stretch>
        </p:blipFill>
        <p:spPr>
          <a:xfrm>
            <a:off x="7661318" y="1987060"/>
            <a:ext cx="3229659" cy="4779895"/>
          </a:xfrm>
          <a:prstGeom prst="rect">
            <a:avLst/>
          </a:prstGeom>
        </p:spPr>
      </p:pic>
    </p:spTree>
    <p:extLst>
      <p:ext uri="{BB962C8B-B14F-4D97-AF65-F5344CB8AC3E}">
        <p14:creationId xmlns:p14="http://schemas.microsoft.com/office/powerpoint/2010/main" val="3697179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Updates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15905" y="2044947"/>
            <a:ext cx="6009152" cy="4670455"/>
          </a:xfrm>
        </p:spPr>
      </p:pic>
      <p:sp>
        <p:nvSpPr>
          <p:cNvPr id="5" name="TextBox 4"/>
          <p:cNvSpPr txBox="1"/>
          <p:nvPr/>
        </p:nvSpPr>
        <p:spPr>
          <a:xfrm>
            <a:off x="284085" y="2441359"/>
            <a:ext cx="5362113" cy="2308324"/>
          </a:xfrm>
          <a:prstGeom prst="rect">
            <a:avLst/>
          </a:prstGeom>
          <a:noFill/>
        </p:spPr>
        <p:txBody>
          <a:bodyPr wrap="square" rtlCol="0">
            <a:spAutoFit/>
          </a:bodyPr>
          <a:lstStyle/>
          <a:p>
            <a:pPr marL="285750" indent="-285750">
              <a:buFont typeface="Courier New" panose="02070309020205020404" pitchFamily="49" charset="0"/>
              <a:buChar char="o"/>
            </a:pPr>
            <a:r>
              <a:rPr lang="en-US" b="1" dirty="0">
                <a:solidFill>
                  <a:schemeClr val="bg1"/>
                </a:solidFill>
              </a:rPr>
              <a:t>Membership Home Page</a:t>
            </a:r>
          </a:p>
          <a:p>
            <a:pPr marL="742950" lvl="1" indent="-285750">
              <a:buFont typeface="Courier New" panose="02070309020205020404" pitchFamily="49" charset="0"/>
              <a:buChar char="o"/>
            </a:pPr>
            <a:r>
              <a:rPr lang="en-US" dirty="0">
                <a:solidFill>
                  <a:schemeClr val="bg1"/>
                </a:solidFill>
              </a:rPr>
              <a:t>Contest Flyers</a:t>
            </a:r>
          </a:p>
          <a:p>
            <a:pPr marL="742950" lvl="1" indent="-285750">
              <a:buFont typeface="Courier New" panose="02070309020205020404" pitchFamily="49" charset="0"/>
              <a:buChar char="o"/>
            </a:pPr>
            <a:r>
              <a:rPr lang="en-US" dirty="0">
                <a:solidFill>
                  <a:schemeClr val="bg1"/>
                </a:solidFill>
              </a:rPr>
              <a:t>Early Bird Ideas</a:t>
            </a:r>
          </a:p>
          <a:p>
            <a:pPr marL="742950" lvl="1" indent="-285750">
              <a:buFont typeface="Courier New" panose="02070309020205020404" pitchFamily="49" charset="0"/>
              <a:buChar char="o"/>
            </a:pPr>
            <a:r>
              <a:rPr lang="en-US" dirty="0">
                <a:solidFill>
                  <a:schemeClr val="bg1"/>
                </a:solidFill>
              </a:rPr>
              <a:t>Applications</a:t>
            </a:r>
          </a:p>
          <a:p>
            <a:pPr marL="742950" lvl="1" indent="-285750">
              <a:buFont typeface="Courier New" panose="02070309020205020404" pitchFamily="49" charset="0"/>
              <a:buChar char="o"/>
            </a:pPr>
            <a:r>
              <a:rPr lang="en-US" dirty="0">
                <a:solidFill>
                  <a:schemeClr val="bg1"/>
                </a:solidFill>
              </a:rPr>
              <a:t>Awards Posters</a:t>
            </a:r>
          </a:p>
          <a:p>
            <a:pPr marL="742950" lvl="1" indent="-285750">
              <a:buFont typeface="Courier New" panose="02070309020205020404" pitchFamily="49" charset="0"/>
              <a:buChar char="o"/>
            </a:pPr>
            <a:endParaRPr lang="en-US" dirty="0">
              <a:solidFill>
                <a:schemeClr val="bg1"/>
              </a:solidFill>
            </a:endParaRPr>
          </a:p>
          <a:p>
            <a:pPr marL="742950" lvl="1" indent="-285750">
              <a:buFont typeface="Courier New" panose="02070309020205020404" pitchFamily="49" charset="0"/>
              <a:buChar char="o"/>
            </a:pPr>
            <a:endParaRPr lang="en-US" dirty="0">
              <a:solidFill>
                <a:schemeClr val="bg1"/>
              </a:solidFill>
            </a:endParaRPr>
          </a:p>
          <a:p>
            <a:pPr marL="285750" indent="-285750">
              <a:buFont typeface="Courier New" panose="02070309020205020404" pitchFamily="49" charset="0"/>
              <a:buChar char="o"/>
            </a:pPr>
            <a:endParaRPr lang="en-US" dirty="0"/>
          </a:p>
        </p:txBody>
      </p:sp>
    </p:spTree>
    <p:extLst>
      <p:ext uri="{BB962C8B-B14F-4D97-AF65-F5344CB8AC3E}">
        <p14:creationId xmlns:p14="http://schemas.microsoft.com/office/powerpoint/2010/main" val="1679154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cumin Pro SemiCondensed Black" panose="020B0506020202020204" pitchFamily="34" charset="77"/>
              </a:rPr>
              <a:t>Proposer Responsibilities </a:t>
            </a:r>
          </a:p>
        </p:txBody>
      </p:sp>
      <p:sp>
        <p:nvSpPr>
          <p:cNvPr id="4" name="Content Placeholder 2"/>
          <p:cNvSpPr txBox="1">
            <a:spLocks/>
          </p:cNvSpPr>
          <p:nvPr/>
        </p:nvSpPr>
        <p:spPr bwMode="auto">
          <a:xfrm>
            <a:off x="381740" y="2693016"/>
            <a:ext cx="11256885" cy="4351415"/>
          </a:xfrm>
          <a:prstGeom prst="rect">
            <a:avLst/>
          </a:prstGeom>
          <a:effectLst/>
        </p:spPr>
        <p:txBody>
          <a:bodyPr vert="horz" wrap="square" lIns="91440" tIns="45720" rIns="91440" bIns="45720" numCol="1" rtlCol="0" anchor="ctr" anchorCtr="0" compatLnSpc="1">
            <a:prstTxWarp prst="textNoShape">
              <a:avLst/>
            </a:prstTxWarp>
            <a:normAutofit fontScale="85000" lnSpcReduction="20000"/>
          </a:bodyPr>
          <a:lstStyle>
            <a:lvl1pPr marL="342900" indent="-342900" algn="l" defTabSz="457200" rtl="0" eaLnBrk="1" fontAlgn="base" hangingPunct="1">
              <a:spcBef>
                <a:spcPct val="20000"/>
              </a:spcBef>
              <a:spcAft>
                <a:spcPts val="600"/>
              </a:spcAft>
              <a:buClr>
                <a:schemeClr val="accent1"/>
              </a:buClr>
              <a:buFont typeface="Wingdings 2" panose="05020102010507070707" pitchFamily="18" charset="2"/>
              <a:buChar char=""/>
              <a:defRPr kern="1200">
                <a:solidFill>
                  <a:schemeClr val="tx1"/>
                </a:solidFill>
                <a:latin typeface="+mn-lt"/>
                <a:ea typeface="+mn-ea"/>
                <a:cs typeface="+mn-cs"/>
              </a:defRPr>
            </a:lvl1pPr>
            <a:lvl2pPr marL="742950" indent="-285750" algn="l" defTabSz="457200" rtl="0" eaLnBrk="1" fontAlgn="base" hangingPunct="1">
              <a:spcBef>
                <a:spcPct val="20000"/>
              </a:spcBef>
              <a:spcAft>
                <a:spcPts val="600"/>
              </a:spcAft>
              <a:buClr>
                <a:schemeClr val="accent1"/>
              </a:buClr>
              <a:buFont typeface="Wingdings 2" panose="05020102010507070707" pitchFamily="18" charset="2"/>
              <a:buChar char=""/>
              <a:defRPr sz="1600" kern="1200">
                <a:solidFill>
                  <a:schemeClr val="tx1"/>
                </a:solidFill>
                <a:latin typeface="+mn-lt"/>
                <a:ea typeface="+mn-ea"/>
                <a:cs typeface="+mn-cs"/>
              </a:defRPr>
            </a:lvl2pPr>
            <a:lvl3pPr marL="1143000" indent="-228600" algn="l" defTabSz="457200" rtl="0" eaLnBrk="1" fontAlgn="base" hangingPunct="1">
              <a:spcBef>
                <a:spcPct val="20000"/>
              </a:spcBef>
              <a:spcAft>
                <a:spcPts val="600"/>
              </a:spcAft>
              <a:buClr>
                <a:schemeClr val="accent1"/>
              </a:buClr>
              <a:buFont typeface="Wingdings 2" panose="05020102010507070707" pitchFamily="18" charset="2"/>
              <a:buChar char=""/>
              <a:defRPr sz="1400" kern="1200">
                <a:solidFill>
                  <a:schemeClr val="tx1"/>
                </a:solidFill>
                <a:latin typeface="+mn-lt"/>
                <a:ea typeface="+mn-ea"/>
                <a:cs typeface="+mn-cs"/>
              </a:defRPr>
            </a:lvl3pPr>
            <a:lvl4pPr marL="1600200" indent="-228600" algn="l" defTabSz="457200" rtl="0" eaLnBrk="1" fontAlgn="base" hangingPunct="1">
              <a:spcBef>
                <a:spcPct val="20000"/>
              </a:spcBef>
              <a:spcAft>
                <a:spcPts val="600"/>
              </a:spcAft>
              <a:buClr>
                <a:schemeClr val="accent1"/>
              </a:buClr>
              <a:buFont typeface="Wingdings 2" panose="05020102010507070707" pitchFamily="18" charset="2"/>
              <a:buChar char=""/>
              <a:defRPr sz="1200" kern="1200">
                <a:solidFill>
                  <a:schemeClr val="tx1"/>
                </a:solidFill>
                <a:latin typeface="+mn-lt"/>
                <a:ea typeface="+mn-ea"/>
                <a:cs typeface="+mn-cs"/>
              </a:defRPr>
            </a:lvl4pPr>
            <a:lvl5pPr marL="2057400" indent="-228600" algn="l" defTabSz="457200" rtl="0" eaLnBrk="1" fontAlgn="base" hangingPunct="1">
              <a:spcBef>
                <a:spcPct val="20000"/>
              </a:spcBef>
              <a:spcAft>
                <a:spcPts val="600"/>
              </a:spcAft>
              <a:buClr>
                <a:schemeClr val="accent1"/>
              </a:buClr>
              <a:buFont typeface="Wingdings 2" panose="05020102010507070707" pitchFamily="18"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r>
              <a:rPr lang="en-US" altLang="en-US" sz="2400" b="1" dirty="0">
                <a:solidFill>
                  <a:schemeClr val="accent2"/>
                </a:solidFill>
                <a:latin typeface="Acumin Pro SemiCondensed" panose="020B0506020202020204" pitchFamily="34" charset="0"/>
              </a:rPr>
              <a:t>Proposers are typically the first introduction new members have to the Fraternal Order of Eagles. As a proposer, you have a responsibility to welcome your new member into the organization and help them integrate themselves into the Order.</a:t>
            </a:r>
          </a:p>
          <a:p>
            <a:r>
              <a:rPr lang="en-US" altLang="en-US" sz="2400" b="1" dirty="0">
                <a:solidFill>
                  <a:schemeClr val="accent2"/>
                </a:solidFill>
                <a:latin typeface="Acumin Pro SemiCondensed" panose="020B0506020202020204" pitchFamily="34" charset="0"/>
              </a:rPr>
              <a:t>A good proposer should:</a:t>
            </a:r>
          </a:p>
          <a:p>
            <a:pPr lvl="1"/>
            <a:r>
              <a:rPr lang="en-US" altLang="en-US" b="1" dirty="0">
                <a:solidFill>
                  <a:schemeClr val="accent2"/>
                </a:solidFill>
                <a:latin typeface="Acumin Pro SemiCondensed" panose="020B0506020202020204" pitchFamily="34" charset="0"/>
              </a:rPr>
              <a:t>Explain in detail who we are and what we do</a:t>
            </a:r>
          </a:p>
          <a:p>
            <a:pPr lvl="1"/>
            <a:r>
              <a:rPr lang="en-US" altLang="en-US" b="1" dirty="0">
                <a:solidFill>
                  <a:schemeClr val="accent2"/>
                </a:solidFill>
                <a:latin typeface="Acumin Pro SemiCondensed" panose="020B0506020202020204" pitchFamily="34" charset="0"/>
              </a:rPr>
              <a:t>Make sure the candidate knows the eligibility requirements for membership</a:t>
            </a:r>
          </a:p>
          <a:p>
            <a:pPr lvl="1"/>
            <a:r>
              <a:rPr lang="en-US" altLang="en-US" b="1" dirty="0">
                <a:solidFill>
                  <a:schemeClr val="accent2"/>
                </a:solidFill>
                <a:latin typeface="Acumin Pro SemiCondensed" panose="020B0506020202020204" pitchFamily="34" charset="0"/>
              </a:rPr>
              <a:t>Make them aware of the Membership Award Incentives and how they work</a:t>
            </a:r>
          </a:p>
          <a:p>
            <a:pPr lvl="1"/>
            <a:r>
              <a:rPr lang="en-US" altLang="en-US" b="1" dirty="0">
                <a:solidFill>
                  <a:schemeClr val="accent2"/>
                </a:solidFill>
                <a:latin typeface="Acumin Pro SemiCondensed" panose="020B0506020202020204" pitchFamily="34" charset="0"/>
              </a:rPr>
              <a:t>Be at a meeting where their candidate is interviewed and voted on</a:t>
            </a:r>
          </a:p>
          <a:p>
            <a:pPr lvl="1"/>
            <a:r>
              <a:rPr lang="en-US" altLang="en-US" b="1" dirty="0">
                <a:solidFill>
                  <a:schemeClr val="accent2"/>
                </a:solidFill>
                <a:latin typeface="Acumin Pro SemiCondensed" panose="020B0506020202020204" pitchFamily="34" charset="0"/>
              </a:rPr>
              <a:t>Be at the meeting when they are initiated</a:t>
            </a:r>
          </a:p>
          <a:p>
            <a:pPr lvl="1"/>
            <a:r>
              <a:rPr lang="en-US" altLang="en-US" b="1" dirty="0">
                <a:solidFill>
                  <a:schemeClr val="accent2"/>
                </a:solidFill>
                <a:latin typeface="Acumin Pro SemiCondensed" panose="020B0506020202020204" pitchFamily="34" charset="0"/>
              </a:rPr>
              <a:t>Make sure they know when regular meetings are held and their obligation to attend</a:t>
            </a:r>
          </a:p>
          <a:p>
            <a:pPr lvl="1"/>
            <a:r>
              <a:rPr lang="en-US" altLang="en-US" b="1" dirty="0">
                <a:solidFill>
                  <a:schemeClr val="accent2"/>
                </a:solidFill>
                <a:latin typeface="Acumin Pro SemiCondensed" panose="020B0506020202020204" pitchFamily="34" charset="0"/>
              </a:rPr>
              <a:t>Make them aware of House Rules, Bylaws and the Constitution &amp; Statutes</a:t>
            </a:r>
          </a:p>
          <a:p>
            <a:pPr lvl="1"/>
            <a:r>
              <a:rPr lang="en-US" altLang="en-US" b="1" dirty="0">
                <a:solidFill>
                  <a:schemeClr val="accent2"/>
                </a:solidFill>
                <a:latin typeface="Acumin Pro SemiCondensed" panose="020B0506020202020204" pitchFamily="34" charset="0"/>
              </a:rPr>
              <a:t>Keep them up to date about events at the Aerie</a:t>
            </a:r>
          </a:p>
          <a:p>
            <a:pPr lvl="1"/>
            <a:r>
              <a:rPr lang="en-US" altLang="en-US" b="1" dirty="0">
                <a:solidFill>
                  <a:schemeClr val="accent2"/>
                </a:solidFill>
                <a:latin typeface="Acumin Pro SemiCondensed" panose="020B0506020202020204" pitchFamily="34" charset="0"/>
              </a:rPr>
              <a:t>Introduce them to new Brothers &amp; Sisters</a:t>
            </a:r>
          </a:p>
          <a:p>
            <a:pPr lvl="1"/>
            <a:r>
              <a:rPr lang="en-US" altLang="en-US" b="1" dirty="0">
                <a:solidFill>
                  <a:schemeClr val="accent2"/>
                </a:solidFill>
                <a:latin typeface="Acumin Pro SemiCondensed" panose="020B0506020202020204" pitchFamily="34" charset="0"/>
              </a:rPr>
              <a:t>Follow up when it’s time to renew their dues.</a:t>
            </a:r>
          </a:p>
          <a:p>
            <a:pPr lvl="1"/>
            <a:endParaRPr lang="en-US" altLang="en-US" b="1" dirty="0">
              <a:solidFill>
                <a:schemeClr val="accent2"/>
              </a:solidFill>
              <a:latin typeface="Acumin Pro SemiCondensed" panose="020B0506020202020204" pitchFamily="34" charset="0"/>
            </a:endParaRPr>
          </a:p>
          <a:p>
            <a:pPr lvl="1"/>
            <a:endParaRPr lang="en-US" altLang="en-US" sz="2000" b="1" dirty="0">
              <a:solidFill>
                <a:schemeClr val="accent2"/>
              </a:solidFill>
              <a:latin typeface="Acumin Pro SemiCondensed" panose="020B0506020202020204" pitchFamily="34" charset="0"/>
            </a:endParaRPr>
          </a:p>
          <a:p>
            <a:pPr lvl="1"/>
            <a:endParaRPr lang="en-US" altLang="en-US" sz="2200" b="1" dirty="0">
              <a:solidFill>
                <a:schemeClr val="accent2"/>
              </a:solidFill>
              <a:latin typeface="Acumin Pro SemiCondensed" panose="020B0506020202020204" pitchFamily="34" charset="0"/>
            </a:endParaRPr>
          </a:p>
        </p:txBody>
      </p:sp>
    </p:spTree>
    <p:extLst>
      <p:ext uri="{BB962C8B-B14F-4D97-AF65-F5344CB8AC3E}">
        <p14:creationId xmlns:p14="http://schemas.microsoft.com/office/powerpoint/2010/main" val="4200631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cumin Pro SemiCondensed Black" panose="020B0506020202020204" pitchFamily="34" charset="77"/>
              </a:rPr>
              <a:t>Promote The Aerie Outside the Home</a:t>
            </a:r>
          </a:p>
        </p:txBody>
      </p:sp>
      <p:sp>
        <p:nvSpPr>
          <p:cNvPr id="4" name="Content Placeholder 2"/>
          <p:cNvSpPr txBox="1">
            <a:spLocks/>
          </p:cNvSpPr>
          <p:nvPr/>
        </p:nvSpPr>
        <p:spPr bwMode="auto">
          <a:xfrm>
            <a:off x="381740" y="2693016"/>
            <a:ext cx="11256885" cy="4351415"/>
          </a:xfrm>
          <a:prstGeom prst="rect">
            <a:avLst/>
          </a:prstGeom>
          <a:effectLst/>
        </p:spPr>
        <p:txBody>
          <a:bodyPr vert="horz" wrap="square" lIns="91440" tIns="45720" rIns="91440" bIns="45720" numCol="1" rtlCol="0" anchor="ctr" anchorCtr="0" compatLnSpc="1">
            <a:prstTxWarp prst="textNoShape">
              <a:avLst/>
            </a:prstTxWarp>
            <a:normAutofit/>
          </a:bodyPr>
          <a:lstStyle>
            <a:lvl1pPr marL="342900" indent="-342900" algn="l" defTabSz="457200" rtl="0" eaLnBrk="1" fontAlgn="base" hangingPunct="1">
              <a:spcBef>
                <a:spcPct val="20000"/>
              </a:spcBef>
              <a:spcAft>
                <a:spcPts val="600"/>
              </a:spcAft>
              <a:buClr>
                <a:schemeClr val="accent1"/>
              </a:buClr>
              <a:buFont typeface="Wingdings 2" panose="05020102010507070707" pitchFamily="18" charset="2"/>
              <a:buChar char=""/>
              <a:defRPr kern="1200">
                <a:solidFill>
                  <a:schemeClr val="tx1"/>
                </a:solidFill>
                <a:latin typeface="+mn-lt"/>
                <a:ea typeface="+mn-ea"/>
                <a:cs typeface="+mn-cs"/>
              </a:defRPr>
            </a:lvl1pPr>
            <a:lvl2pPr marL="742950" indent="-285750" algn="l" defTabSz="457200" rtl="0" eaLnBrk="1" fontAlgn="base" hangingPunct="1">
              <a:spcBef>
                <a:spcPct val="20000"/>
              </a:spcBef>
              <a:spcAft>
                <a:spcPts val="600"/>
              </a:spcAft>
              <a:buClr>
                <a:schemeClr val="accent1"/>
              </a:buClr>
              <a:buFont typeface="Wingdings 2" panose="05020102010507070707" pitchFamily="18" charset="2"/>
              <a:buChar char=""/>
              <a:defRPr sz="1600" kern="1200">
                <a:solidFill>
                  <a:schemeClr val="tx1"/>
                </a:solidFill>
                <a:latin typeface="+mn-lt"/>
                <a:ea typeface="+mn-ea"/>
                <a:cs typeface="+mn-cs"/>
              </a:defRPr>
            </a:lvl2pPr>
            <a:lvl3pPr marL="1143000" indent="-228600" algn="l" defTabSz="457200" rtl="0" eaLnBrk="1" fontAlgn="base" hangingPunct="1">
              <a:spcBef>
                <a:spcPct val="20000"/>
              </a:spcBef>
              <a:spcAft>
                <a:spcPts val="600"/>
              </a:spcAft>
              <a:buClr>
                <a:schemeClr val="accent1"/>
              </a:buClr>
              <a:buFont typeface="Wingdings 2" panose="05020102010507070707" pitchFamily="18" charset="2"/>
              <a:buChar char=""/>
              <a:defRPr sz="1400" kern="1200">
                <a:solidFill>
                  <a:schemeClr val="tx1"/>
                </a:solidFill>
                <a:latin typeface="+mn-lt"/>
                <a:ea typeface="+mn-ea"/>
                <a:cs typeface="+mn-cs"/>
              </a:defRPr>
            </a:lvl3pPr>
            <a:lvl4pPr marL="1600200" indent="-228600" algn="l" defTabSz="457200" rtl="0" eaLnBrk="1" fontAlgn="base" hangingPunct="1">
              <a:spcBef>
                <a:spcPct val="20000"/>
              </a:spcBef>
              <a:spcAft>
                <a:spcPts val="600"/>
              </a:spcAft>
              <a:buClr>
                <a:schemeClr val="accent1"/>
              </a:buClr>
              <a:buFont typeface="Wingdings 2" panose="05020102010507070707" pitchFamily="18" charset="2"/>
              <a:buChar char=""/>
              <a:defRPr sz="1200" kern="1200">
                <a:solidFill>
                  <a:schemeClr val="tx1"/>
                </a:solidFill>
                <a:latin typeface="+mn-lt"/>
                <a:ea typeface="+mn-ea"/>
                <a:cs typeface="+mn-cs"/>
              </a:defRPr>
            </a:lvl4pPr>
            <a:lvl5pPr marL="2057400" indent="-228600" algn="l" defTabSz="457200" rtl="0" eaLnBrk="1" fontAlgn="base" hangingPunct="1">
              <a:spcBef>
                <a:spcPct val="20000"/>
              </a:spcBef>
              <a:spcAft>
                <a:spcPts val="600"/>
              </a:spcAft>
              <a:buClr>
                <a:schemeClr val="accent1"/>
              </a:buClr>
              <a:buFont typeface="Wingdings 2" panose="05020102010507070707" pitchFamily="18"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r>
              <a:rPr lang="en-US" altLang="en-US" sz="2400" b="1" dirty="0">
                <a:solidFill>
                  <a:schemeClr val="accent2"/>
                </a:solidFill>
                <a:latin typeface="Acumin Pro SemiCondensed" panose="020B0506020202020204" pitchFamily="34" charset="0"/>
              </a:rPr>
              <a:t>Many of our Eagles do a great job promoting events and charitable works inside the walls of the Aerie home, but few do the work necessary to make the general public more aware.</a:t>
            </a:r>
          </a:p>
          <a:p>
            <a:r>
              <a:rPr lang="en-US" altLang="en-US" sz="2400" b="1" dirty="0">
                <a:solidFill>
                  <a:schemeClr val="accent2"/>
                </a:solidFill>
                <a:latin typeface="Acumin Pro SemiCondensed" panose="020B0506020202020204" pitchFamily="34" charset="0"/>
              </a:rPr>
              <a:t>This year, focus on ways to get your name out to the public including:</a:t>
            </a:r>
          </a:p>
          <a:p>
            <a:pPr lvl="1"/>
            <a:r>
              <a:rPr lang="en-US" altLang="en-US" b="1" dirty="0">
                <a:solidFill>
                  <a:schemeClr val="accent2"/>
                </a:solidFill>
                <a:latin typeface="Acumin Pro SemiCondensed" panose="020B0506020202020204" pitchFamily="34" charset="0"/>
              </a:rPr>
              <a:t>Joining Your Chamber of Commerce</a:t>
            </a:r>
          </a:p>
          <a:p>
            <a:pPr lvl="1"/>
            <a:r>
              <a:rPr lang="en-US" altLang="en-US" b="1" dirty="0">
                <a:solidFill>
                  <a:schemeClr val="accent2"/>
                </a:solidFill>
                <a:latin typeface="Acumin Pro SemiCondensed" panose="020B0506020202020204" pitchFamily="34" charset="0"/>
              </a:rPr>
              <a:t>Set up tables at farmer’s markets, fairs, Relay for Life, craft shows, etc.</a:t>
            </a:r>
          </a:p>
          <a:p>
            <a:pPr lvl="1"/>
            <a:r>
              <a:rPr lang="en-US" altLang="en-US" b="1" dirty="0">
                <a:solidFill>
                  <a:schemeClr val="accent2"/>
                </a:solidFill>
                <a:latin typeface="Acumin Pro SemiCondensed" panose="020B0506020202020204" pitchFamily="34" charset="0"/>
              </a:rPr>
              <a:t>Sponsor youth sports teams</a:t>
            </a:r>
          </a:p>
          <a:p>
            <a:pPr lvl="1"/>
            <a:r>
              <a:rPr lang="en-US" altLang="en-US" b="1" dirty="0">
                <a:solidFill>
                  <a:schemeClr val="accent2"/>
                </a:solidFill>
                <a:latin typeface="Acumin Pro SemiCondensed" panose="020B0506020202020204" pitchFamily="34" charset="0"/>
              </a:rPr>
              <a:t>Honor local first responders</a:t>
            </a:r>
          </a:p>
          <a:p>
            <a:pPr lvl="1"/>
            <a:r>
              <a:rPr lang="en-US" altLang="en-US" b="1" dirty="0">
                <a:solidFill>
                  <a:schemeClr val="accent2"/>
                </a:solidFill>
                <a:latin typeface="Acumin Pro SemiCondensed" panose="020B0506020202020204" pitchFamily="34" charset="0"/>
              </a:rPr>
              <a:t>Set up a Scholarship Fund</a:t>
            </a:r>
          </a:p>
          <a:p>
            <a:pPr lvl="1"/>
            <a:endParaRPr lang="en-US" altLang="en-US" b="1" dirty="0">
              <a:solidFill>
                <a:schemeClr val="accent2"/>
              </a:solidFill>
              <a:latin typeface="Acumin Pro SemiCondensed" panose="020B0506020202020204" pitchFamily="34" charset="0"/>
            </a:endParaRPr>
          </a:p>
          <a:p>
            <a:pPr lvl="1"/>
            <a:endParaRPr lang="en-US" altLang="en-US" sz="2000" b="1" dirty="0">
              <a:solidFill>
                <a:schemeClr val="accent2"/>
              </a:solidFill>
              <a:latin typeface="Acumin Pro SemiCondensed" panose="020B0506020202020204" pitchFamily="34" charset="0"/>
            </a:endParaRPr>
          </a:p>
          <a:p>
            <a:pPr lvl="1"/>
            <a:endParaRPr lang="en-US" altLang="en-US" sz="2200" b="1" dirty="0">
              <a:solidFill>
                <a:schemeClr val="accent2"/>
              </a:solidFill>
              <a:latin typeface="Acumin Pro SemiCondensed" panose="020B0506020202020204" pitchFamily="34" charset="0"/>
            </a:endParaRPr>
          </a:p>
        </p:txBody>
      </p:sp>
    </p:spTree>
    <p:extLst>
      <p:ext uri="{BB962C8B-B14F-4D97-AF65-F5344CB8AC3E}">
        <p14:creationId xmlns:p14="http://schemas.microsoft.com/office/powerpoint/2010/main" val="4288012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cumin Pro SemiCondensed Black" panose="020B0906020202020204" pitchFamily="34" charset="0"/>
              </a:rPr>
              <a:t>How Do We Capture Attention?</a:t>
            </a:r>
            <a:endParaRPr lang="en-US" dirty="0"/>
          </a:p>
        </p:txBody>
      </p:sp>
      <p:sp>
        <p:nvSpPr>
          <p:cNvPr id="3" name="Content Placeholder 2"/>
          <p:cNvSpPr>
            <a:spLocks noGrp="1"/>
          </p:cNvSpPr>
          <p:nvPr>
            <p:ph idx="1"/>
          </p:nvPr>
        </p:nvSpPr>
        <p:spPr>
          <a:effectLst/>
        </p:spPr>
        <p:txBody>
          <a:bodyPr>
            <a:normAutofit/>
          </a:bodyPr>
          <a:lstStyle/>
          <a:p>
            <a:pPr marL="0" indent="0" algn="ctr">
              <a:buNone/>
            </a:pPr>
            <a:r>
              <a:rPr lang="en-US" sz="8000" dirty="0">
                <a:solidFill>
                  <a:srgbClr val="002060"/>
                </a:solidFill>
                <a:latin typeface="Acumin Pro SemiCondensed" panose="020B0506020202020204" pitchFamily="34" charset="0"/>
              </a:rPr>
              <a:t>Tell Your Story!</a:t>
            </a:r>
          </a:p>
        </p:txBody>
      </p:sp>
    </p:spTree>
    <p:extLst>
      <p:ext uri="{BB962C8B-B14F-4D97-AF65-F5344CB8AC3E}">
        <p14:creationId xmlns:p14="http://schemas.microsoft.com/office/powerpoint/2010/main" val="1316183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cumin Pro SemiCondensed Black" panose="020B0906020202020204" pitchFamily="34" charset="0"/>
              </a:rPr>
              <a:t>Tell Your Story</a:t>
            </a:r>
          </a:p>
        </p:txBody>
      </p:sp>
      <p:sp>
        <p:nvSpPr>
          <p:cNvPr id="3" name="Content Placeholder 2"/>
          <p:cNvSpPr>
            <a:spLocks noGrp="1"/>
          </p:cNvSpPr>
          <p:nvPr>
            <p:ph idx="1"/>
          </p:nvPr>
        </p:nvSpPr>
        <p:spPr>
          <a:effectLst/>
        </p:spPr>
        <p:txBody>
          <a:bodyPr>
            <a:normAutofit/>
          </a:bodyPr>
          <a:lstStyle/>
          <a:p>
            <a:r>
              <a:rPr lang="en-US" sz="2000" dirty="0">
                <a:solidFill>
                  <a:schemeClr val="accent2"/>
                </a:solidFill>
                <a:latin typeface="Acumin Pro SemiCondensed" panose="020B0506020202020204" pitchFamily="34" charset="0"/>
              </a:rPr>
              <a:t>This year, we’re focusing on telling our stories.</a:t>
            </a:r>
          </a:p>
          <a:p>
            <a:r>
              <a:rPr lang="en-US" sz="2000" dirty="0">
                <a:solidFill>
                  <a:schemeClr val="accent2"/>
                </a:solidFill>
                <a:latin typeface="Acumin Pro SemiCondensed" panose="020B0506020202020204" pitchFamily="34" charset="0"/>
              </a:rPr>
              <a:t>92% of new members join because they know a current member who endorses the organization.</a:t>
            </a:r>
          </a:p>
        </p:txBody>
      </p:sp>
    </p:spTree>
    <p:extLst>
      <p:ext uri="{BB962C8B-B14F-4D97-AF65-F5344CB8AC3E}">
        <p14:creationId xmlns:p14="http://schemas.microsoft.com/office/powerpoint/2010/main" val="1613881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cumin Pro SemiCondensed Black" panose="020B0906020202020204" pitchFamily="34" charset="0"/>
              </a:rPr>
              <a:t>Why?</a:t>
            </a:r>
          </a:p>
        </p:txBody>
      </p:sp>
      <p:sp>
        <p:nvSpPr>
          <p:cNvPr id="3" name="Content Placeholder 2"/>
          <p:cNvSpPr>
            <a:spLocks noGrp="1"/>
          </p:cNvSpPr>
          <p:nvPr>
            <p:ph idx="1"/>
          </p:nvPr>
        </p:nvSpPr>
        <p:spPr>
          <a:effectLst/>
        </p:spPr>
        <p:txBody>
          <a:bodyPr>
            <a:normAutofit/>
          </a:bodyPr>
          <a:lstStyle/>
          <a:p>
            <a:r>
              <a:rPr lang="en-US" dirty="0">
                <a:solidFill>
                  <a:schemeClr val="accent2"/>
                </a:solidFill>
                <a:latin typeface="Acumin Pro SemiCondensed" panose="020B0506020202020204" pitchFamily="34" charset="0"/>
              </a:rPr>
              <a:t>Your story is important because it can’t be replicated. Other groups may offer similar things, but your individual experience can’t be duplicated.</a:t>
            </a:r>
          </a:p>
          <a:p>
            <a:r>
              <a:rPr lang="en-US" dirty="0">
                <a:solidFill>
                  <a:schemeClr val="accent2"/>
                </a:solidFill>
                <a:latin typeface="Acumin Pro SemiCondensed" panose="020B0506020202020204" pitchFamily="34" charset="0"/>
              </a:rPr>
              <a:t>If being a member clearly means something to you, they’ll pick up on that and want to be a part of something that makes them feel the way you feel.</a:t>
            </a:r>
          </a:p>
        </p:txBody>
      </p:sp>
    </p:spTree>
    <p:extLst>
      <p:ext uri="{BB962C8B-B14F-4D97-AF65-F5344CB8AC3E}">
        <p14:creationId xmlns:p14="http://schemas.microsoft.com/office/powerpoint/2010/main" val="2045490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cumin Pro SemiCondensed Black" panose="020B0906020202020204" pitchFamily="34" charset="0"/>
              </a:rPr>
              <a:t>How We’re Helping</a:t>
            </a:r>
          </a:p>
        </p:txBody>
      </p:sp>
      <p:sp>
        <p:nvSpPr>
          <p:cNvPr id="3" name="Content Placeholder 2"/>
          <p:cNvSpPr>
            <a:spLocks noGrp="1"/>
          </p:cNvSpPr>
          <p:nvPr>
            <p:ph idx="1"/>
          </p:nvPr>
        </p:nvSpPr>
        <p:spPr>
          <a:xfrm>
            <a:off x="818712" y="2426475"/>
            <a:ext cx="10554574" cy="3636511"/>
          </a:xfrm>
          <a:effectLst/>
        </p:spPr>
        <p:txBody>
          <a:bodyPr>
            <a:noAutofit/>
          </a:bodyPr>
          <a:lstStyle/>
          <a:p>
            <a:r>
              <a:rPr lang="en-US" sz="2000" dirty="0">
                <a:solidFill>
                  <a:schemeClr val="accent2"/>
                </a:solidFill>
                <a:latin typeface="Acumin Pro SemiCondensed" panose="020B0506020202020204" pitchFamily="34" charset="0"/>
              </a:rPr>
              <a:t>This year, we’re filming short videos as part of a new </a:t>
            </a:r>
            <a:r>
              <a:rPr lang="en-US" sz="2000" b="1" dirty="0">
                <a:solidFill>
                  <a:schemeClr val="accent2"/>
                </a:solidFill>
                <a:latin typeface="Acumin Pro SemiCondensed" panose="020B0506020202020204" pitchFamily="34" charset="0"/>
              </a:rPr>
              <a:t>Why I Joined </a:t>
            </a:r>
            <a:r>
              <a:rPr lang="en-US" sz="2000" dirty="0">
                <a:solidFill>
                  <a:schemeClr val="accent2"/>
                </a:solidFill>
                <a:latin typeface="Acumin Pro SemiCondensed" panose="020B0506020202020204" pitchFamily="34" charset="0"/>
              </a:rPr>
              <a:t>campaign, which will kick off at the start of the new fraternal year. </a:t>
            </a:r>
          </a:p>
          <a:p>
            <a:r>
              <a:rPr lang="en-US" sz="2000" dirty="0">
                <a:solidFill>
                  <a:schemeClr val="accent2"/>
                </a:solidFill>
                <a:latin typeface="Acumin Pro SemiCondensed" panose="020B0506020202020204" pitchFamily="34" charset="0"/>
              </a:rPr>
              <a:t>Our data shows that personal endorsements bring in 92% of new members, but many individuals either don’t know a current member or don’t realize that they know a current member, so they don’t have exposure to these stories.</a:t>
            </a:r>
          </a:p>
          <a:p>
            <a:r>
              <a:rPr lang="en-US" sz="2000" dirty="0">
                <a:solidFill>
                  <a:schemeClr val="accent2"/>
                </a:solidFill>
                <a:latin typeface="Acumin Pro SemiCondensed" panose="020B0506020202020204" pitchFamily="34" charset="0"/>
              </a:rPr>
              <a:t>By filming stories and sharing them via social media and targeted online advertising, we’re bringing your stories to individuals outside of our networks and sharing with them what it means to be an Eagle.</a:t>
            </a:r>
          </a:p>
        </p:txBody>
      </p:sp>
    </p:spTree>
    <p:extLst>
      <p:ext uri="{BB962C8B-B14F-4D97-AF65-F5344CB8AC3E}">
        <p14:creationId xmlns:p14="http://schemas.microsoft.com/office/powerpoint/2010/main" val="2295944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cumin Pro SemiCondensed Black" panose="020B0906020202020204" pitchFamily="34" charset="0"/>
              </a:rPr>
              <a:t>Your Work Doesn’t Stop There!</a:t>
            </a:r>
          </a:p>
        </p:txBody>
      </p:sp>
      <p:sp>
        <p:nvSpPr>
          <p:cNvPr id="3" name="Content Placeholder 2"/>
          <p:cNvSpPr>
            <a:spLocks noGrp="1"/>
          </p:cNvSpPr>
          <p:nvPr>
            <p:ph idx="1"/>
          </p:nvPr>
        </p:nvSpPr>
        <p:spPr>
          <a:effectLst/>
        </p:spPr>
        <p:txBody>
          <a:bodyPr>
            <a:normAutofit/>
          </a:bodyPr>
          <a:lstStyle/>
          <a:p>
            <a:r>
              <a:rPr lang="en-US" dirty="0">
                <a:solidFill>
                  <a:schemeClr val="accent2"/>
                </a:solidFill>
                <a:latin typeface="Acumin Pro SemiCondensed" panose="020B0506020202020204" pitchFamily="34" charset="0"/>
              </a:rPr>
              <a:t>Selling the organization doesn’t stop when someone joins. </a:t>
            </a:r>
          </a:p>
          <a:p>
            <a:r>
              <a:rPr lang="en-US" dirty="0">
                <a:solidFill>
                  <a:schemeClr val="accent2"/>
                </a:solidFill>
                <a:latin typeface="Acumin Pro SemiCondensed" panose="020B0506020202020204" pitchFamily="34" charset="0"/>
              </a:rPr>
              <a:t>Our numbers show that you still need to market the organization to your new members throughout their first few years of membership.</a:t>
            </a:r>
          </a:p>
          <a:p>
            <a:r>
              <a:rPr lang="en-US" dirty="0">
                <a:solidFill>
                  <a:schemeClr val="accent2"/>
                </a:solidFill>
                <a:latin typeface="Acumin Pro SemiCondensed" panose="020B0506020202020204" pitchFamily="34" charset="0"/>
              </a:rPr>
              <a:t>How you continue to tell what being an Eagle means affects your Aerie or Auxiliary’s retention efforts. </a:t>
            </a:r>
          </a:p>
        </p:txBody>
      </p:sp>
    </p:spTree>
    <p:extLst>
      <p:ext uri="{BB962C8B-B14F-4D97-AF65-F5344CB8AC3E}">
        <p14:creationId xmlns:p14="http://schemas.microsoft.com/office/powerpoint/2010/main" val="3156999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cumin Pro SemiCondensed Black" panose="020B0906020202020204" pitchFamily="34" charset="0"/>
              </a:rPr>
              <a:t>Eagles Hype Scale</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8189" t="21640" r="10138" b="9281"/>
          <a:stretch/>
        </p:blipFill>
        <p:spPr>
          <a:xfrm>
            <a:off x="230822" y="2351986"/>
            <a:ext cx="6631618" cy="4334292"/>
          </a:xfrm>
        </p:spPr>
      </p:pic>
      <p:sp>
        <p:nvSpPr>
          <p:cNvPr id="5" name="TextBox 4"/>
          <p:cNvSpPr txBox="1"/>
          <p:nvPr/>
        </p:nvSpPr>
        <p:spPr>
          <a:xfrm>
            <a:off x="7013359" y="2351986"/>
            <a:ext cx="5078027" cy="369332"/>
          </a:xfrm>
          <a:prstGeom prst="rect">
            <a:avLst/>
          </a:prstGeom>
          <a:noFill/>
        </p:spPr>
        <p:txBody>
          <a:bodyPr wrap="square" rtlCol="0">
            <a:spAutoFit/>
          </a:bodyPr>
          <a:lstStyle/>
          <a:p>
            <a:r>
              <a:rPr lang="en-US" dirty="0"/>
              <a:t>As </a:t>
            </a:r>
          </a:p>
        </p:txBody>
      </p:sp>
      <p:sp>
        <p:nvSpPr>
          <p:cNvPr id="6" name="TextBox 5"/>
          <p:cNvSpPr txBox="1"/>
          <p:nvPr/>
        </p:nvSpPr>
        <p:spPr>
          <a:xfrm>
            <a:off x="7075503" y="2459115"/>
            <a:ext cx="5015883" cy="4616648"/>
          </a:xfrm>
          <a:prstGeom prst="rect">
            <a:avLst/>
          </a:prstGeom>
          <a:noFill/>
        </p:spPr>
        <p:txBody>
          <a:bodyPr wrap="square" rtlCol="0">
            <a:spAutoFit/>
          </a:bodyPr>
          <a:lstStyle/>
          <a:p>
            <a:r>
              <a:rPr lang="en-US" sz="2000" dirty="0">
                <a:solidFill>
                  <a:schemeClr val="accent2"/>
                </a:solidFill>
                <a:latin typeface="Acumin Pro SemiCondensed" panose="020B0506020202020204" pitchFamily="34" charset="0"/>
              </a:rPr>
              <a:t>Right now, most new members are left to fend for themselves after joining, causing their satisfaction with their membership to decrease from initiation to the end of year two, when most are leaving.</a:t>
            </a:r>
          </a:p>
          <a:p>
            <a:endParaRPr lang="en-US" sz="2000" dirty="0">
              <a:solidFill>
                <a:schemeClr val="accent2"/>
              </a:solidFill>
              <a:latin typeface="Acumin Pro SemiCondensed" panose="020B0506020202020204" pitchFamily="34" charset="0"/>
            </a:endParaRPr>
          </a:p>
          <a:p>
            <a:r>
              <a:rPr lang="en-US" sz="2000" dirty="0">
                <a:solidFill>
                  <a:schemeClr val="accent2"/>
                </a:solidFill>
                <a:latin typeface="Acumin Pro SemiCondensed" panose="020B0506020202020204" pitchFamily="34" charset="0"/>
              </a:rPr>
              <a:t>Members who make it to Year 3 usually stick around for good.</a:t>
            </a:r>
          </a:p>
          <a:p>
            <a:endParaRPr lang="en-US" sz="2000" dirty="0">
              <a:solidFill>
                <a:schemeClr val="accent2"/>
              </a:solidFill>
              <a:latin typeface="Acumin Pro SemiCondensed" panose="020B0506020202020204" pitchFamily="34" charset="0"/>
            </a:endParaRPr>
          </a:p>
          <a:p>
            <a:r>
              <a:rPr lang="en-US" sz="2000" dirty="0">
                <a:solidFill>
                  <a:schemeClr val="accent2"/>
                </a:solidFill>
                <a:latin typeface="Acumin Pro SemiCondensed" panose="020B0506020202020204" pitchFamily="34" charset="0"/>
              </a:rPr>
              <a:t>This year, Incoming Presidents Ron and Gloria are focusing on bridging the gap to eliminate these losses.</a:t>
            </a:r>
          </a:p>
          <a:p>
            <a:endParaRPr lang="en-US" dirty="0">
              <a:solidFill>
                <a:schemeClr val="bg1"/>
              </a:solidFill>
            </a:endParaRPr>
          </a:p>
          <a:p>
            <a:endParaRPr lang="en-US" dirty="0">
              <a:solidFill>
                <a:schemeClr val="bg1"/>
              </a:solidFill>
            </a:endParaRPr>
          </a:p>
          <a:p>
            <a:endParaRPr lang="en-US" dirty="0"/>
          </a:p>
        </p:txBody>
      </p:sp>
    </p:spTree>
    <p:extLst>
      <p:ext uri="{BB962C8B-B14F-4D97-AF65-F5344CB8AC3E}">
        <p14:creationId xmlns:p14="http://schemas.microsoft.com/office/powerpoint/2010/main" val="15756589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Custom 1">
      <a:dk1>
        <a:sysClr val="windowText" lastClr="000000"/>
      </a:dk1>
      <a:lt1>
        <a:sysClr val="window" lastClr="FFFFFF"/>
      </a:lt1>
      <a:dk2>
        <a:srgbClr val="212121"/>
      </a:dk2>
      <a:lt2>
        <a:srgbClr val="636363"/>
      </a:lt2>
      <a:accent1>
        <a:srgbClr val="900E18"/>
      </a:accent1>
      <a:accent2>
        <a:srgbClr val="002060"/>
      </a:accent2>
      <a:accent3>
        <a:srgbClr val="D81624"/>
      </a:accent3>
      <a:accent4>
        <a:srgbClr val="0070C0"/>
      </a:accent4>
      <a:accent5>
        <a:srgbClr val="ED515C"/>
      </a:accent5>
      <a:accent6>
        <a:srgbClr val="00B0F0"/>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Theme1" id="{B2BD5B1C-D734-435F-A120-BAB4874DEBBA}" vid="{CB0190F2-D8A0-4CC5-B16A-729C37AB69D2}"/>
    </a:ext>
  </a:extLst>
</a:theme>
</file>

<file path=docProps/app.xml><?xml version="1.0" encoding="utf-8"?>
<Properties xmlns="http://schemas.openxmlformats.org/officeDocument/2006/extended-properties" xmlns:vt="http://schemas.openxmlformats.org/officeDocument/2006/docPropsVTypes">
  <Template>Theme1</Template>
  <TotalTime>1025</TotalTime>
  <Words>1124</Words>
  <Application>Microsoft Macintosh PowerPoint</Application>
  <PresentationFormat>Widescreen</PresentationFormat>
  <Paragraphs>87</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Acumin Pro SemiCondensed</vt:lpstr>
      <vt:lpstr>Acumin Pro SemiCondensed Black</vt:lpstr>
      <vt:lpstr>Century Gothic</vt:lpstr>
      <vt:lpstr>Courier New</vt:lpstr>
      <vt:lpstr>Wingdings 2</vt:lpstr>
      <vt:lpstr>Theme1</vt:lpstr>
      <vt:lpstr>PowerPoint Presentation</vt:lpstr>
      <vt:lpstr>Proposer Responsibilities </vt:lpstr>
      <vt:lpstr>Promote The Aerie Outside the Home</vt:lpstr>
      <vt:lpstr>How Do We Capture Attention?</vt:lpstr>
      <vt:lpstr>Tell Your Story</vt:lpstr>
      <vt:lpstr>Why?</vt:lpstr>
      <vt:lpstr>How We’re Helping</vt:lpstr>
      <vt:lpstr>Your Work Doesn’t Stop There!</vt:lpstr>
      <vt:lpstr>Eagles Hype Scale</vt:lpstr>
      <vt:lpstr>Eagles Hype Scale</vt:lpstr>
      <vt:lpstr>Get The Word Out</vt:lpstr>
      <vt:lpstr>How?</vt:lpstr>
      <vt:lpstr>Membership Surveys </vt:lpstr>
      <vt:lpstr>What We Do With That Information</vt:lpstr>
      <vt:lpstr>If It’s Not Broke, Don’t Fix It</vt:lpstr>
      <vt:lpstr>Membership Poster</vt:lpstr>
      <vt:lpstr>Web Updates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Zack Timmons</dc:creator>
  <cp:lastModifiedBy>Zack Timmons</cp:lastModifiedBy>
  <cp:revision>22</cp:revision>
  <dcterms:created xsi:type="dcterms:W3CDTF">2019-02-25T14:57:32Z</dcterms:created>
  <dcterms:modified xsi:type="dcterms:W3CDTF">2019-07-08T22:03:15Z</dcterms:modified>
</cp:coreProperties>
</file>