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2" r:id="rId14"/>
    <p:sldId id="269" r:id="rId15"/>
    <p:sldId id="270" r:id="rId16"/>
    <p:sldId id="271" r:id="rId17"/>
    <p:sldId id="274" r:id="rId18"/>
    <p:sldId id="276" r:id="rId19"/>
    <p:sldId id="277" r:id="rId20"/>
    <p:sldId id="272" r:id="rId21"/>
    <p:sldId id="273" r:id="rId22"/>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E60F1F-C63D-9840-9905-EB4952915408}" v="1029" dt="2025-07-22T12:43:11.2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6301"/>
  </p:normalViewPr>
  <p:slideViewPr>
    <p:cSldViewPr snapToGrid="0">
      <p:cViewPr varScale="1">
        <p:scale>
          <a:sx n="122" d="100"/>
          <a:sy n="122" d="100"/>
        </p:scale>
        <p:origin x="784" y="20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tauffer" userId="e06fdc3b-8c13-464e-8a71-38421bba0ca8" providerId="ADAL" clId="{C14CB828-12B6-4A11-8B0A-0395883E10A2}"/>
    <pc:docChg chg="custSel modSld">
      <pc:chgData name="Jolie Stauffer" userId="e06fdc3b-8c13-464e-8a71-38421bba0ca8" providerId="ADAL" clId="{C14CB828-12B6-4A11-8B0A-0395883E10A2}" dt="2024-12-03T14:01:40.848" v="392" actId="27636"/>
      <pc:docMkLst>
        <pc:docMk/>
      </pc:docMkLst>
      <pc:sldChg chg="modSp mod">
        <pc:chgData name="Jolie Stauffer" userId="e06fdc3b-8c13-464e-8a71-38421bba0ca8" providerId="ADAL" clId="{C14CB828-12B6-4A11-8B0A-0395883E10A2}" dt="2024-12-03T13:52:26.554" v="211" actId="20577"/>
        <pc:sldMkLst>
          <pc:docMk/>
          <pc:sldMk cId="41687411" sldId="257"/>
        </pc:sldMkLst>
      </pc:sldChg>
      <pc:sldChg chg="modSp">
        <pc:chgData name="Jolie Stauffer" userId="e06fdc3b-8c13-464e-8a71-38421bba0ca8" providerId="ADAL" clId="{C14CB828-12B6-4A11-8B0A-0395883E10A2}" dt="2024-12-03T13:55:07.809" v="213" actId="115"/>
        <pc:sldMkLst>
          <pc:docMk/>
          <pc:sldMk cId="2699277820" sldId="262"/>
        </pc:sldMkLst>
      </pc:sldChg>
      <pc:sldChg chg="modSp mod modAnim">
        <pc:chgData name="Jolie Stauffer" userId="e06fdc3b-8c13-464e-8a71-38421bba0ca8" providerId="ADAL" clId="{C14CB828-12B6-4A11-8B0A-0395883E10A2}" dt="2024-12-03T14:01:40.848" v="392" actId="27636"/>
        <pc:sldMkLst>
          <pc:docMk/>
          <pc:sldMk cId="2614586421" sldId="277"/>
        </pc:sldMkLst>
      </pc:sldChg>
    </pc:docChg>
  </pc:docChgLst>
  <pc:docChgLst>
    <pc:chgData name="Jolie Stauffer" userId="e06fdc3b-8c13-464e-8a71-38421bba0ca8" providerId="ADAL" clId="{EEE60F1F-C63D-9840-9905-EB4952915408}"/>
    <pc:docChg chg="custSel modSld">
      <pc:chgData name="Jolie Stauffer" userId="e06fdc3b-8c13-464e-8a71-38421bba0ca8" providerId="ADAL" clId="{EEE60F1F-C63D-9840-9905-EB4952915408}" dt="2025-07-22T12:43:25.923" v="1065" actId="14100"/>
      <pc:docMkLst>
        <pc:docMk/>
      </pc:docMkLst>
      <pc:sldChg chg="modSp mod modAnim">
        <pc:chgData name="Jolie Stauffer" userId="e06fdc3b-8c13-464e-8a71-38421bba0ca8" providerId="ADAL" clId="{EEE60F1F-C63D-9840-9905-EB4952915408}" dt="2025-06-24T12:09:53.645" v="630" actId="115"/>
        <pc:sldMkLst>
          <pc:docMk/>
          <pc:sldMk cId="2923675989" sldId="265"/>
        </pc:sldMkLst>
        <pc:spChg chg="mod">
          <ac:chgData name="Jolie Stauffer" userId="e06fdc3b-8c13-464e-8a71-38421bba0ca8" providerId="ADAL" clId="{EEE60F1F-C63D-9840-9905-EB4952915408}" dt="2025-06-24T12:09:27.050" v="595" actId="27636"/>
          <ac:spMkLst>
            <pc:docMk/>
            <pc:sldMk cId="2923675989" sldId="265"/>
            <ac:spMk id="3" creationId="{00000000-0000-0000-0000-000000000000}"/>
          </ac:spMkLst>
        </pc:spChg>
        <pc:spChg chg="mod">
          <ac:chgData name="Jolie Stauffer" userId="e06fdc3b-8c13-464e-8a71-38421bba0ca8" providerId="ADAL" clId="{EEE60F1F-C63D-9840-9905-EB4952915408}" dt="2025-06-24T12:09:53.645" v="630" actId="115"/>
          <ac:spMkLst>
            <pc:docMk/>
            <pc:sldMk cId="2923675989" sldId="265"/>
            <ac:spMk id="4" creationId="{00000000-0000-0000-0000-000000000000}"/>
          </ac:spMkLst>
        </pc:spChg>
      </pc:sldChg>
      <pc:sldChg chg="modSp mod">
        <pc:chgData name="Jolie Stauffer" userId="e06fdc3b-8c13-464e-8a71-38421bba0ca8" providerId="ADAL" clId="{EEE60F1F-C63D-9840-9905-EB4952915408}" dt="2025-06-24T12:12:18.816" v="699" actId="20577"/>
        <pc:sldMkLst>
          <pc:docMk/>
          <pc:sldMk cId="2839722543" sldId="266"/>
        </pc:sldMkLst>
        <pc:spChg chg="mod">
          <ac:chgData name="Jolie Stauffer" userId="e06fdc3b-8c13-464e-8a71-38421bba0ca8" providerId="ADAL" clId="{EEE60F1F-C63D-9840-9905-EB4952915408}" dt="2025-06-24T12:12:16.490" v="683" actId="27636"/>
          <ac:spMkLst>
            <pc:docMk/>
            <pc:sldMk cId="2839722543" sldId="266"/>
            <ac:spMk id="3" creationId="{00000000-0000-0000-0000-000000000000}"/>
          </ac:spMkLst>
        </pc:spChg>
        <pc:spChg chg="mod">
          <ac:chgData name="Jolie Stauffer" userId="e06fdc3b-8c13-464e-8a71-38421bba0ca8" providerId="ADAL" clId="{EEE60F1F-C63D-9840-9905-EB4952915408}" dt="2025-06-24T12:12:18.816" v="699" actId="20577"/>
          <ac:spMkLst>
            <pc:docMk/>
            <pc:sldMk cId="2839722543" sldId="266"/>
            <ac:spMk id="4" creationId="{00000000-0000-0000-0000-000000000000}"/>
          </ac:spMkLst>
        </pc:spChg>
      </pc:sldChg>
      <pc:sldChg chg="modSp modAnim">
        <pc:chgData name="Jolie Stauffer" userId="e06fdc3b-8c13-464e-8a71-38421bba0ca8" providerId="ADAL" clId="{EEE60F1F-C63D-9840-9905-EB4952915408}" dt="2025-06-17T14:42:14.966" v="142" actId="20577"/>
        <pc:sldMkLst>
          <pc:docMk/>
          <pc:sldMk cId="2194449442" sldId="267"/>
        </pc:sldMkLst>
      </pc:sldChg>
      <pc:sldChg chg="modSp mod">
        <pc:chgData name="Jolie Stauffer" userId="e06fdc3b-8c13-464e-8a71-38421bba0ca8" providerId="ADAL" clId="{EEE60F1F-C63D-9840-9905-EB4952915408}" dt="2025-07-22T12:30:52.755" v="849" actId="20577"/>
        <pc:sldMkLst>
          <pc:docMk/>
          <pc:sldMk cId="323959216" sldId="268"/>
        </pc:sldMkLst>
        <pc:spChg chg="mod">
          <ac:chgData name="Jolie Stauffer" userId="e06fdc3b-8c13-464e-8a71-38421bba0ca8" providerId="ADAL" clId="{EEE60F1F-C63D-9840-9905-EB4952915408}" dt="2025-06-24T12:10:47.260" v="631" actId="20577"/>
          <ac:spMkLst>
            <pc:docMk/>
            <pc:sldMk cId="323959216" sldId="268"/>
            <ac:spMk id="3" creationId="{00000000-0000-0000-0000-000000000000}"/>
          </ac:spMkLst>
        </pc:spChg>
        <pc:spChg chg="mod">
          <ac:chgData name="Jolie Stauffer" userId="e06fdc3b-8c13-464e-8a71-38421bba0ca8" providerId="ADAL" clId="{EEE60F1F-C63D-9840-9905-EB4952915408}" dt="2025-07-22T12:30:52.755" v="849" actId="20577"/>
          <ac:spMkLst>
            <pc:docMk/>
            <pc:sldMk cId="323959216" sldId="268"/>
            <ac:spMk id="4" creationId="{00000000-0000-0000-0000-000000000000}"/>
          </ac:spMkLst>
        </pc:spChg>
      </pc:sldChg>
      <pc:sldChg chg="modSp mod">
        <pc:chgData name="Jolie Stauffer" userId="e06fdc3b-8c13-464e-8a71-38421bba0ca8" providerId="ADAL" clId="{EEE60F1F-C63D-9840-9905-EB4952915408}" dt="2025-07-22T12:42:05.973" v="1021" actId="20577"/>
        <pc:sldMkLst>
          <pc:docMk/>
          <pc:sldMk cId="693799291" sldId="270"/>
        </pc:sldMkLst>
        <pc:spChg chg="mod">
          <ac:chgData name="Jolie Stauffer" userId="e06fdc3b-8c13-464e-8a71-38421bba0ca8" providerId="ADAL" clId="{EEE60F1F-C63D-9840-9905-EB4952915408}" dt="2025-07-22T12:41:56.874" v="972" actId="27636"/>
          <ac:spMkLst>
            <pc:docMk/>
            <pc:sldMk cId="693799291" sldId="270"/>
            <ac:spMk id="3" creationId="{00000000-0000-0000-0000-000000000000}"/>
          </ac:spMkLst>
        </pc:spChg>
        <pc:spChg chg="mod">
          <ac:chgData name="Jolie Stauffer" userId="e06fdc3b-8c13-464e-8a71-38421bba0ca8" providerId="ADAL" clId="{EEE60F1F-C63D-9840-9905-EB4952915408}" dt="2025-07-22T12:42:05.973" v="1021" actId="20577"/>
          <ac:spMkLst>
            <pc:docMk/>
            <pc:sldMk cId="693799291" sldId="270"/>
            <ac:spMk id="4" creationId="{00000000-0000-0000-0000-000000000000}"/>
          </ac:spMkLst>
        </pc:spChg>
      </pc:sldChg>
      <pc:sldChg chg="modSp">
        <pc:chgData name="Jolie Stauffer" userId="e06fdc3b-8c13-464e-8a71-38421bba0ca8" providerId="ADAL" clId="{EEE60F1F-C63D-9840-9905-EB4952915408}" dt="2025-06-24T12:14:36.871" v="704" actId="33524"/>
        <pc:sldMkLst>
          <pc:docMk/>
          <pc:sldMk cId="3454370074" sldId="272"/>
        </pc:sldMkLst>
        <pc:spChg chg="mod">
          <ac:chgData name="Jolie Stauffer" userId="e06fdc3b-8c13-464e-8a71-38421bba0ca8" providerId="ADAL" clId="{EEE60F1F-C63D-9840-9905-EB4952915408}" dt="2025-06-24T12:14:36.871" v="704" actId="33524"/>
          <ac:spMkLst>
            <pc:docMk/>
            <pc:sldMk cId="3454370074" sldId="272"/>
            <ac:spMk id="3" creationId="{00000000-0000-0000-0000-000000000000}"/>
          </ac:spMkLst>
        </pc:spChg>
      </pc:sldChg>
      <pc:sldChg chg="modSp mod">
        <pc:chgData name="Jolie Stauffer" userId="e06fdc3b-8c13-464e-8a71-38421bba0ca8" providerId="ADAL" clId="{EEE60F1F-C63D-9840-9905-EB4952915408}" dt="2025-07-22T12:43:25.923" v="1065" actId="14100"/>
        <pc:sldMkLst>
          <pc:docMk/>
          <pc:sldMk cId="1919292556" sldId="276"/>
        </pc:sldMkLst>
        <pc:spChg chg="mod">
          <ac:chgData name="Jolie Stauffer" userId="e06fdc3b-8c13-464e-8a71-38421bba0ca8" providerId="ADAL" clId="{EEE60F1F-C63D-9840-9905-EB4952915408}" dt="2025-07-22T12:43:25.923" v="1065" actId="14100"/>
          <ac:spMkLst>
            <pc:docMk/>
            <pc:sldMk cId="1919292556" sldId="276"/>
            <ac:spMk id="3" creationId="{00000000-0000-0000-0000-000000000000}"/>
          </ac:spMkLst>
        </pc:spChg>
      </pc:sldChg>
      <pc:sldChg chg="modSp">
        <pc:chgData name="Jolie Stauffer" userId="e06fdc3b-8c13-464e-8a71-38421bba0ca8" providerId="ADAL" clId="{EEE60F1F-C63D-9840-9905-EB4952915408}" dt="2025-06-24T12:16:45.464" v="795" actId="20577"/>
        <pc:sldMkLst>
          <pc:docMk/>
          <pc:sldMk cId="2614586421" sldId="277"/>
        </pc:sldMkLst>
        <pc:spChg chg="mod">
          <ac:chgData name="Jolie Stauffer" userId="e06fdc3b-8c13-464e-8a71-38421bba0ca8" providerId="ADAL" clId="{EEE60F1F-C63D-9840-9905-EB4952915408}" dt="2025-06-24T12:16:45.464" v="795" actId="20577"/>
          <ac:spMkLst>
            <pc:docMk/>
            <pc:sldMk cId="2614586421" sldId="27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61B9AFB8-9950-445A-9612-616E492337EA}" type="datetimeFigureOut">
              <a:rPr lang="en-US" smtClean="0"/>
              <a:t>7/22/25</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C9CB5D1-C930-4BDF-ACB8-EB8FCEEF87AA}" type="slidenum">
              <a:rPr lang="en-US" smtClean="0"/>
              <a:t>‹#›</a:t>
            </a:fld>
            <a:endParaRPr lang="en-US"/>
          </a:p>
        </p:txBody>
      </p:sp>
    </p:spTree>
    <p:extLst>
      <p:ext uri="{BB962C8B-B14F-4D97-AF65-F5344CB8AC3E}">
        <p14:creationId xmlns:p14="http://schemas.microsoft.com/office/powerpoint/2010/main" val="11165734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A47CAA90-4697-4F00-AC47-61C1796FC712}" type="datetimeFigureOut">
              <a:rPr lang="en-US" smtClean="0"/>
              <a:t>7/22/25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7547C33-D6B3-4656-A7E2-7B5091F27AE8}" type="slidenum">
              <a:rPr lang="en-US" smtClean="0"/>
              <a:t>‹#›</a:t>
            </a:fld>
            <a:endParaRPr lang="en-US"/>
          </a:p>
        </p:txBody>
      </p:sp>
    </p:spTree>
    <p:extLst>
      <p:ext uri="{BB962C8B-B14F-4D97-AF65-F5344CB8AC3E}">
        <p14:creationId xmlns:p14="http://schemas.microsoft.com/office/powerpoint/2010/main" val="925894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a:t>
            </a:fld>
            <a:endParaRPr lang="en-US"/>
          </a:p>
        </p:txBody>
      </p:sp>
    </p:spTree>
    <p:extLst>
      <p:ext uri="{BB962C8B-B14F-4D97-AF65-F5344CB8AC3E}">
        <p14:creationId xmlns:p14="http://schemas.microsoft.com/office/powerpoint/2010/main" val="214707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10</a:t>
            </a:fld>
            <a:endParaRPr lang="en-US"/>
          </a:p>
        </p:txBody>
      </p:sp>
    </p:spTree>
    <p:extLst>
      <p:ext uri="{BB962C8B-B14F-4D97-AF65-F5344CB8AC3E}">
        <p14:creationId xmlns:p14="http://schemas.microsoft.com/office/powerpoint/2010/main" val="4259019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11</a:t>
            </a:fld>
            <a:endParaRPr lang="en-US"/>
          </a:p>
        </p:txBody>
      </p:sp>
    </p:spTree>
    <p:extLst>
      <p:ext uri="{BB962C8B-B14F-4D97-AF65-F5344CB8AC3E}">
        <p14:creationId xmlns:p14="http://schemas.microsoft.com/office/powerpoint/2010/main" val="3335737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12</a:t>
            </a:fld>
            <a:endParaRPr lang="en-US"/>
          </a:p>
        </p:txBody>
      </p:sp>
    </p:spTree>
    <p:extLst>
      <p:ext uri="{BB962C8B-B14F-4D97-AF65-F5344CB8AC3E}">
        <p14:creationId xmlns:p14="http://schemas.microsoft.com/office/powerpoint/2010/main" val="4275221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13</a:t>
            </a:fld>
            <a:endParaRPr lang="en-US"/>
          </a:p>
        </p:txBody>
      </p:sp>
    </p:spTree>
    <p:extLst>
      <p:ext uri="{BB962C8B-B14F-4D97-AF65-F5344CB8AC3E}">
        <p14:creationId xmlns:p14="http://schemas.microsoft.com/office/powerpoint/2010/main" val="3959803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14</a:t>
            </a:fld>
            <a:endParaRPr lang="en-US"/>
          </a:p>
        </p:txBody>
      </p:sp>
    </p:spTree>
    <p:extLst>
      <p:ext uri="{BB962C8B-B14F-4D97-AF65-F5344CB8AC3E}">
        <p14:creationId xmlns:p14="http://schemas.microsoft.com/office/powerpoint/2010/main" val="773786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15</a:t>
            </a:fld>
            <a:endParaRPr lang="en-US"/>
          </a:p>
        </p:txBody>
      </p:sp>
    </p:spTree>
    <p:extLst>
      <p:ext uri="{BB962C8B-B14F-4D97-AF65-F5344CB8AC3E}">
        <p14:creationId xmlns:p14="http://schemas.microsoft.com/office/powerpoint/2010/main" val="30071465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16</a:t>
            </a:fld>
            <a:endParaRPr lang="en-US"/>
          </a:p>
        </p:txBody>
      </p:sp>
    </p:spTree>
    <p:extLst>
      <p:ext uri="{BB962C8B-B14F-4D97-AF65-F5344CB8AC3E}">
        <p14:creationId xmlns:p14="http://schemas.microsoft.com/office/powerpoint/2010/main" val="4115056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17</a:t>
            </a:fld>
            <a:endParaRPr lang="en-US"/>
          </a:p>
        </p:txBody>
      </p:sp>
    </p:spTree>
    <p:extLst>
      <p:ext uri="{BB962C8B-B14F-4D97-AF65-F5344CB8AC3E}">
        <p14:creationId xmlns:p14="http://schemas.microsoft.com/office/powerpoint/2010/main" val="2605129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18</a:t>
            </a:fld>
            <a:endParaRPr lang="en-US"/>
          </a:p>
        </p:txBody>
      </p:sp>
    </p:spTree>
    <p:extLst>
      <p:ext uri="{BB962C8B-B14F-4D97-AF65-F5344CB8AC3E}">
        <p14:creationId xmlns:p14="http://schemas.microsoft.com/office/powerpoint/2010/main" val="18980897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19</a:t>
            </a:fld>
            <a:endParaRPr lang="en-US"/>
          </a:p>
        </p:txBody>
      </p:sp>
    </p:spTree>
    <p:extLst>
      <p:ext uri="{BB962C8B-B14F-4D97-AF65-F5344CB8AC3E}">
        <p14:creationId xmlns:p14="http://schemas.microsoft.com/office/powerpoint/2010/main" val="4286625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2</a:t>
            </a:fld>
            <a:endParaRPr lang="en-US"/>
          </a:p>
        </p:txBody>
      </p:sp>
    </p:spTree>
    <p:extLst>
      <p:ext uri="{BB962C8B-B14F-4D97-AF65-F5344CB8AC3E}">
        <p14:creationId xmlns:p14="http://schemas.microsoft.com/office/powerpoint/2010/main" val="711332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20</a:t>
            </a:fld>
            <a:endParaRPr lang="en-US"/>
          </a:p>
        </p:txBody>
      </p:sp>
    </p:spTree>
    <p:extLst>
      <p:ext uri="{BB962C8B-B14F-4D97-AF65-F5344CB8AC3E}">
        <p14:creationId xmlns:p14="http://schemas.microsoft.com/office/powerpoint/2010/main" val="11766344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21</a:t>
            </a:fld>
            <a:endParaRPr lang="en-US"/>
          </a:p>
        </p:txBody>
      </p:sp>
    </p:spTree>
    <p:extLst>
      <p:ext uri="{BB962C8B-B14F-4D97-AF65-F5344CB8AC3E}">
        <p14:creationId xmlns:p14="http://schemas.microsoft.com/office/powerpoint/2010/main" val="20025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3</a:t>
            </a:fld>
            <a:endParaRPr lang="en-US"/>
          </a:p>
        </p:txBody>
      </p:sp>
    </p:spTree>
    <p:extLst>
      <p:ext uri="{BB962C8B-B14F-4D97-AF65-F5344CB8AC3E}">
        <p14:creationId xmlns:p14="http://schemas.microsoft.com/office/powerpoint/2010/main" val="1349490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4</a:t>
            </a:fld>
            <a:endParaRPr lang="en-US"/>
          </a:p>
        </p:txBody>
      </p:sp>
    </p:spTree>
    <p:extLst>
      <p:ext uri="{BB962C8B-B14F-4D97-AF65-F5344CB8AC3E}">
        <p14:creationId xmlns:p14="http://schemas.microsoft.com/office/powerpoint/2010/main" val="3207156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5</a:t>
            </a:fld>
            <a:endParaRPr lang="en-US"/>
          </a:p>
        </p:txBody>
      </p:sp>
    </p:spTree>
    <p:extLst>
      <p:ext uri="{BB962C8B-B14F-4D97-AF65-F5344CB8AC3E}">
        <p14:creationId xmlns:p14="http://schemas.microsoft.com/office/powerpoint/2010/main" val="169052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6</a:t>
            </a:fld>
            <a:endParaRPr lang="en-US"/>
          </a:p>
        </p:txBody>
      </p:sp>
    </p:spTree>
    <p:extLst>
      <p:ext uri="{BB962C8B-B14F-4D97-AF65-F5344CB8AC3E}">
        <p14:creationId xmlns:p14="http://schemas.microsoft.com/office/powerpoint/2010/main" val="3244727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7</a:t>
            </a:fld>
            <a:endParaRPr lang="en-US"/>
          </a:p>
        </p:txBody>
      </p:sp>
    </p:spTree>
    <p:extLst>
      <p:ext uri="{BB962C8B-B14F-4D97-AF65-F5344CB8AC3E}">
        <p14:creationId xmlns:p14="http://schemas.microsoft.com/office/powerpoint/2010/main" val="3288320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8</a:t>
            </a:fld>
            <a:endParaRPr lang="en-US"/>
          </a:p>
        </p:txBody>
      </p:sp>
    </p:spTree>
    <p:extLst>
      <p:ext uri="{BB962C8B-B14F-4D97-AF65-F5344CB8AC3E}">
        <p14:creationId xmlns:p14="http://schemas.microsoft.com/office/powerpoint/2010/main" val="4285597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547C33-D6B3-4656-A7E2-7B5091F27AE8}" type="slidenum">
              <a:rPr lang="en-US" smtClean="0"/>
              <a:t>9</a:t>
            </a:fld>
            <a:endParaRPr lang="en-US"/>
          </a:p>
        </p:txBody>
      </p:sp>
    </p:spTree>
    <p:extLst>
      <p:ext uri="{BB962C8B-B14F-4D97-AF65-F5344CB8AC3E}">
        <p14:creationId xmlns:p14="http://schemas.microsoft.com/office/powerpoint/2010/main" val="615843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7/22/25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7/22/25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7/22/25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7/22/25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7/22/25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7/22/25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7/22/25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7/22/25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7/22/25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7/22/25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7/22/25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7/22/25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MEDIATION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10656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p:txBody>
          <a:bodyPr>
            <a:normAutofit lnSpcReduction="10000"/>
          </a:bodyPr>
          <a:lstStyle/>
          <a:p>
            <a:r>
              <a:rPr lang="en-US" sz="2000" dirty="0">
                <a:solidFill>
                  <a:srgbClr val="0070C0"/>
                </a:solidFill>
              </a:rPr>
              <a:t>Explain to both parties that their agreement is not bound to the same restrictions as the penalties in Section 63.7.</a:t>
            </a:r>
          </a:p>
          <a:p>
            <a:endParaRPr lang="en-US" dirty="0"/>
          </a:p>
        </p:txBody>
      </p:sp>
      <p:sp>
        <p:nvSpPr>
          <p:cNvPr id="4" name="Content Placeholder 3"/>
          <p:cNvSpPr>
            <a:spLocks noGrp="1"/>
          </p:cNvSpPr>
          <p:nvPr>
            <p:ph sz="half" idx="2"/>
          </p:nvPr>
        </p:nvSpPr>
        <p:spPr>
          <a:xfrm>
            <a:off x="6208711" y="2603500"/>
            <a:ext cx="4825159" cy="3843599"/>
          </a:xfrm>
        </p:spPr>
        <p:txBody>
          <a:bodyPr>
            <a:normAutofit lnSpcReduction="10000"/>
          </a:bodyPr>
          <a:lstStyle/>
          <a:p>
            <a:r>
              <a:rPr lang="en-US" sz="2000" dirty="0"/>
              <a:t>The terms of the mediation agreement are determined by the Accuser and the Accused</a:t>
            </a:r>
          </a:p>
          <a:p>
            <a:r>
              <a:rPr lang="en-US" sz="2000" dirty="0"/>
              <a:t>A mediation agreement can include things such as a verbal or written apology, monetary reimbursement, transfer of membership, etc.</a:t>
            </a:r>
          </a:p>
          <a:p>
            <a:r>
              <a:rPr lang="en-US" sz="2000" dirty="0"/>
              <a:t>Voluntary expulsion is a valid mediation agreement; however, this must be expressly stated on the mediation form</a:t>
            </a:r>
          </a:p>
          <a:p>
            <a:endParaRPr lang="en-US" dirty="0"/>
          </a:p>
        </p:txBody>
      </p:sp>
    </p:spTree>
    <p:extLst>
      <p:ext uri="{BB962C8B-B14F-4D97-AF65-F5344CB8AC3E}">
        <p14:creationId xmlns:p14="http://schemas.microsoft.com/office/powerpoint/2010/main" val="283972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p:txBody>
          <a:bodyPr/>
          <a:lstStyle/>
          <a:p>
            <a:r>
              <a:rPr lang="en-US" sz="2000" dirty="0">
                <a:solidFill>
                  <a:srgbClr val="0070C0"/>
                </a:solidFill>
              </a:rPr>
              <a:t>Make as many attempts as necessary to come to settlement terms.</a:t>
            </a:r>
          </a:p>
          <a:p>
            <a:endParaRPr lang="en-US" dirty="0"/>
          </a:p>
        </p:txBody>
      </p:sp>
      <p:sp>
        <p:nvSpPr>
          <p:cNvPr id="4" name="Content Placeholder 3"/>
          <p:cNvSpPr>
            <a:spLocks noGrp="1"/>
          </p:cNvSpPr>
          <p:nvPr>
            <p:ph sz="half" idx="2"/>
          </p:nvPr>
        </p:nvSpPr>
        <p:spPr/>
        <p:txBody>
          <a:bodyPr/>
          <a:lstStyle/>
          <a:p>
            <a:r>
              <a:rPr lang="en-US" sz="2000" dirty="0"/>
              <a:t>Mediation may continue up until the start of the trial</a:t>
            </a:r>
          </a:p>
          <a:p>
            <a:r>
              <a:rPr lang="en-US" sz="2000" dirty="0"/>
              <a:t>Encourage the parties to make counter offers until an agreement can be reached</a:t>
            </a:r>
          </a:p>
          <a:p>
            <a:r>
              <a:rPr lang="en-US" sz="2000" dirty="0"/>
              <a:t>The mediation form should not be completed and signed until all parties are satisfied with the agreement</a:t>
            </a:r>
          </a:p>
        </p:txBody>
      </p:sp>
    </p:spTree>
    <p:extLst>
      <p:ext uri="{BB962C8B-B14F-4D97-AF65-F5344CB8AC3E}">
        <p14:creationId xmlns:p14="http://schemas.microsoft.com/office/powerpoint/2010/main" val="2194449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a:xfrm>
            <a:off x="716358" y="2603500"/>
            <a:ext cx="4828744" cy="3416301"/>
          </a:xfrm>
        </p:spPr>
        <p:txBody>
          <a:bodyPr>
            <a:normAutofit/>
          </a:bodyPr>
          <a:lstStyle/>
          <a:p>
            <a:r>
              <a:rPr lang="en-US" sz="2000" dirty="0">
                <a:solidFill>
                  <a:srgbClr val="0070C0"/>
                </a:solidFill>
              </a:rPr>
              <a:t>Complete the Mediation Settlement Statement indicating either the settlement terms or that the parties wish to proceed to trial and submit it to the Trial Committee Chairman.</a:t>
            </a:r>
          </a:p>
          <a:p>
            <a:endParaRPr lang="en-US" dirty="0"/>
          </a:p>
        </p:txBody>
      </p:sp>
      <p:sp>
        <p:nvSpPr>
          <p:cNvPr id="4" name="Content Placeholder 3"/>
          <p:cNvSpPr>
            <a:spLocks noGrp="1"/>
          </p:cNvSpPr>
          <p:nvPr>
            <p:ph sz="half" idx="2"/>
          </p:nvPr>
        </p:nvSpPr>
        <p:spPr>
          <a:xfrm>
            <a:off x="5826873" y="2443784"/>
            <a:ext cx="5578006" cy="4305782"/>
          </a:xfrm>
        </p:spPr>
        <p:txBody>
          <a:bodyPr>
            <a:normAutofit/>
          </a:bodyPr>
          <a:lstStyle/>
          <a:p>
            <a:r>
              <a:rPr lang="en-US" sz="2000" dirty="0"/>
              <a:t>The Mediation Settlement Statement must be completed in detail by the mediator and submitted to the Trial Committee Chairman prior to trial</a:t>
            </a:r>
          </a:p>
          <a:p>
            <a:r>
              <a:rPr lang="en-US" sz="2000" dirty="0"/>
              <a:t>The terms of the agreement should be clear to avoid any misunderstandings (is a suspension from membership or only from the social room)</a:t>
            </a:r>
          </a:p>
          <a:p>
            <a:r>
              <a:rPr lang="en-US" sz="2000" dirty="0"/>
              <a:t>Any condition of mediation must be implemented within 15 days of the date of the agreement unless another timeframe is stated on the agreement</a:t>
            </a:r>
          </a:p>
        </p:txBody>
      </p:sp>
    </p:spTree>
    <p:extLst>
      <p:ext uri="{BB962C8B-B14F-4D97-AF65-F5344CB8AC3E}">
        <p14:creationId xmlns:p14="http://schemas.microsoft.com/office/powerpoint/2010/main" val="32395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the Accuser and Accused</a:t>
            </a:r>
          </a:p>
        </p:txBody>
      </p:sp>
      <p:sp>
        <p:nvSpPr>
          <p:cNvPr id="3" name="Text Placeholder 2"/>
          <p:cNvSpPr>
            <a:spLocks noGrp="1"/>
          </p:cNvSpPr>
          <p:nvPr>
            <p:ph type="body" idx="1"/>
          </p:nvPr>
        </p:nvSpPr>
        <p:spPr/>
        <p:txBody>
          <a:bodyPr/>
          <a:lstStyle/>
          <a:p>
            <a:r>
              <a:rPr lang="en-US" cap="none" dirty="0">
                <a:solidFill>
                  <a:srgbClr val="0070C0"/>
                </a:solidFill>
              </a:rPr>
              <a:t>The Accuser and the Accused should make every effort to resolve their conflict prior to going to trial. Failure of the </a:t>
            </a:r>
            <a:r>
              <a:rPr lang="en-US" b="1" u="sng" cap="none" dirty="0">
                <a:solidFill>
                  <a:srgbClr val="0070C0"/>
                </a:solidFill>
              </a:rPr>
              <a:t>Accuser</a:t>
            </a:r>
            <a:r>
              <a:rPr lang="en-US" cap="none" dirty="0">
                <a:solidFill>
                  <a:srgbClr val="0070C0"/>
                </a:solidFill>
              </a:rPr>
              <a:t> to participate in mediation renders the Complaint </a:t>
            </a:r>
            <a:r>
              <a:rPr lang="en-US" b="1" u="sng" cap="none" dirty="0">
                <a:solidFill>
                  <a:srgbClr val="0070C0"/>
                </a:solidFill>
              </a:rPr>
              <a:t>null and void</a:t>
            </a:r>
            <a:r>
              <a:rPr lang="en-US" cap="none" dirty="0">
                <a:solidFill>
                  <a:srgbClr val="0070C0"/>
                </a:solidFill>
              </a:rPr>
              <a:t>.</a:t>
            </a:r>
            <a:endParaRPr lang="en-US" dirty="0"/>
          </a:p>
        </p:txBody>
      </p:sp>
    </p:spTree>
    <p:extLst>
      <p:ext uri="{BB962C8B-B14F-4D97-AF65-F5344CB8AC3E}">
        <p14:creationId xmlns:p14="http://schemas.microsoft.com/office/powerpoint/2010/main" val="269927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Accuser/Accused</a:t>
            </a:r>
          </a:p>
        </p:txBody>
      </p:sp>
      <p:sp>
        <p:nvSpPr>
          <p:cNvPr id="3" name="Content Placeholder 2"/>
          <p:cNvSpPr>
            <a:spLocks noGrp="1"/>
          </p:cNvSpPr>
          <p:nvPr>
            <p:ph idx="1"/>
          </p:nvPr>
        </p:nvSpPr>
        <p:spPr/>
        <p:txBody>
          <a:bodyPr/>
          <a:lstStyle/>
          <a:p>
            <a:r>
              <a:rPr lang="en-US" sz="2000" dirty="0">
                <a:solidFill>
                  <a:srgbClr val="0070C0"/>
                </a:solidFill>
              </a:rPr>
              <a:t>Make a good faith effort to participate in mediation.</a:t>
            </a:r>
          </a:p>
          <a:p>
            <a:r>
              <a:rPr lang="en-US" sz="2000" dirty="0">
                <a:solidFill>
                  <a:srgbClr val="0070C0"/>
                </a:solidFill>
              </a:rPr>
              <a:t>Remain respectful of the other party.</a:t>
            </a:r>
          </a:p>
          <a:p>
            <a:endParaRPr lang="en-US" dirty="0"/>
          </a:p>
        </p:txBody>
      </p:sp>
    </p:spTree>
    <p:extLst>
      <p:ext uri="{BB962C8B-B14F-4D97-AF65-F5344CB8AC3E}">
        <p14:creationId xmlns:p14="http://schemas.microsoft.com/office/powerpoint/2010/main" val="3961680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Accuser/Accused</a:t>
            </a:r>
          </a:p>
        </p:txBody>
      </p:sp>
      <p:sp>
        <p:nvSpPr>
          <p:cNvPr id="3" name="Content Placeholder 2"/>
          <p:cNvSpPr>
            <a:spLocks noGrp="1"/>
          </p:cNvSpPr>
          <p:nvPr>
            <p:ph sz="half" idx="1"/>
          </p:nvPr>
        </p:nvSpPr>
        <p:spPr/>
        <p:txBody>
          <a:bodyPr>
            <a:normAutofit fontScale="92500" lnSpcReduction="10000"/>
          </a:bodyPr>
          <a:lstStyle/>
          <a:p>
            <a:r>
              <a:rPr lang="en-US" sz="2000" dirty="0">
                <a:solidFill>
                  <a:srgbClr val="0070C0"/>
                </a:solidFill>
              </a:rPr>
              <a:t>Make a good faith effort to participate in mediation.</a:t>
            </a:r>
          </a:p>
          <a:p>
            <a:endParaRPr lang="en-US" dirty="0"/>
          </a:p>
        </p:txBody>
      </p:sp>
      <p:sp>
        <p:nvSpPr>
          <p:cNvPr id="4" name="Content Placeholder 3"/>
          <p:cNvSpPr>
            <a:spLocks noGrp="1"/>
          </p:cNvSpPr>
          <p:nvPr>
            <p:ph sz="half" idx="2"/>
          </p:nvPr>
        </p:nvSpPr>
        <p:spPr>
          <a:xfrm>
            <a:off x="6208711" y="2603500"/>
            <a:ext cx="5352668" cy="3377705"/>
          </a:xfrm>
        </p:spPr>
        <p:txBody>
          <a:bodyPr>
            <a:normAutofit fontScale="92500" lnSpcReduction="10000"/>
          </a:bodyPr>
          <a:lstStyle/>
          <a:p>
            <a:r>
              <a:rPr lang="en-US" sz="2000" dirty="0"/>
              <a:t>Listen to the other party with an open mind while he states his position</a:t>
            </a:r>
          </a:p>
          <a:p>
            <a:r>
              <a:rPr lang="en-US" sz="2000" dirty="0"/>
              <a:t>State your position respectfully</a:t>
            </a:r>
          </a:p>
          <a:p>
            <a:r>
              <a:rPr lang="en-US" sz="2000" dirty="0"/>
              <a:t>Be prepared to compromise for the good of the Aerie</a:t>
            </a:r>
          </a:p>
          <a:p>
            <a:r>
              <a:rPr lang="en-US" sz="2000" dirty="0"/>
              <a:t>The </a:t>
            </a:r>
            <a:r>
              <a:rPr lang="en-US" sz="2000" b="1" u="sng" dirty="0"/>
              <a:t>Accuser</a:t>
            </a:r>
            <a:r>
              <a:rPr lang="en-US" sz="2000" dirty="0"/>
              <a:t> must participate in mediation or the Complaint is rendered null and void; simply appearing at mediation without trying to resolve the issue does not meet the requirements for participation in mediation.</a:t>
            </a:r>
          </a:p>
        </p:txBody>
      </p:sp>
    </p:spTree>
    <p:extLst>
      <p:ext uri="{BB962C8B-B14F-4D97-AF65-F5344CB8AC3E}">
        <p14:creationId xmlns:p14="http://schemas.microsoft.com/office/powerpoint/2010/main" val="693799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4">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4">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Accuser/Accused</a:t>
            </a:r>
          </a:p>
        </p:txBody>
      </p:sp>
      <p:sp>
        <p:nvSpPr>
          <p:cNvPr id="3" name="Content Placeholder 2"/>
          <p:cNvSpPr>
            <a:spLocks noGrp="1"/>
          </p:cNvSpPr>
          <p:nvPr>
            <p:ph sz="half" idx="1"/>
          </p:nvPr>
        </p:nvSpPr>
        <p:spPr/>
        <p:txBody>
          <a:bodyPr/>
          <a:lstStyle/>
          <a:p>
            <a:r>
              <a:rPr lang="en-US" sz="2000" dirty="0">
                <a:solidFill>
                  <a:srgbClr val="0070C0"/>
                </a:solidFill>
              </a:rPr>
              <a:t>Remain respectful of the other party.</a:t>
            </a:r>
          </a:p>
          <a:p>
            <a:endParaRPr lang="en-US" dirty="0"/>
          </a:p>
        </p:txBody>
      </p:sp>
      <p:sp>
        <p:nvSpPr>
          <p:cNvPr id="4" name="Content Placeholder 3"/>
          <p:cNvSpPr>
            <a:spLocks noGrp="1"/>
          </p:cNvSpPr>
          <p:nvPr>
            <p:ph sz="half" idx="2"/>
          </p:nvPr>
        </p:nvSpPr>
        <p:spPr/>
        <p:txBody>
          <a:bodyPr/>
          <a:lstStyle/>
          <a:p>
            <a:r>
              <a:rPr lang="en-US" sz="2000" dirty="0"/>
              <a:t>Remember your obligation</a:t>
            </a:r>
          </a:p>
          <a:p>
            <a:r>
              <a:rPr lang="en-US" sz="2000" dirty="0"/>
              <a:t>Personal remarks and personality conflicts are counterproductive to an effective mediation</a:t>
            </a:r>
          </a:p>
        </p:txBody>
      </p:sp>
    </p:spTree>
    <p:extLst>
      <p:ext uri="{BB962C8B-B14F-4D97-AF65-F5344CB8AC3E}">
        <p14:creationId xmlns:p14="http://schemas.microsoft.com/office/powerpoint/2010/main" val="43102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Mediation</a:t>
            </a:r>
          </a:p>
        </p:txBody>
      </p:sp>
      <p:sp>
        <p:nvSpPr>
          <p:cNvPr id="3" name="Text Placeholder 2"/>
          <p:cNvSpPr>
            <a:spLocks noGrp="1"/>
          </p:cNvSpPr>
          <p:nvPr>
            <p:ph type="body" idx="1"/>
          </p:nvPr>
        </p:nvSpPr>
        <p:spPr/>
        <p:txBody>
          <a:bodyPr>
            <a:normAutofit/>
          </a:bodyPr>
          <a:lstStyle/>
          <a:p>
            <a:r>
              <a:rPr lang="en-US" sz="2400" cap="none" dirty="0">
                <a:solidFill>
                  <a:srgbClr val="0070C0"/>
                </a:solidFill>
              </a:rPr>
              <a:t>What happens next?</a:t>
            </a:r>
          </a:p>
        </p:txBody>
      </p:sp>
    </p:spTree>
    <p:extLst>
      <p:ext uri="{BB962C8B-B14F-4D97-AF65-F5344CB8AC3E}">
        <p14:creationId xmlns:p14="http://schemas.microsoft.com/office/powerpoint/2010/main" val="2870956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successful mediation</a:t>
            </a:r>
          </a:p>
        </p:txBody>
      </p:sp>
      <p:sp>
        <p:nvSpPr>
          <p:cNvPr id="3" name="Content Placeholder 2"/>
          <p:cNvSpPr>
            <a:spLocks noGrp="1"/>
          </p:cNvSpPr>
          <p:nvPr>
            <p:ph idx="1"/>
          </p:nvPr>
        </p:nvSpPr>
        <p:spPr>
          <a:xfrm>
            <a:off x="788276" y="2338086"/>
            <a:ext cx="10668000" cy="4519914"/>
          </a:xfrm>
        </p:spPr>
        <p:txBody>
          <a:bodyPr>
            <a:normAutofit fontScale="92500" lnSpcReduction="10000"/>
          </a:bodyPr>
          <a:lstStyle/>
          <a:p>
            <a:r>
              <a:rPr lang="en-US" sz="2200" dirty="0">
                <a:solidFill>
                  <a:srgbClr val="0070C0"/>
                </a:solidFill>
              </a:rPr>
              <a:t>If mediation is successful and a Settlement Statement is signed by both parties, the filing fee shall be returned to the Accuser (See Section 63.1 (b))</a:t>
            </a:r>
          </a:p>
          <a:p>
            <a:r>
              <a:rPr lang="en-US" sz="2200" dirty="0">
                <a:solidFill>
                  <a:srgbClr val="0070C0"/>
                </a:solidFill>
              </a:rPr>
              <a:t>Once the Mediation Settlement Statement is signed by the parties approving a settlement in a case, it is final and binding and conclusively settles the matter; </a:t>
            </a:r>
            <a:r>
              <a:rPr lang="en-US" sz="2200" b="1" u="sng" dirty="0">
                <a:solidFill>
                  <a:srgbClr val="0070C0"/>
                </a:solidFill>
              </a:rPr>
              <a:t>changes may only be made if agreed upon by both parties</a:t>
            </a:r>
          </a:p>
          <a:p>
            <a:r>
              <a:rPr lang="en-US" sz="2200" dirty="0">
                <a:solidFill>
                  <a:srgbClr val="0070C0"/>
                </a:solidFill>
              </a:rPr>
              <a:t>A copy of the signed Statement is immediately given to the Trial Committee Chairman to inform him that a settlement was reached and the trial is canceled</a:t>
            </a:r>
          </a:p>
          <a:p>
            <a:r>
              <a:rPr lang="en-US" sz="2200" dirty="0">
                <a:solidFill>
                  <a:srgbClr val="0070C0"/>
                </a:solidFill>
              </a:rPr>
              <a:t>Any condition of the Mediation Settlement Statement must be implemented within fifteen (15) days of the date of the agreement unless a date in expressly stated</a:t>
            </a:r>
          </a:p>
          <a:p>
            <a:r>
              <a:rPr lang="en-US" sz="2200" dirty="0">
                <a:solidFill>
                  <a:srgbClr val="0070C0"/>
                </a:solidFill>
              </a:rPr>
              <a:t>Failure to fulfil the terms and conditions agreed upon constitutes grounds for filing new charges of conduct unbecoming an Eagle</a:t>
            </a:r>
          </a:p>
          <a:p>
            <a:r>
              <a:rPr lang="en-US" sz="2200" dirty="0">
                <a:solidFill>
                  <a:srgbClr val="0070C0"/>
                </a:solidFill>
              </a:rPr>
              <a:t>The Worthy President is responsible for enforcing the terms of mediation</a:t>
            </a:r>
          </a:p>
          <a:p>
            <a:endParaRPr lang="en-US" dirty="0"/>
          </a:p>
        </p:txBody>
      </p:sp>
    </p:spTree>
    <p:extLst>
      <p:ext uri="{BB962C8B-B14F-4D97-AF65-F5344CB8AC3E}">
        <p14:creationId xmlns:p14="http://schemas.microsoft.com/office/powerpoint/2010/main" val="191929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failed mediation</a:t>
            </a:r>
          </a:p>
        </p:txBody>
      </p:sp>
      <p:sp>
        <p:nvSpPr>
          <p:cNvPr id="3" name="Content Placeholder 2"/>
          <p:cNvSpPr>
            <a:spLocks noGrp="1"/>
          </p:cNvSpPr>
          <p:nvPr>
            <p:ph idx="1"/>
          </p:nvPr>
        </p:nvSpPr>
        <p:spPr>
          <a:xfrm>
            <a:off x="1154954" y="2603500"/>
            <a:ext cx="9898869" cy="4167690"/>
          </a:xfrm>
        </p:spPr>
        <p:txBody>
          <a:bodyPr>
            <a:normAutofit/>
          </a:bodyPr>
          <a:lstStyle/>
          <a:p>
            <a:r>
              <a:rPr lang="en-US" sz="2000" dirty="0">
                <a:solidFill>
                  <a:srgbClr val="0070C0"/>
                </a:solidFill>
              </a:rPr>
              <a:t>If the parties cannot compromise their differences and reach an agreement, the mediator completes the Mediation Settlement Statement in detail to ensure it is clear mediation was attempted, </a:t>
            </a:r>
            <a:r>
              <a:rPr lang="en-US" sz="2000">
                <a:solidFill>
                  <a:srgbClr val="0070C0"/>
                </a:solidFill>
              </a:rPr>
              <a:t>then checks </a:t>
            </a:r>
            <a:r>
              <a:rPr lang="en-US" sz="2000" dirty="0">
                <a:solidFill>
                  <a:srgbClr val="0070C0"/>
                </a:solidFill>
              </a:rPr>
              <a:t>the box stating the parties wish to “continue to trial as scheduled”</a:t>
            </a:r>
          </a:p>
          <a:p>
            <a:r>
              <a:rPr lang="en-US" sz="2000" dirty="0">
                <a:solidFill>
                  <a:srgbClr val="0070C0"/>
                </a:solidFill>
              </a:rPr>
              <a:t>If either party refuses to sign the Mediation Settlement Statement this is viewed as a completed mediation and the matter proceeds to trial</a:t>
            </a:r>
          </a:p>
          <a:p>
            <a:r>
              <a:rPr lang="en-US" sz="2000" dirty="0">
                <a:solidFill>
                  <a:srgbClr val="0070C0"/>
                </a:solidFill>
              </a:rPr>
              <a:t>The mediator signs and dates the Statement and sees that the Trial Committee Chairman immediately receives a copy (See Section 63.3)</a:t>
            </a:r>
          </a:p>
          <a:p>
            <a:r>
              <a:rPr lang="en-US" sz="2000" dirty="0">
                <a:solidFill>
                  <a:srgbClr val="0070C0"/>
                </a:solidFill>
              </a:rPr>
              <a:t>Mediation documents shall not be considered as evidence for trial purposes or during an appeal (See Section 63.3)</a:t>
            </a:r>
          </a:p>
          <a:p>
            <a:pPr marL="0" indent="0" algn="ctr">
              <a:spcBef>
                <a:spcPts val="0"/>
              </a:spcBef>
              <a:buNone/>
            </a:pPr>
            <a:r>
              <a:rPr lang="en-US" sz="2000" b="1" dirty="0">
                <a:solidFill>
                  <a:srgbClr val="0070C0"/>
                </a:solidFill>
              </a:rPr>
              <a:t>Failure of the Accuser to participate in mediation </a:t>
            </a:r>
          </a:p>
          <a:p>
            <a:pPr marL="0" indent="0" algn="ctr">
              <a:spcBef>
                <a:spcPts val="0"/>
              </a:spcBef>
              <a:buNone/>
            </a:pPr>
            <a:r>
              <a:rPr lang="en-US" sz="2000" b="1" dirty="0">
                <a:solidFill>
                  <a:srgbClr val="0070C0"/>
                </a:solidFill>
              </a:rPr>
              <a:t>renders the Complaint null and void</a:t>
            </a:r>
          </a:p>
        </p:txBody>
      </p:sp>
    </p:spTree>
    <p:extLst>
      <p:ext uri="{BB962C8B-B14F-4D97-AF65-F5344CB8AC3E}">
        <p14:creationId xmlns:p14="http://schemas.microsoft.com/office/powerpoint/2010/main" val="2614586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63.3</a:t>
            </a:r>
          </a:p>
        </p:txBody>
      </p:sp>
      <p:sp>
        <p:nvSpPr>
          <p:cNvPr id="3" name="Content Placeholder 2"/>
          <p:cNvSpPr>
            <a:spLocks noGrp="1"/>
          </p:cNvSpPr>
          <p:nvPr>
            <p:ph type="body" idx="1"/>
          </p:nvPr>
        </p:nvSpPr>
        <p:spPr>
          <a:xfrm>
            <a:off x="6858000" y="1204546"/>
            <a:ext cx="4438890" cy="4835770"/>
          </a:xfrm>
        </p:spPr>
        <p:txBody>
          <a:bodyPr>
            <a:noAutofit/>
          </a:bodyPr>
          <a:lstStyle/>
          <a:p>
            <a:r>
              <a:rPr lang="en-US" sz="1800" cap="none" dirty="0">
                <a:solidFill>
                  <a:srgbClr val="0070C0"/>
                </a:solidFill>
              </a:rPr>
              <a:t>The Worthy President, upon filing of the Complaint, shall appoint one (1) member in good standing in the Fraternal Order of Eagles, independent of the Trial Committee, who is designated as the Mediator who may or may not be a member of the Aerie and who shall forthwith attempt to settle matters between the parties prior to the trial date. The Accuser must participate in the mediation process. Failure to comply will result in the Complaint becoming null and void. Attempted mediation is a mandatory part of the trial process. Mediation involving the finances of the Aerie/Auxiliary must be approved by the Aerie/Auxiliary membership at a regular By-Law scheduled meeting prior to the mediation being settled.</a:t>
            </a:r>
          </a:p>
        </p:txBody>
      </p:sp>
    </p:spTree>
    <p:extLst>
      <p:ext uri="{BB962C8B-B14F-4D97-AF65-F5344CB8AC3E}">
        <p14:creationId xmlns:p14="http://schemas.microsoft.com/office/powerpoint/2010/main" val="41687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Mediation</a:t>
            </a:r>
          </a:p>
        </p:txBody>
      </p:sp>
      <p:sp>
        <p:nvSpPr>
          <p:cNvPr id="3" name="Content Placeholder 2"/>
          <p:cNvSpPr>
            <a:spLocks noGrp="1"/>
          </p:cNvSpPr>
          <p:nvPr>
            <p:ph idx="1"/>
          </p:nvPr>
        </p:nvSpPr>
        <p:spPr/>
        <p:txBody>
          <a:bodyPr/>
          <a:lstStyle/>
          <a:p>
            <a:r>
              <a:rPr lang="en-US" sz="2000" dirty="0">
                <a:solidFill>
                  <a:srgbClr val="0070C0"/>
                </a:solidFill>
              </a:rPr>
              <a:t>Trials can be costly to an Aerie, both financially and in divisiveness of the members.</a:t>
            </a:r>
          </a:p>
          <a:p>
            <a:r>
              <a:rPr lang="en-US" sz="2000" dirty="0">
                <a:solidFill>
                  <a:srgbClr val="0070C0"/>
                </a:solidFill>
              </a:rPr>
              <a:t>While sometimes a trial is necessary, most issues can be resolved by an effective mediator when the parties are willing to work together.</a:t>
            </a:r>
          </a:p>
        </p:txBody>
      </p:sp>
    </p:spTree>
    <p:extLst>
      <p:ext uri="{BB962C8B-B14F-4D97-AF65-F5344CB8AC3E}">
        <p14:creationId xmlns:p14="http://schemas.microsoft.com/office/powerpoint/2010/main" val="3454370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Jolie Stauffer</a:t>
            </a:r>
            <a:br>
              <a:rPr lang="en-US" dirty="0"/>
            </a:br>
            <a:r>
              <a:rPr lang="en-US" dirty="0"/>
              <a:t>Secretary of the Grand Tribunal</a:t>
            </a:r>
            <a:br>
              <a:rPr lang="en-US" dirty="0"/>
            </a:br>
            <a:r>
              <a:rPr lang="en-US" dirty="0"/>
              <a:t>grandtribunal@foe.com</a:t>
            </a:r>
            <a:br>
              <a:rPr lang="en-US" dirty="0"/>
            </a:br>
            <a:r>
              <a:rPr lang="en-US" dirty="0"/>
              <a:t>614-883-2175</a:t>
            </a:r>
          </a:p>
        </p:txBody>
      </p:sp>
      <p:sp>
        <p:nvSpPr>
          <p:cNvPr id="3" name="Text Placeholder 2"/>
          <p:cNvSpPr>
            <a:spLocks noGrp="1"/>
          </p:cNvSpPr>
          <p:nvPr>
            <p:ph type="body" idx="1"/>
          </p:nvPr>
        </p:nvSpPr>
        <p:spPr/>
        <p:txBody>
          <a:bodyPr/>
          <a:lstStyle/>
          <a:p>
            <a:pPr algn="ctr"/>
            <a:r>
              <a:rPr lang="en-US" dirty="0">
                <a:solidFill>
                  <a:srgbClr val="0070C0"/>
                </a:solidFill>
              </a:rPr>
              <a:t>For further information regarding mediation, please refer to</a:t>
            </a:r>
          </a:p>
          <a:p>
            <a:pPr algn="ctr"/>
            <a:r>
              <a:rPr lang="en-US" dirty="0">
                <a:solidFill>
                  <a:srgbClr val="0070C0"/>
                </a:solidFill>
              </a:rPr>
              <a:t>Appendix A at the back of the Statutes</a:t>
            </a:r>
          </a:p>
          <a:p>
            <a:pPr algn="ctr"/>
            <a:endParaRPr lang="en-US" dirty="0">
              <a:solidFill>
                <a:srgbClr val="0070C0"/>
              </a:solidFill>
            </a:endParaRPr>
          </a:p>
        </p:txBody>
      </p:sp>
    </p:spTree>
    <p:extLst>
      <p:ext uri="{BB962C8B-B14F-4D97-AF65-F5344CB8AC3E}">
        <p14:creationId xmlns:p14="http://schemas.microsoft.com/office/powerpoint/2010/main" val="3540179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may act as mediator?</a:t>
            </a:r>
          </a:p>
        </p:txBody>
      </p:sp>
      <p:sp>
        <p:nvSpPr>
          <p:cNvPr id="3" name="Content Placeholder 2"/>
          <p:cNvSpPr>
            <a:spLocks noGrp="1"/>
          </p:cNvSpPr>
          <p:nvPr>
            <p:ph idx="1"/>
          </p:nvPr>
        </p:nvSpPr>
        <p:spPr/>
        <p:txBody>
          <a:bodyPr/>
          <a:lstStyle/>
          <a:p>
            <a:r>
              <a:rPr lang="en-US" sz="2000" dirty="0">
                <a:solidFill>
                  <a:srgbClr val="0070C0"/>
                </a:solidFill>
              </a:rPr>
              <a:t>A member in good standing of any Aerie or Auxiliary (See Section 63.3)</a:t>
            </a:r>
          </a:p>
          <a:p>
            <a:endParaRPr lang="en-US" dirty="0">
              <a:solidFill>
                <a:srgbClr val="0070C0"/>
              </a:solidFill>
            </a:endParaRPr>
          </a:p>
          <a:p>
            <a:r>
              <a:rPr lang="en-US" sz="2000" dirty="0">
                <a:solidFill>
                  <a:srgbClr val="0070C0"/>
                </a:solidFill>
              </a:rPr>
              <a:t>The Mediator should have as little knowledge regarding the alleged offense as possible in order to remain neutral; however, as the Mediator does not make a decision regarding guilt or innocence, there is no provision for making an objection regarding who is appointed as Mediator</a:t>
            </a:r>
          </a:p>
        </p:txBody>
      </p:sp>
    </p:spTree>
    <p:extLst>
      <p:ext uri="{BB962C8B-B14F-4D97-AF65-F5344CB8AC3E}">
        <p14:creationId xmlns:p14="http://schemas.microsoft.com/office/powerpoint/2010/main" val="323036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may NOT act as mediator?</a:t>
            </a:r>
          </a:p>
        </p:txBody>
      </p:sp>
      <p:sp>
        <p:nvSpPr>
          <p:cNvPr id="3" name="Content Placeholder 2"/>
          <p:cNvSpPr>
            <a:spLocks noGrp="1"/>
          </p:cNvSpPr>
          <p:nvPr>
            <p:ph idx="1"/>
          </p:nvPr>
        </p:nvSpPr>
        <p:spPr/>
        <p:txBody>
          <a:bodyPr>
            <a:normAutofit lnSpcReduction="10000"/>
          </a:bodyPr>
          <a:lstStyle/>
          <a:p>
            <a:r>
              <a:rPr lang="en-US" sz="2000" dirty="0">
                <a:solidFill>
                  <a:srgbClr val="0070C0"/>
                </a:solidFill>
              </a:rPr>
              <a:t>The Worthy President</a:t>
            </a:r>
          </a:p>
          <a:p>
            <a:r>
              <a:rPr lang="en-US" sz="2000" dirty="0">
                <a:solidFill>
                  <a:srgbClr val="0070C0"/>
                </a:solidFill>
              </a:rPr>
              <a:t>Members of the Trial Committee</a:t>
            </a:r>
          </a:p>
          <a:p>
            <a:r>
              <a:rPr lang="en-US" sz="2000" dirty="0">
                <a:solidFill>
                  <a:srgbClr val="0070C0"/>
                </a:solidFill>
              </a:rPr>
              <a:t>The Prosecutor</a:t>
            </a:r>
          </a:p>
          <a:p>
            <a:r>
              <a:rPr lang="en-US" sz="2000" dirty="0">
                <a:solidFill>
                  <a:srgbClr val="0070C0"/>
                </a:solidFill>
              </a:rPr>
              <a:t>The Defense Counsel</a:t>
            </a:r>
          </a:p>
          <a:p>
            <a:r>
              <a:rPr lang="en-US" sz="2000" dirty="0">
                <a:solidFill>
                  <a:srgbClr val="0070C0"/>
                </a:solidFill>
              </a:rPr>
              <a:t>The Secretary (or recorder of the trial)</a:t>
            </a:r>
          </a:p>
          <a:p>
            <a:r>
              <a:rPr lang="en-US" sz="2000" dirty="0">
                <a:solidFill>
                  <a:srgbClr val="0070C0"/>
                </a:solidFill>
              </a:rPr>
              <a:t>Any person who may be called as a witness at the trial</a:t>
            </a:r>
          </a:p>
          <a:p>
            <a:endParaRPr lang="en-US" sz="2000" dirty="0">
              <a:solidFill>
                <a:srgbClr val="0070C0"/>
              </a:solidFill>
            </a:endParaRPr>
          </a:p>
          <a:p>
            <a:r>
              <a:rPr lang="en-US" sz="2000" b="1" dirty="0">
                <a:solidFill>
                  <a:srgbClr val="0070C0"/>
                </a:solidFill>
              </a:rPr>
              <a:t>The mediator cannot participate in the trial in any manner</a:t>
            </a:r>
          </a:p>
          <a:p>
            <a:pPr marL="0" indent="0">
              <a:buNone/>
            </a:pPr>
            <a:endParaRPr lang="en-US" dirty="0"/>
          </a:p>
        </p:txBody>
      </p:sp>
    </p:spTree>
    <p:extLst>
      <p:ext uri="{BB962C8B-B14F-4D97-AF65-F5344CB8AC3E}">
        <p14:creationId xmlns:p14="http://schemas.microsoft.com/office/powerpoint/2010/main" val="212918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the Mediator</a:t>
            </a:r>
          </a:p>
        </p:txBody>
      </p:sp>
      <p:sp>
        <p:nvSpPr>
          <p:cNvPr id="3" name="Text Placeholder 2"/>
          <p:cNvSpPr>
            <a:spLocks noGrp="1"/>
          </p:cNvSpPr>
          <p:nvPr>
            <p:ph type="body" idx="1"/>
          </p:nvPr>
        </p:nvSpPr>
        <p:spPr/>
        <p:txBody>
          <a:bodyPr/>
          <a:lstStyle/>
          <a:p>
            <a:r>
              <a:rPr lang="en-US" cap="none" dirty="0">
                <a:solidFill>
                  <a:srgbClr val="0070C0"/>
                </a:solidFill>
              </a:rPr>
              <a:t>The Mediator should make every effort to get the parties to resolve their conflict prior to going to trial.</a:t>
            </a:r>
          </a:p>
        </p:txBody>
      </p:sp>
    </p:spTree>
    <p:extLst>
      <p:ext uri="{BB962C8B-B14F-4D97-AF65-F5344CB8AC3E}">
        <p14:creationId xmlns:p14="http://schemas.microsoft.com/office/powerpoint/2010/main" val="280278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idx="1"/>
          </p:nvPr>
        </p:nvSpPr>
        <p:spPr>
          <a:xfrm>
            <a:off x="1154954" y="2603500"/>
            <a:ext cx="8761413" cy="3797300"/>
          </a:xfrm>
        </p:spPr>
        <p:txBody>
          <a:bodyPr>
            <a:normAutofit lnSpcReduction="10000"/>
          </a:bodyPr>
          <a:lstStyle/>
          <a:p>
            <a:r>
              <a:rPr lang="en-US" sz="2000" dirty="0">
                <a:solidFill>
                  <a:srgbClr val="0070C0"/>
                </a:solidFill>
              </a:rPr>
              <a:t>Remain neutral.</a:t>
            </a:r>
          </a:p>
          <a:p>
            <a:r>
              <a:rPr lang="en-US" sz="2000" dirty="0">
                <a:solidFill>
                  <a:srgbClr val="0070C0"/>
                </a:solidFill>
              </a:rPr>
              <a:t>Make contact with both parties to arrange the date, time, and place in which mediation will take place.</a:t>
            </a:r>
          </a:p>
          <a:p>
            <a:r>
              <a:rPr lang="en-US" sz="2000" dirty="0">
                <a:solidFill>
                  <a:srgbClr val="0070C0"/>
                </a:solidFill>
              </a:rPr>
              <a:t>Encourage both parties to work together to reach an agreement.</a:t>
            </a:r>
          </a:p>
          <a:p>
            <a:r>
              <a:rPr lang="en-US" sz="2000" dirty="0">
                <a:solidFill>
                  <a:srgbClr val="0070C0"/>
                </a:solidFill>
              </a:rPr>
              <a:t>Explain to both parties that their agreement is not bound to the same restrictions as the penalties in Section 63.7.</a:t>
            </a:r>
          </a:p>
          <a:p>
            <a:r>
              <a:rPr lang="en-US" sz="2000" dirty="0">
                <a:solidFill>
                  <a:srgbClr val="0070C0"/>
                </a:solidFill>
              </a:rPr>
              <a:t>Make as many attempts as necessary to come to settlement terms.</a:t>
            </a:r>
          </a:p>
          <a:p>
            <a:r>
              <a:rPr lang="en-US" sz="2000" dirty="0">
                <a:solidFill>
                  <a:srgbClr val="0070C0"/>
                </a:solidFill>
              </a:rPr>
              <a:t>Complete the Mediation Settlement Statement indicating either the settlement terms or that the parties wish to proceed to trial, and submit it to the Trial Committee Chairman.</a:t>
            </a:r>
          </a:p>
          <a:p>
            <a:endParaRPr lang="en-US" dirty="0"/>
          </a:p>
          <a:p>
            <a:endParaRPr lang="en-US" dirty="0"/>
          </a:p>
          <a:p>
            <a:endParaRPr lang="en-US" dirty="0"/>
          </a:p>
        </p:txBody>
      </p:sp>
    </p:spTree>
    <p:extLst>
      <p:ext uri="{BB962C8B-B14F-4D97-AF65-F5344CB8AC3E}">
        <p14:creationId xmlns:p14="http://schemas.microsoft.com/office/powerpoint/2010/main" val="2610029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p:txBody>
          <a:bodyPr/>
          <a:lstStyle/>
          <a:p>
            <a:r>
              <a:rPr lang="en-US" sz="2000" dirty="0">
                <a:solidFill>
                  <a:srgbClr val="0070C0"/>
                </a:solidFill>
              </a:rPr>
              <a:t>Remain neutral.</a:t>
            </a:r>
          </a:p>
          <a:p>
            <a:endParaRPr lang="en-US" dirty="0"/>
          </a:p>
        </p:txBody>
      </p:sp>
      <p:sp>
        <p:nvSpPr>
          <p:cNvPr id="4" name="Content Placeholder 3"/>
          <p:cNvSpPr>
            <a:spLocks noGrp="1"/>
          </p:cNvSpPr>
          <p:nvPr>
            <p:ph sz="half" idx="2"/>
          </p:nvPr>
        </p:nvSpPr>
        <p:spPr/>
        <p:txBody>
          <a:bodyPr/>
          <a:lstStyle/>
          <a:p>
            <a:r>
              <a:rPr lang="en-US" sz="2000" dirty="0"/>
              <a:t>The mediator is a member in good standing who may or may not be a member of the Aerie and is selected by the Worthy President, or the presiding Officer, on a case by case basis</a:t>
            </a:r>
          </a:p>
          <a:p>
            <a:r>
              <a:rPr lang="en-US" sz="2000" dirty="0"/>
              <a:t>The mediator should have had as little contact with the problem as possible</a:t>
            </a:r>
          </a:p>
        </p:txBody>
      </p:sp>
    </p:spTree>
    <p:extLst>
      <p:ext uri="{BB962C8B-B14F-4D97-AF65-F5344CB8AC3E}">
        <p14:creationId xmlns:p14="http://schemas.microsoft.com/office/powerpoint/2010/main" val="368804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p:txBody>
          <a:bodyPr>
            <a:normAutofit lnSpcReduction="10000"/>
          </a:bodyPr>
          <a:lstStyle/>
          <a:p>
            <a:r>
              <a:rPr lang="en-US" sz="2000" dirty="0">
                <a:solidFill>
                  <a:srgbClr val="0070C0"/>
                </a:solidFill>
              </a:rPr>
              <a:t>Make contact with both parties to arrange the date, time, and place in which mediation will take place.</a:t>
            </a:r>
          </a:p>
          <a:p>
            <a:endParaRPr lang="en-US" dirty="0"/>
          </a:p>
        </p:txBody>
      </p:sp>
      <p:sp>
        <p:nvSpPr>
          <p:cNvPr id="4" name="Content Placeholder 3"/>
          <p:cNvSpPr>
            <a:spLocks noGrp="1"/>
          </p:cNvSpPr>
          <p:nvPr>
            <p:ph sz="half" idx="2"/>
          </p:nvPr>
        </p:nvSpPr>
        <p:spPr>
          <a:xfrm>
            <a:off x="6208711" y="2603500"/>
            <a:ext cx="4825159" cy="3820449"/>
          </a:xfrm>
        </p:spPr>
        <p:txBody>
          <a:bodyPr>
            <a:normAutofit lnSpcReduction="10000"/>
          </a:bodyPr>
          <a:lstStyle/>
          <a:p>
            <a:r>
              <a:rPr lang="en-US" sz="2000" dirty="0"/>
              <a:t>The mediator should make every effort to get the Accuser and the Accused to meet together</a:t>
            </a:r>
          </a:p>
          <a:p>
            <a:r>
              <a:rPr lang="en-US" sz="2000" dirty="0"/>
              <a:t>If the parties are unwilling to meet together, the mediator may speak to each party separately</a:t>
            </a:r>
          </a:p>
          <a:p>
            <a:r>
              <a:rPr lang="en-US" sz="2000" dirty="0"/>
              <a:t>The mediator may use any method of communication necessary, including, but not limited to, email, text, personal phone conversations, and conference calls</a:t>
            </a:r>
          </a:p>
        </p:txBody>
      </p:sp>
    </p:spTree>
    <p:extLst>
      <p:ext uri="{BB962C8B-B14F-4D97-AF65-F5344CB8AC3E}">
        <p14:creationId xmlns:p14="http://schemas.microsoft.com/office/powerpoint/2010/main" val="2348170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Responsibility of the Mediator</a:t>
            </a:r>
          </a:p>
        </p:txBody>
      </p:sp>
      <p:sp>
        <p:nvSpPr>
          <p:cNvPr id="3" name="Content Placeholder 2"/>
          <p:cNvSpPr>
            <a:spLocks noGrp="1"/>
          </p:cNvSpPr>
          <p:nvPr>
            <p:ph sz="half" idx="1"/>
          </p:nvPr>
        </p:nvSpPr>
        <p:spPr/>
        <p:txBody>
          <a:bodyPr>
            <a:normAutofit fontScale="92500" lnSpcReduction="20000"/>
          </a:bodyPr>
          <a:lstStyle/>
          <a:p>
            <a:r>
              <a:rPr lang="en-US" sz="2000" dirty="0">
                <a:solidFill>
                  <a:srgbClr val="0070C0"/>
                </a:solidFill>
              </a:rPr>
              <a:t>Encourage both parties to work together to reach an agreement.</a:t>
            </a:r>
          </a:p>
          <a:p>
            <a:endParaRPr lang="en-US" dirty="0"/>
          </a:p>
        </p:txBody>
      </p:sp>
      <p:sp>
        <p:nvSpPr>
          <p:cNvPr id="4" name="Content Placeholder 3"/>
          <p:cNvSpPr>
            <a:spLocks noGrp="1"/>
          </p:cNvSpPr>
          <p:nvPr>
            <p:ph sz="half" idx="2"/>
          </p:nvPr>
        </p:nvSpPr>
        <p:spPr/>
        <p:txBody>
          <a:bodyPr>
            <a:normAutofit fontScale="92500" lnSpcReduction="20000"/>
          </a:bodyPr>
          <a:lstStyle/>
          <a:p>
            <a:r>
              <a:rPr lang="en-US" sz="2000" dirty="0"/>
              <a:t>The mediator should make every effort to encourage a conciliatory atmosphere</a:t>
            </a:r>
          </a:p>
          <a:p>
            <a:r>
              <a:rPr lang="en-US" sz="2000" dirty="0"/>
              <a:t>The mediator should inform the parties </a:t>
            </a:r>
            <a:r>
              <a:rPr lang="en-US" sz="2000" b="1" u="sng" dirty="0"/>
              <a:t>the Accuser is required</a:t>
            </a:r>
            <a:r>
              <a:rPr lang="en-US" sz="2000" dirty="0"/>
              <a:t> to actively participate in mediation</a:t>
            </a:r>
          </a:p>
          <a:p>
            <a:r>
              <a:rPr lang="en-US" sz="2000" dirty="0"/>
              <a:t>The mediator may make a suggested settlement if the parties are unable to resolve the matter</a:t>
            </a:r>
          </a:p>
          <a:p>
            <a:r>
              <a:rPr lang="en-US" sz="2000" dirty="0"/>
              <a:t>Mediation is not to be viewed as, or mistaken for, the trial procedure, or determining guilt or innocence</a:t>
            </a:r>
          </a:p>
        </p:txBody>
      </p:sp>
    </p:spTree>
    <p:extLst>
      <p:ext uri="{BB962C8B-B14F-4D97-AF65-F5344CB8AC3E}">
        <p14:creationId xmlns:p14="http://schemas.microsoft.com/office/powerpoint/2010/main" val="292367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Props1.xml><?xml version="1.0" encoding="utf-8"?>
<ds:datastoreItem xmlns:ds="http://schemas.openxmlformats.org/officeDocument/2006/customXml" ds:itemID="{63878D39-8363-40D9-A08F-1E840C46F657}"/>
</file>

<file path=customXml/itemProps2.xml><?xml version="1.0" encoding="utf-8"?>
<ds:datastoreItem xmlns:ds="http://schemas.openxmlformats.org/officeDocument/2006/customXml" ds:itemID="{ADF2F39A-3C63-4F6C-92C4-B3024A07800E}"/>
</file>

<file path=customXml/itemProps3.xml><?xml version="1.0" encoding="utf-8"?>
<ds:datastoreItem xmlns:ds="http://schemas.openxmlformats.org/officeDocument/2006/customXml" ds:itemID="{9850EBD4-AE55-4DEA-9BF4-3513F8D6D74C}"/>
</file>

<file path=docProps/app.xml><?xml version="1.0" encoding="utf-8"?>
<Properties xmlns="http://schemas.openxmlformats.org/officeDocument/2006/extended-properties" xmlns:vt="http://schemas.openxmlformats.org/officeDocument/2006/docPropsVTypes">
  <Template>Ion Boardroom</Template>
  <TotalTime>956</TotalTime>
  <Words>1400</Words>
  <Application>Microsoft Macintosh PowerPoint</Application>
  <PresentationFormat>Widescreen</PresentationFormat>
  <Paragraphs>114</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Calibri</vt:lpstr>
      <vt:lpstr>Century Gothic</vt:lpstr>
      <vt:lpstr>Wingdings 3</vt:lpstr>
      <vt:lpstr>Ion Boardroom</vt:lpstr>
      <vt:lpstr>MEDIATION</vt:lpstr>
      <vt:lpstr>Section 63.3</vt:lpstr>
      <vt:lpstr>Who may act as mediator?</vt:lpstr>
      <vt:lpstr>Who may NOT act as mediator?</vt:lpstr>
      <vt:lpstr>Role of the Mediator</vt:lpstr>
      <vt:lpstr>Responsibility of the Mediator</vt:lpstr>
      <vt:lpstr>Responsibility of the Mediator</vt:lpstr>
      <vt:lpstr>Responsibility of the Mediator</vt:lpstr>
      <vt:lpstr>Responsibility of the Mediator</vt:lpstr>
      <vt:lpstr>Responsibility of the Mediator</vt:lpstr>
      <vt:lpstr>Responsibility of the Mediator</vt:lpstr>
      <vt:lpstr>Responsibility of the Mediator</vt:lpstr>
      <vt:lpstr>Role of the Accuser and Accused</vt:lpstr>
      <vt:lpstr>Responsibility of the Accuser/Accused</vt:lpstr>
      <vt:lpstr>Responsibility of the Accuser/Accused</vt:lpstr>
      <vt:lpstr>Responsibility of the Accuser/Accused</vt:lpstr>
      <vt:lpstr>After Mediation</vt:lpstr>
      <vt:lpstr>After successful mediation</vt:lpstr>
      <vt:lpstr>After failed mediation</vt:lpstr>
      <vt:lpstr>Mediation</vt:lpstr>
      <vt:lpstr>Jolie Stauffer Secretary of the Grand Tribunal grandtribunal@foe.com 614-883-2175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MEDIATION</dc:title>
  <dc:creator>Jolie Stauffer</dc:creator>
  <cp:lastModifiedBy>Jolie Stauffer</cp:lastModifiedBy>
  <cp:revision>63</cp:revision>
  <cp:lastPrinted>2018-07-31T13:32:08Z</cp:lastPrinted>
  <dcterms:created xsi:type="dcterms:W3CDTF">2017-09-20T16:53:58Z</dcterms:created>
  <dcterms:modified xsi:type="dcterms:W3CDTF">2025-07-22T12:43:36Z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ies>
</file>