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4" r:id="rId14"/>
    <p:sldId id="265" r:id="rId15"/>
    <p:sldId id="266" r:id="rId16"/>
    <p:sldId id="267" r:id="rId17"/>
    <p:sldId id="280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&amp;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Promoting your Aerie/Auxiliary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</a:t>
            </a:r>
            <a:r>
              <a:rPr lang="en-US" sz="3200" dirty="0" smtClean="0"/>
              <a:t>Available now through Membership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90723"/>
            <a:ext cx="6934200" cy="44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0001" r="1667" b="4999"/>
          <a:stretch/>
        </p:blipFill>
        <p:spPr>
          <a:xfrm>
            <a:off x="2786062" y="2194840"/>
            <a:ext cx="7165848" cy="44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0712" y="2419349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We’ve learned…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9 of every 10 new members join because they already know someone who is a member.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Most want to spend their first year getting to know people and fitting in as opposed to immediately serving in officer positions.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More than 2/3 want to help with our charitable efforts. </a:t>
            </a:r>
          </a:p>
        </p:txBody>
      </p:sp>
    </p:spTree>
    <p:extLst>
      <p:ext uri="{BB962C8B-B14F-4D97-AF65-F5344CB8AC3E}">
        <p14:creationId xmlns:p14="http://schemas.microsoft.com/office/powerpoint/2010/main" val="21179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Mike Goldsmith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3176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Marketing/Programs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Leveraging General Programs within your aerie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Children’s Programs and your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Convention Program Book</a:t>
            </a: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28" y="5199128"/>
            <a:ext cx="1658872" cy="16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57475"/>
            <a:ext cx="10554574" cy="3201324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Operation </a:t>
            </a:r>
            <a:r>
              <a:rPr lang="en-US" u="sng" dirty="0">
                <a:solidFill>
                  <a:schemeClr val="accent2"/>
                </a:solidFill>
              </a:rPr>
              <a:t>Eagle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Donation program designed to help troops serving overseas during the Holiday season.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Bulletin Contest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Newsletter contest judging the best communications amongst local and state Aeries and Auxiliaries.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International Sports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Eagles competing against Eagles in a variety of international sports tournaments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25" y="5262112"/>
            <a:ext cx="1595887" cy="15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57475"/>
            <a:ext cx="10554574" cy="3201324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Children’s Day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Hold an event for children any time during the year and send in a summary for a chance to win a $3000 grant from the Jimmy Durante Children’s Fund.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Children’s Art Contest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Aeries and Auxiliaries are encouraged to meet with local schools to encourage 3-6 grade students to create art pieces and compete for cash prizes.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God, Flag, and Country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Oratory competition held each year at International Convention for children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aged 10-15 with a chance to win cash prizes.  Local and State Aeries and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Auxiliaries are encouraged to hold preliminary competitions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25" y="5262112"/>
            <a:ext cx="1595887" cy="15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 Program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57475"/>
            <a:ext cx="10554574" cy="320132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Early </a:t>
            </a:r>
            <a:r>
              <a:rPr lang="en-US" u="sng" dirty="0">
                <a:solidFill>
                  <a:schemeClr val="accent2"/>
                </a:solidFill>
              </a:rPr>
              <a:t>Bird Period ends March 31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Save $25 by submitting your ad before March 31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All Ads due April 30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Ads are due by April 30th to meet the demands of mass printing.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We will redesign your ad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Next Year there will be a box to check if you do not want the Grand Aerie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Marketing Department to Enhance Your ad.  This will allow us to improve the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look and feel of the program book from year to year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25" y="5262112"/>
            <a:ext cx="1595887" cy="15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Sofia Syed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Communications Specialist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Acumin Pro SemiCondensed Black" panose="020B0906020202020204" pitchFamily="34" charset="0"/>
              </a:rPr>
              <a:t>Social Media Tips &amp; Best Practices </a:t>
            </a:r>
            <a:endParaRPr lang="en-US" sz="4800" dirty="0">
              <a:latin typeface="Acumin Pro SemiCondensed Black" panose="020B0906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011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cumin Pro SemiCondensed Smbd" panose="020B0706020202020204" pitchFamily="34" charset="0"/>
              </a:rPr>
              <a:t>Social Media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cumin Pro SemiCondensed Smbd" panose="020B0706020202020204" pitchFamily="34" charset="0"/>
              </a:rPr>
              <a:t>Do’s &amp; Don'ts + How to Handle Bad Posts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cumin Pro SemiCondensed Smbd" panose="020B0706020202020204" pitchFamily="34" charset="0"/>
              </a:rPr>
              <a:t>Creative Ways to Mix up your Posts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28" y="5199128"/>
            <a:ext cx="1658872" cy="16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umin Pro SemiCondensed Black" panose="020B0906020202020204" pitchFamily="34" charset="0"/>
              </a:rPr>
              <a:t>Social Media Platforms</a:t>
            </a:r>
            <a:endParaRPr lang="en-US" dirty="0">
              <a:latin typeface="Acumin Pro SemiCondensed Black" panose="020B09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57475"/>
            <a:ext cx="10554574" cy="376920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  <a:latin typeface="+mj-lt"/>
            </a:endParaRPr>
          </a:p>
          <a:p>
            <a:endParaRPr lang="en-US" b="1" dirty="0" smtClean="0">
              <a:solidFill>
                <a:schemeClr val="accent2"/>
              </a:solidFill>
              <a:latin typeface="+mj-lt"/>
            </a:endParaRPr>
          </a:p>
          <a:p>
            <a:endParaRPr lang="en-US" b="1" dirty="0">
              <a:solidFill>
                <a:schemeClr val="accent2"/>
              </a:solidFill>
              <a:latin typeface="Acumin Pro SemiCondensed" panose="020B0506020202020204" pitchFamily="34" charset="0"/>
            </a:endParaRPr>
          </a:p>
          <a:p>
            <a:endParaRPr lang="en-US" b="1" dirty="0" smtClean="0">
              <a:solidFill>
                <a:schemeClr val="accent2"/>
              </a:solidFill>
              <a:latin typeface="Acumin Pro SemiCondensed" panose="020B0506020202020204" pitchFamily="34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  <a:t>Facebook – </a:t>
            </a:r>
            <a:br>
              <a:rPr lang="en-US" b="1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  <a:t>Good for sharing Events, Updates about the Aerie, Photos, etc.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  <a:t>Twitter- </a:t>
            </a:r>
            <a:r>
              <a:rPr lang="en-US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  <a:t>Good for sharing Quick Updates and </a:t>
            </a:r>
            <a:r>
              <a:rPr lang="en-US" dirty="0">
                <a:solidFill>
                  <a:schemeClr val="accent2"/>
                </a:solidFill>
                <a:latin typeface="Acumin Pro SemiCondensed" panose="020B0506020202020204" pitchFamily="34" charset="0"/>
              </a:rPr>
              <a:t>L</a:t>
            </a:r>
            <a:r>
              <a:rPr lang="en-US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  <a:t>ocal Events  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  <a:t>Instagram-</a:t>
            </a:r>
            <a:br>
              <a:rPr lang="en-US" b="1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Acumin Pro SemiCondensed" panose="020B0506020202020204" pitchFamily="34" charset="0"/>
              </a:rPr>
              <a:t>Good for sharing Photos of Good Deeds, Fundraisers, Members  </a:t>
            </a:r>
            <a:endParaRPr lang="en-US" b="1" dirty="0" smtClean="0">
              <a:solidFill>
                <a:schemeClr val="accent2"/>
              </a:solidFill>
              <a:latin typeface="Acumin Pro SemiCondensed" panose="020B0506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25" y="5262112"/>
            <a:ext cx="1595887" cy="15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Zack Timmons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Marketing &amp; Communications Director</a:t>
            </a:r>
          </a:p>
        </p:txBody>
      </p:sp>
    </p:spTree>
    <p:extLst>
      <p:ext uri="{BB962C8B-B14F-4D97-AF65-F5344CB8AC3E}">
        <p14:creationId xmlns:p14="http://schemas.microsoft.com/office/powerpoint/2010/main" val="17203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45596"/>
            <a:ext cx="10571998" cy="970450"/>
          </a:xfrm>
        </p:spPr>
        <p:txBody>
          <a:bodyPr/>
          <a:lstStyle/>
          <a:p>
            <a:r>
              <a:rPr lang="en-US" sz="5400" dirty="0" smtClean="0">
                <a:latin typeface="Acumin Pro SemiCondensed Black" panose="020B0906020202020204" pitchFamily="34" charset="0"/>
              </a:rPr>
              <a:t>Do’s &amp; Don’ts of Posting Online</a:t>
            </a:r>
            <a:r>
              <a:rPr lang="en-US" dirty="0" smtClean="0">
                <a:latin typeface="Acumin Pro SemiCondensed Black" panose="020B0906020202020204" pitchFamily="34" charset="0"/>
              </a:rPr>
              <a:t/>
            </a:r>
            <a:br>
              <a:rPr lang="en-US" dirty="0" smtClean="0">
                <a:latin typeface="Acumin Pro SemiCondensed Black" panose="020B0906020202020204" pitchFamily="34" charset="0"/>
              </a:rPr>
            </a:br>
            <a:r>
              <a:rPr lang="en-US" sz="2400" dirty="0" smtClean="0">
                <a:latin typeface="Acumin Pro SemiCondensed Black" panose="020B0906020202020204" pitchFamily="34" charset="0"/>
              </a:rPr>
              <a:t>+ How to Handle Bad Posts</a:t>
            </a:r>
            <a:endParaRPr lang="en-US" sz="2400" dirty="0">
              <a:latin typeface="Acumin Pro SemiCondensed Black" panose="020B09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Do’s</a:t>
            </a:r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Post about Events | Fundraisers | Dinners | Etc. </a:t>
            </a: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- Take it one step further; after posting about an upcoming event, </a:t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  be sure to post </a:t>
            </a:r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Follow Up </a:t>
            </a:r>
            <a:r>
              <a:rPr lang="en-US" b="1" dirty="0">
                <a:solidFill>
                  <a:srgbClr val="002060"/>
                </a:solidFill>
                <a:latin typeface="Acumin Pro SemiCondensed" panose="020B0506020202020204" pitchFamily="34" charset="0"/>
              </a:rPr>
              <a:t>P</a:t>
            </a:r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ictures and Updates </a:t>
            </a: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of how the Event went ( + tag us so we can see!)</a:t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Encourage Conversation</a:t>
            </a: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;</a:t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  Host Polls and Ask Questions on your Social Media to get feedback from fellow members</a:t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endParaRPr lang="en-US" dirty="0" smtClean="0">
              <a:solidFill>
                <a:srgbClr val="002060"/>
              </a:solidFill>
              <a:latin typeface="Acumin Pro SemiCondensed" panose="020B0506020202020204" pitchFamily="34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Don’ts</a:t>
            </a:r>
            <a:br>
              <a:rPr lang="en-US" b="1" u="sng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cumin Pro SemiCondensed" panose="020B0506020202020204" pitchFamily="34" charset="0"/>
              </a:rPr>
              <a:t>- Post anything </a:t>
            </a:r>
            <a:r>
              <a:rPr lang="en-US" b="1" dirty="0">
                <a:solidFill>
                  <a:srgbClr val="002060"/>
                </a:solidFill>
                <a:latin typeface="Acumin Pro SemiCondensed" panose="020B0506020202020204" pitchFamily="34" charset="0"/>
              </a:rPr>
              <a:t>inappropriate</a:t>
            </a:r>
            <a:r>
              <a:rPr lang="en-US" dirty="0">
                <a:solidFill>
                  <a:srgbClr val="002060"/>
                </a:solidFill>
                <a:latin typeface="Acumin Pro SemiCondensed" panose="020B0506020202020204" pitchFamily="34" charset="0"/>
              </a:rPr>
              <a:t>; alcohol / drinking, etc. </a:t>
            </a: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- Talk badly about Members on Social Media (delete &amp; address privately) </a:t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- Delete posts that contain bad reviews (address the problem)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+mj-lt"/>
              </a:rPr>
            </a:b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2551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umin Pro SemiCondensed Black" panose="020B0906020202020204" pitchFamily="34" charset="0"/>
              </a:rPr>
              <a:t>Tips: Creative Ways to Mix up Posts</a:t>
            </a:r>
            <a:endParaRPr lang="en-US" dirty="0">
              <a:latin typeface="Acumin Pro SemiCondensed Black" panose="020B09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Use </a:t>
            </a:r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CANVA.com</a:t>
            </a: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 to create: Social Media Posts | Flyers | Business Cards | etc. – FREE!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Professional and Free Image Websites: </a:t>
            </a: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PEXELS.com</a:t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FREEIMAGES.com</a:t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PIXABAY.com</a:t>
            </a:r>
          </a:p>
          <a:p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Encourage your members to follow your Aerie on Social Media</a:t>
            </a:r>
          </a:p>
          <a:p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Try and post a few times a week to stay active on the different platforms</a:t>
            </a:r>
          </a:p>
          <a:p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Have members post to the page </a:t>
            </a:r>
            <a:endParaRPr lang="en-US" dirty="0">
              <a:solidFill>
                <a:srgbClr val="002060"/>
              </a:solidFill>
              <a:latin typeface="Acumin Pro Semi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44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Acumin Pro SemiCondensed Black" panose="020B0906020202020204" pitchFamily="34" charset="0"/>
              </a:rPr>
              <a:t>People Helping People</a:t>
            </a:r>
            <a:endParaRPr lang="en-US" sz="4800" dirty="0">
              <a:latin typeface="Acumin Pro SemiCondensed Black" panose="020B0906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72219"/>
            <a:ext cx="10572000" cy="13011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cumin Pro SemiCondensed Smbd" panose="020B0706020202020204" pitchFamily="34" charset="0"/>
              </a:rPr>
              <a:t>What To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cumin Pro SemiCondensed Smbd" panose="020B0706020202020204" pitchFamily="34" charset="0"/>
              </a:rPr>
              <a:t>H</a:t>
            </a:r>
            <a:r>
              <a:rPr lang="en-US" b="1" dirty="0" smtClean="0">
                <a:solidFill>
                  <a:srgbClr val="002060"/>
                </a:solidFill>
                <a:latin typeface="Acumin Pro SemiCondensed Smbd" panose="020B0706020202020204" pitchFamily="34" charset="0"/>
              </a:rPr>
              <a:t>ow To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cumin Pro SemiCondensed Smbd" panose="020B0706020202020204" pitchFamily="34" charset="0"/>
              </a:rPr>
              <a:t>Tips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28" y="5199128"/>
            <a:ext cx="1658872" cy="16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umin Pro SemiCondensed Black" panose="020B0906020202020204" pitchFamily="34" charset="0"/>
              </a:rPr>
              <a:t>What to Include in your Submission</a:t>
            </a:r>
            <a:endParaRPr lang="en-US" dirty="0">
              <a:latin typeface="Acumin Pro SemiCondensed Black" panose="020B09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17173"/>
            <a:ext cx="10554574" cy="363651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Anything relating to: </a:t>
            </a:r>
            <a:b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Good Deeds | Fundraisers |  Donations | Helping someone in the Community |  etc.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How much was Donated / Given – </a:t>
            </a: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whether it’s money, items, etc.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Aerie # and Location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Who raised the Money – </a:t>
            </a: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Aerie | Auxiliary | </a:t>
            </a:r>
            <a:r>
              <a:rPr lang="en-US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Eagle Riders </a:t>
            </a:r>
            <a:endParaRPr lang="en-US" b="1" dirty="0" smtClean="0">
              <a:solidFill>
                <a:srgbClr val="002060"/>
              </a:solidFill>
              <a:latin typeface="Acumin Pro SemiCondensed" panose="020B0506020202020204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Photos </a:t>
            </a:r>
            <a:b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Not mandatory but its always better to include photos if you can</a:t>
            </a:r>
          </a:p>
          <a:p>
            <a:endParaRPr lang="en-US" b="1" dirty="0" smtClean="0">
              <a:solidFill>
                <a:srgbClr val="002060"/>
              </a:solidFill>
              <a:latin typeface="Acumin Pro SemiCondensed" panose="020B050602020202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Acumin Pro Semi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8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umin Pro SemiCondensed Black" panose="020B0906020202020204" pitchFamily="34" charset="0"/>
              </a:rPr>
              <a:t>How to Submit</a:t>
            </a:r>
            <a:endParaRPr lang="en-US" dirty="0">
              <a:latin typeface="Acumin Pro SemiCondensed Black" panose="020B09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Email us your submission at: </a:t>
            </a:r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Marketing@FOE.com</a:t>
            </a:r>
            <a:endParaRPr lang="en-US" b="1" dirty="0">
              <a:solidFill>
                <a:srgbClr val="002060"/>
              </a:solidFill>
              <a:latin typeface="Acumin Pro SemiCondensed" panose="020B0506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Tag us on social media: </a:t>
            </a:r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@FOEGRANDAERIE</a:t>
            </a:r>
            <a:endParaRPr lang="en-US" dirty="0" smtClean="0">
              <a:solidFill>
                <a:srgbClr val="002060"/>
              </a:solidFill>
              <a:latin typeface="Acumin Pro Semi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21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umin Pro SemiCondensed Black" panose="020B0906020202020204" pitchFamily="34" charset="0"/>
              </a:rPr>
              <a:t>People Helping People Tips </a:t>
            </a:r>
            <a:endParaRPr lang="en-US" dirty="0">
              <a:latin typeface="Acumin Pro SemiCondensed Black" panose="020B09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For Photos:</a:t>
            </a:r>
            <a:br>
              <a:rPr lang="en-US" b="1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cumin Pro SemiCondensed" panose="020B0506020202020204" pitchFamily="34" charset="0"/>
              </a:rPr>
              <a:t>Try taking ‘action shots’ rather than the standard group / person holding a check</a:t>
            </a:r>
            <a:endParaRPr lang="en-US" b="1" dirty="0">
              <a:solidFill>
                <a:srgbClr val="002060"/>
              </a:solidFill>
              <a:latin typeface="Acumin Pro SemiCondensed" panose="020B050602020202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Acumin Pro Semi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4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Our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Taking our historic logos, mission statement and overall purpose to create a unified F.O.E. Brand.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Upcoming Brand Updates: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 Materials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Grant Guide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Social Media Guide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Training Materials page on foe.com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Our Brand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Simply put, establishing a set style and brand allows both members and non-members to immediately associate our communications with the F.O.E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FOE.com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" r="945" b="5069"/>
          <a:stretch/>
        </p:blipFill>
        <p:spPr>
          <a:xfrm>
            <a:off x="1943099" y="1905000"/>
            <a:ext cx="8305800" cy="47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FOE.com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Easier Navigation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Smarter Search Function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Improved News Page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Grand Presidents Page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Compliance Page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People Helping People Page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Training Section (Coming Soon!)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0151" r="6666" b="4992"/>
          <a:stretch/>
        </p:blipFill>
        <p:spPr>
          <a:xfrm>
            <a:off x="2811798" y="2122487"/>
            <a:ext cx="6904715" cy="446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0000" r="3333" b="6250"/>
          <a:stretch/>
        </p:blipFill>
        <p:spPr>
          <a:xfrm>
            <a:off x="2969809" y="2300287"/>
            <a:ext cx="6252380" cy="40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Brochure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238" y="2222287"/>
            <a:ext cx="7187048" cy="363651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Includes: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Grand Aerie Contact Information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Member Benefits Listing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Charity Foundation Info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How to Sign Up For Members-Only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How to Change Personal Info Online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7500" r="42500" b="10000"/>
          <a:stretch/>
        </p:blipFill>
        <p:spPr>
          <a:xfrm>
            <a:off x="448332" y="2114549"/>
            <a:ext cx="2847318" cy="43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00E18"/>
      </a:accent1>
      <a:accent2>
        <a:srgbClr val="002060"/>
      </a:accent2>
      <a:accent3>
        <a:srgbClr val="D81624"/>
      </a:accent3>
      <a:accent4>
        <a:srgbClr val="0070C0"/>
      </a:accent4>
      <a:accent5>
        <a:srgbClr val="ED515C"/>
      </a:accent5>
      <a:accent6>
        <a:srgbClr val="00B0F0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517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Acumin Pro SemiCondensed</vt:lpstr>
      <vt:lpstr>Acumin Pro SemiCondensed Black</vt:lpstr>
      <vt:lpstr>Acumin Pro SemiCondensed Smbd</vt:lpstr>
      <vt:lpstr>Arial</vt:lpstr>
      <vt:lpstr>Century Gothic</vt:lpstr>
      <vt:lpstr>Wingdings 2</vt:lpstr>
      <vt:lpstr>Quotable</vt:lpstr>
      <vt:lpstr>Marketing &amp; Communications</vt:lpstr>
      <vt:lpstr>Zack Timmons</vt:lpstr>
      <vt:lpstr>Building Our Brand</vt:lpstr>
      <vt:lpstr>Building Our Brand </vt:lpstr>
      <vt:lpstr>FOE.com</vt:lpstr>
      <vt:lpstr>FOE.com Features</vt:lpstr>
      <vt:lpstr>News Page</vt:lpstr>
      <vt:lpstr>Compliance Page</vt:lpstr>
      <vt:lpstr>Welcome Brochure</vt:lpstr>
      <vt:lpstr>Posters – Available now through Membership</vt:lpstr>
      <vt:lpstr>Surveys</vt:lpstr>
      <vt:lpstr>Surveys</vt:lpstr>
      <vt:lpstr>Mike Goldsmith</vt:lpstr>
      <vt:lpstr>General Programs</vt:lpstr>
      <vt:lpstr>Children’s Programs</vt:lpstr>
      <vt:lpstr>Convention Program Book</vt:lpstr>
      <vt:lpstr>Sofia Syed </vt:lpstr>
      <vt:lpstr>Social Media Tips &amp; Best Practices </vt:lpstr>
      <vt:lpstr>Social Media Platforms</vt:lpstr>
      <vt:lpstr>Do’s &amp; Don’ts of Posting Online + How to Handle Bad Posts</vt:lpstr>
      <vt:lpstr>Tips: Creative Ways to Mix up Posts</vt:lpstr>
      <vt:lpstr>People Helping People</vt:lpstr>
      <vt:lpstr>What to Include in your Submission</vt:lpstr>
      <vt:lpstr>How to Submit</vt:lpstr>
      <vt:lpstr>People Helping People Tips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</dc:title>
  <dc:creator>Sofia Syed</dc:creator>
  <cp:lastModifiedBy>Zack Timmons</cp:lastModifiedBy>
  <cp:revision>21</cp:revision>
  <dcterms:created xsi:type="dcterms:W3CDTF">2018-04-09T18:20:21Z</dcterms:created>
  <dcterms:modified xsi:type="dcterms:W3CDTF">2019-07-07T13:37:19Z</dcterms:modified>
</cp:coreProperties>
</file>