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handoutMasterIdLst>
    <p:handoutMasterId r:id="rId40"/>
  </p:handoutMasterIdLst>
  <p:sldIdLst>
    <p:sldId id="313" r:id="rId2"/>
    <p:sldId id="256" r:id="rId3"/>
    <p:sldId id="257" r:id="rId4"/>
    <p:sldId id="273" r:id="rId5"/>
    <p:sldId id="258" r:id="rId6"/>
    <p:sldId id="309" r:id="rId7"/>
    <p:sldId id="260" r:id="rId8"/>
    <p:sldId id="261" r:id="rId9"/>
    <p:sldId id="267" r:id="rId10"/>
    <p:sldId id="268" r:id="rId11"/>
    <p:sldId id="269" r:id="rId12"/>
    <p:sldId id="270" r:id="rId13"/>
    <p:sldId id="289" r:id="rId14"/>
    <p:sldId id="290" r:id="rId15"/>
    <p:sldId id="311" r:id="rId16"/>
    <p:sldId id="300" r:id="rId17"/>
    <p:sldId id="266" r:id="rId18"/>
    <p:sldId id="271" r:id="rId19"/>
    <p:sldId id="272" r:id="rId20"/>
    <p:sldId id="274" r:id="rId21"/>
    <p:sldId id="310" r:id="rId22"/>
    <p:sldId id="292" r:id="rId23"/>
    <p:sldId id="302" r:id="rId24"/>
    <p:sldId id="303" r:id="rId25"/>
    <p:sldId id="304" r:id="rId26"/>
    <p:sldId id="305" r:id="rId27"/>
    <p:sldId id="276" r:id="rId28"/>
    <p:sldId id="278" r:id="rId29"/>
    <p:sldId id="280" r:id="rId30"/>
    <p:sldId id="282" r:id="rId31"/>
    <p:sldId id="284" r:id="rId32"/>
    <p:sldId id="294" r:id="rId33"/>
    <p:sldId id="295" r:id="rId34"/>
    <p:sldId id="296" r:id="rId35"/>
    <p:sldId id="298" r:id="rId36"/>
    <p:sldId id="297" r:id="rId37"/>
    <p:sldId id="299"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D70829-7AC0-473C-B6BD-9C61E0F2C7D7}" v="5" dt="2023-08-17T12:37:20.7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08" autoAdjust="0"/>
    <p:restoredTop sz="94713" autoAdjust="0"/>
  </p:normalViewPr>
  <p:slideViewPr>
    <p:cSldViewPr>
      <p:cViewPr varScale="1">
        <p:scale>
          <a:sx n="118" d="100"/>
          <a:sy n="118" d="100"/>
        </p:scale>
        <p:origin x="1266" y="8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18523A-F887-4546-8F7D-E080E56DA815}" type="datetimeFigureOut">
              <a:rPr lang="en-US" smtClean="0"/>
              <a:pPr/>
              <a:t>8/23/2023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7ABE8B3-7A88-4FB1-8FFD-4A9BACD40411}" type="slidenum">
              <a:rPr lang="en-US" smtClean="0"/>
              <a:pPr/>
              <a:t>‹#›</a:t>
            </a:fld>
            <a:endParaRPr lang="en-US"/>
          </a:p>
        </p:txBody>
      </p:sp>
    </p:spTree>
    <p:extLst>
      <p:ext uri="{BB962C8B-B14F-4D97-AF65-F5344CB8AC3E}">
        <p14:creationId xmlns:p14="http://schemas.microsoft.com/office/powerpoint/2010/main" val="14799884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CEAC5B-C00C-4F1D-86AD-83644CBD41EF}" type="datetimeFigureOut">
              <a:rPr lang="en-US" smtClean="0"/>
              <a:t>8/23/2023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11DC28-BD45-4DB2-9C36-7392888C9159}" type="slidenum">
              <a:rPr lang="en-US" smtClean="0"/>
              <a:t>‹#›</a:t>
            </a:fld>
            <a:endParaRPr lang="en-US"/>
          </a:p>
        </p:txBody>
      </p:sp>
    </p:spTree>
    <p:extLst>
      <p:ext uri="{BB962C8B-B14F-4D97-AF65-F5344CB8AC3E}">
        <p14:creationId xmlns:p14="http://schemas.microsoft.com/office/powerpoint/2010/main" val="41383824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611DC28-BD45-4DB2-9C36-7392888C9159}" type="slidenum">
              <a:rPr lang="en-US" smtClean="0"/>
              <a:t>2</a:t>
            </a:fld>
            <a:endParaRPr lang="en-US"/>
          </a:p>
        </p:txBody>
      </p:sp>
    </p:spTree>
    <p:extLst>
      <p:ext uri="{BB962C8B-B14F-4D97-AF65-F5344CB8AC3E}">
        <p14:creationId xmlns:p14="http://schemas.microsoft.com/office/powerpoint/2010/main" val="586134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1A9AD15-AC64-4A7C-A5D1-6CD0F863EE8D}"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9AD15-AC64-4A7C-A5D1-6CD0F863EE8D}"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9AD15-AC64-4A7C-A5D1-6CD0F863EE8D}"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1A9AD15-AC64-4A7C-A5D1-6CD0F863EE8D}"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1A9AD15-AC64-4A7C-A5D1-6CD0F863EE8D}" type="datetimeFigureOut">
              <a:rPr lang="en-US" smtClean="0"/>
              <a:pPr/>
              <a:t>8/23/2023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1A9AD15-AC64-4A7C-A5D1-6CD0F863EE8D}"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1A9AD15-AC64-4A7C-A5D1-6CD0F863EE8D}" type="datetimeFigureOut">
              <a:rPr lang="en-US" smtClean="0"/>
              <a:pPr/>
              <a:t>8/23/2023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1A9AD15-AC64-4A7C-A5D1-6CD0F863EE8D}" type="datetimeFigureOut">
              <a:rPr lang="en-US" smtClean="0"/>
              <a:pPr/>
              <a:t>8/23/2023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A9AD15-AC64-4A7C-A5D1-6CD0F863EE8D}" type="datetimeFigureOut">
              <a:rPr lang="en-US" smtClean="0"/>
              <a:pPr/>
              <a:t>8/23/2023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A9AD15-AC64-4A7C-A5D1-6CD0F863EE8D}"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1A9AD15-AC64-4A7C-A5D1-6CD0F863EE8D}" type="datetimeFigureOut">
              <a:rPr lang="en-US" smtClean="0"/>
              <a:pPr/>
              <a:t>8/23/2023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DC6E5A-FD55-458D-93E7-7FC5D034BA9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1A9AD15-AC64-4A7C-A5D1-6CD0F863EE8D}" type="datetimeFigureOut">
              <a:rPr lang="en-US" smtClean="0"/>
              <a:pPr/>
              <a:t>8/23/2023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DC6E5A-FD55-458D-93E7-7FC5D034BA9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2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4FC1B2F3-AC0A-E3A2-DB4B-D48EF35E72EE}"/>
              </a:ext>
            </a:extLst>
          </p:cNvPr>
          <p:cNvSpPr>
            <a:spLocks noGrp="1"/>
          </p:cNvSpPr>
          <p:nvPr>
            <p:ph type="title"/>
          </p:nvPr>
        </p:nvSpPr>
        <p:spPr>
          <a:xfrm rot="10800000" flipV="1">
            <a:off x="0" y="274638"/>
            <a:ext cx="9144000" cy="56356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rmAutofit fontScale="90000"/>
          </a:bodyPr>
          <a:lstStyle/>
          <a:p>
            <a:r>
              <a:rPr lang="en-US" dirty="0"/>
              <a:t>Fraternal Order of Eagles</a:t>
            </a:r>
          </a:p>
        </p:txBody>
      </p:sp>
      <p:sp>
        <p:nvSpPr>
          <p:cNvPr id="5" name="Rectangle 4">
            <a:extLst>
              <a:ext uri="{FF2B5EF4-FFF2-40B4-BE49-F238E27FC236}">
                <a16:creationId xmlns:a16="http://schemas.microsoft.com/office/drawing/2014/main" id="{D2B4780D-F8C4-7E74-C073-088E37CD8BA7}"/>
              </a:ext>
            </a:extLst>
          </p:cNvPr>
          <p:cNvSpPr/>
          <p:nvPr/>
        </p:nvSpPr>
        <p:spPr>
          <a:xfrm>
            <a:off x="0" y="838201"/>
            <a:ext cx="9144000" cy="609598"/>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solidFill>
                  <a:schemeClr val="tx1"/>
                </a:solidFill>
              </a:rPr>
              <a:t>For informational purposes only!</a:t>
            </a:r>
          </a:p>
        </p:txBody>
      </p:sp>
      <p:pic>
        <p:nvPicPr>
          <p:cNvPr id="6" name="Picture 4" descr="http://www.americanmethod.com/american-thinker/products/American_Flag_Waving.png">
            <a:extLst>
              <a:ext uri="{FF2B5EF4-FFF2-40B4-BE49-F238E27FC236}">
                <a16:creationId xmlns:a16="http://schemas.microsoft.com/office/drawing/2014/main" id="{BB6DA24C-C8EF-2E0A-4944-4DD0D5844049}"/>
              </a:ext>
            </a:extLst>
          </p:cNvPr>
          <p:cNvPicPr>
            <a:picLocks noGrp="1" noChangeAspect="1" noChangeArrowheads="1"/>
          </p:cNvPicPr>
          <p:nvPr>
            <p:ph idx="1"/>
          </p:nvPr>
        </p:nvPicPr>
        <p:blipFill>
          <a:blip r:embed="rId2" cstate="print">
            <a:lum bright="70000" contrast="-70000"/>
          </a:blip>
          <a:srcRect/>
          <a:stretch>
            <a:fillRect/>
          </a:stretch>
        </p:blipFill>
        <p:spPr bwMode="auto">
          <a:xfrm>
            <a:off x="2524125" y="2705894"/>
            <a:ext cx="4095750" cy="2314575"/>
          </a:xfrm>
          <a:prstGeom prst="rect">
            <a:avLst/>
          </a:prstGeom>
          <a:noFill/>
        </p:spPr>
      </p:pic>
      <p:pic>
        <p:nvPicPr>
          <p:cNvPr id="7" name="Picture 2" descr="http://www.dogsforthedeaf.org/sites/default/files/Clubs/Fraternal_order_of_Eagles.jpg">
            <a:extLst>
              <a:ext uri="{FF2B5EF4-FFF2-40B4-BE49-F238E27FC236}">
                <a16:creationId xmlns:a16="http://schemas.microsoft.com/office/drawing/2014/main" id="{7CE5C722-1052-4355-5CFF-74E488D31166}"/>
              </a:ext>
            </a:extLst>
          </p:cNvPr>
          <p:cNvPicPr>
            <a:picLocks noChangeAspect="1" noChangeArrowheads="1"/>
          </p:cNvPicPr>
          <p:nvPr/>
        </p:nvPicPr>
        <p:blipFill>
          <a:blip r:embed="rId3" cstate="print">
            <a:clrChange>
              <a:clrFrom>
                <a:srgbClr val="FFFFFF"/>
              </a:clrFrom>
              <a:clrTo>
                <a:srgbClr val="FFFFFF">
                  <a:alpha val="0"/>
                </a:srgbClr>
              </a:clrTo>
            </a:clrChange>
          </a:blip>
          <a:srcRect t="3053"/>
          <a:stretch>
            <a:fillRect/>
          </a:stretch>
        </p:blipFill>
        <p:spPr bwMode="auto">
          <a:xfrm>
            <a:off x="495300" y="1496177"/>
            <a:ext cx="2286000" cy="2419433"/>
          </a:xfrm>
          <a:prstGeom prst="rect">
            <a:avLst/>
          </a:prstGeom>
          <a:noFill/>
        </p:spPr>
      </p:pic>
      <p:sp>
        <p:nvSpPr>
          <p:cNvPr id="8" name="Rectangle 7">
            <a:extLst>
              <a:ext uri="{FF2B5EF4-FFF2-40B4-BE49-F238E27FC236}">
                <a16:creationId xmlns:a16="http://schemas.microsoft.com/office/drawing/2014/main" id="{795A945B-8350-D6F0-F54E-9438448A2325}"/>
              </a:ext>
            </a:extLst>
          </p:cNvPr>
          <p:cNvSpPr/>
          <p:nvPr/>
        </p:nvSpPr>
        <p:spPr>
          <a:xfrm>
            <a:off x="-1" y="5020468"/>
            <a:ext cx="9144001" cy="183753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Disclaimer: The information provided here is for its intended audience and for informational purposes only and not for the purpose of providing legal advice. You should contact your attorney to obtain advice with respect to any particular issue or question you may have concerning these topics. </a:t>
            </a:r>
          </a:p>
        </p:txBody>
      </p:sp>
    </p:spTree>
    <p:extLst>
      <p:ext uri="{BB962C8B-B14F-4D97-AF65-F5344CB8AC3E}">
        <p14:creationId xmlns:p14="http://schemas.microsoft.com/office/powerpoint/2010/main" val="2475409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RELIGIOUS DISCRIMINATION</a:t>
            </a:r>
          </a:p>
        </p:txBody>
      </p:sp>
      <p:sp>
        <p:nvSpPr>
          <p:cNvPr id="3" name="Subtitle 2"/>
          <p:cNvSpPr>
            <a:spLocks noGrp="1"/>
          </p:cNvSpPr>
          <p:nvPr>
            <p:ph idx="1"/>
          </p:nvPr>
        </p:nvSpPr>
        <p:spPr/>
        <p:txBody>
          <a:bodyPr>
            <a:normAutofit/>
          </a:bodyPr>
          <a:lstStyle/>
          <a:p>
            <a:pPr>
              <a:buNone/>
            </a:pPr>
            <a:r>
              <a:rPr lang="en-US" sz="2800" dirty="0">
                <a:latin typeface="Franklin Gothic Medium" pitchFamily="34" charset="0"/>
              </a:rPr>
              <a:t>Religious discrimination involves treating applicants or employees unfavorably because of their religious beliefs</a:t>
            </a:r>
          </a:p>
          <a:p>
            <a:pPr>
              <a:buNone/>
            </a:pPr>
            <a:endParaRPr lang="en-US" sz="2800" dirty="0">
              <a:latin typeface="Franklin Gothic Medium" pitchFamily="34" charset="0"/>
            </a:endParaRPr>
          </a:p>
          <a:p>
            <a:pPr>
              <a:buNone/>
            </a:pPr>
            <a:r>
              <a:rPr lang="en-US" sz="2800" dirty="0">
                <a:latin typeface="Franklin Gothic Medium" pitchFamily="34" charset="0"/>
              </a:rPr>
              <a:t>The law protects not only people who belong to traditional, organized religions, such as Buddhism, Christianity, Hinduism, Islam, and Judaism, but also others who have sincerely held religious, ethical or moral beliefs</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599"/>
            <a:ext cx="9144000" cy="838201"/>
          </a:xfrm>
        </p:spPr>
        <p:txBody>
          <a:bodyPr>
            <a:normAutofit/>
          </a:bodyPr>
          <a:lstStyle/>
          <a:p>
            <a:r>
              <a:rPr lang="en-US" dirty="0">
                <a:latin typeface="Franklin Gothic Medium" pitchFamily="34" charset="0"/>
              </a:rPr>
              <a:t>RETALIATION DISCRIMINATION</a:t>
            </a:r>
          </a:p>
        </p:txBody>
      </p:sp>
      <p:sp>
        <p:nvSpPr>
          <p:cNvPr id="3" name="Subtitle 2"/>
          <p:cNvSpPr>
            <a:spLocks noGrp="1"/>
          </p:cNvSpPr>
          <p:nvPr>
            <p:ph idx="1"/>
          </p:nvPr>
        </p:nvSpPr>
        <p:spPr/>
        <p:txBody>
          <a:bodyPr>
            <a:normAutofit/>
          </a:bodyPr>
          <a:lstStyle/>
          <a:p>
            <a:pPr>
              <a:buNone/>
            </a:pPr>
            <a:r>
              <a:rPr lang="en-US" sz="2800" dirty="0">
                <a:latin typeface="Franklin Gothic Medium" pitchFamily="34" charset="0"/>
              </a:rPr>
              <a:t>It is illegal to fire, demote, harass, or otherwise “retaliate” against applicants/employees because they:</a:t>
            </a:r>
          </a:p>
          <a:p>
            <a:pPr>
              <a:buNone/>
            </a:pPr>
            <a:endParaRPr lang="en-US" sz="1500" dirty="0">
              <a:solidFill>
                <a:srgbClr val="FF0000"/>
              </a:solidFill>
              <a:latin typeface="Franklin Gothic Medium" pitchFamily="34" charset="0"/>
            </a:endParaRPr>
          </a:p>
          <a:p>
            <a:pPr lvl="2"/>
            <a:r>
              <a:rPr lang="en-US" sz="2800" dirty="0">
                <a:latin typeface="Franklin Gothic Medium" pitchFamily="34" charset="0"/>
              </a:rPr>
              <a:t>filed a charge of discrimination</a:t>
            </a:r>
          </a:p>
          <a:p>
            <a:pPr lvl="2"/>
            <a:r>
              <a:rPr lang="en-US" sz="2800" dirty="0">
                <a:latin typeface="Franklin Gothic Medium" pitchFamily="34" charset="0"/>
              </a:rPr>
              <a:t>complained to their employer or other covered entity about discrimination on job</a:t>
            </a:r>
          </a:p>
          <a:p>
            <a:pPr lvl="2"/>
            <a:r>
              <a:rPr lang="en-US" sz="2800" dirty="0">
                <a:latin typeface="Franklin Gothic Medium" pitchFamily="34" charset="0"/>
              </a:rPr>
              <a:t>participated in an employment discrimination proceeding (such as an investigation or lawsuit)</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52400"/>
            <a:ext cx="9144000" cy="914400"/>
          </a:xfrm>
        </p:spPr>
        <p:txBody>
          <a:bodyPr>
            <a:normAutofit/>
          </a:bodyPr>
          <a:lstStyle/>
          <a:p>
            <a:r>
              <a:rPr lang="en-US" dirty="0">
                <a:latin typeface="Franklin Gothic Medium" pitchFamily="34" charset="0"/>
              </a:rPr>
              <a:t>SEX DISCRIMINATION</a:t>
            </a:r>
          </a:p>
        </p:txBody>
      </p:sp>
      <p:sp>
        <p:nvSpPr>
          <p:cNvPr id="3" name="Subtitle 2"/>
          <p:cNvSpPr>
            <a:spLocks noGrp="1"/>
          </p:cNvSpPr>
          <p:nvPr>
            <p:ph idx="1"/>
          </p:nvPr>
        </p:nvSpPr>
        <p:spPr/>
        <p:txBody>
          <a:bodyPr>
            <a:normAutofit/>
          </a:bodyPr>
          <a:lstStyle/>
          <a:p>
            <a:pPr>
              <a:buNone/>
            </a:pPr>
            <a:r>
              <a:rPr lang="en-US" sz="2800" dirty="0">
                <a:latin typeface="Franklin Gothic Medium" pitchFamily="34" charset="0"/>
              </a:rPr>
              <a:t>Sex discrimination involves treating an applicant or employee unfavorably because of that person‘s sex; including the person’s sexual orientation, gender identity, or </a:t>
            </a:r>
            <a:r>
              <a:rPr lang="en-US" sz="2800" dirty="0" err="1">
                <a:latin typeface="Franklin Gothic Medium" pitchFamily="34" charset="0"/>
              </a:rPr>
              <a:t>pragnancy</a:t>
            </a:r>
            <a:endParaRPr lang="en-US" sz="2800" dirty="0">
              <a:latin typeface="Franklin Gothic Medium" pitchFamily="34" charset="0"/>
            </a:endParaRPr>
          </a:p>
          <a:p>
            <a:pPr>
              <a:buNone/>
            </a:pPr>
            <a:r>
              <a:rPr lang="en-US" sz="2800" dirty="0">
                <a:latin typeface="Franklin Gothic Medium" pitchFamily="34" charset="0"/>
              </a:rPr>
              <a:t>Sexual harassment can include unwelcome sexual advances, requests for sexual favors, and other verbal or physical harassment of a sexual nature</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SERVICE ANIMALS</a:t>
            </a:r>
          </a:p>
        </p:txBody>
      </p:sp>
      <p:sp>
        <p:nvSpPr>
          <p:cNvPr id="3" name="Subtitle 2"/>
          <p:cNvSpPr>
            <a:spLocks noGrp="1"/>
          </p:cNvSpPr>
          <p:nvPr>
            <p:ph idx="1"/>
          </p:nvPr>
        </p:nvSpPr>
        <p:spPr/>
        <p:txBody>
          <a:bodyPr>
            <a:normAutofit fontScale="77500" lnSpcReduction="20000"/>
          </a:bodyPr>
          <a:lstStyle/>
          <a:p>
            <a:pPr>
              <a:buNone/>
            </a:pPr>
            <a:r>
              <a:rPr lang="en-US" sz="2400" dirty="0">
                <a:latin typeface="Franklin Gothic Medium" pitchFamily="34" charset="0"/>
              </a:rPr>
              <a:t>According to the ADA, a service animal is defined as an animal that has been individually trained to provide assistance or perform tasks for the benefit of a person with a physical or mental disability which substantially limits one or more of their major life functions. Service dogs must be allowed to accompany people with disabilities. </a:t>
            </a:r>
          </a:p>
          <a:p>
            <a:pPr>
              <a:buNone/>
            </a:pPr>
            <a:endParaRPr lang="en-US" sz="2400" dirty="0">
              <a:latin typeface="Franklin Gothic Medium" pitchFamily="34" charset="0"/>
            </a:endParaRPr>
          </a:p>
          <a:p>
            <a:pPr>
              <a:buNone/>
            </a:pPr>
            <a:r>
              <a:rPr lang="en-US" sz="2400" dirty="0">
                <a:latin typeface="Franklin Gothic Medium" pitchFamily="34" charset="0"/>
              </a:rPr>
              <a:t>A business may ask the following:</a:t>
            </a:r>
          </a:p>
          <a:p>
            <a:pPr lvl="2"/>
            <a:r>
              <a:rPr lang="en-US" dirty="0">
                <a:latin typeface="Franklin Gothic Medium" pitchFamily="34" charset="0"/>
              </a:rPr>
              <a:t>Is this a service dog?</a:t>
            </a:r>
          </a:p>
          <a:p>
            <a:pPr lvl="2"/>
            <a:r>
              <a:rPr lang="en-US" dirty="0">
                <a:latin typeface="Franklin Gothic Medium" pitchFamily="34" charset="0"/>
              </a:rPr>
              <a:t>What task or job does the dog perform?</a:t>
            </a:r>
            <a:endParaRPr lang="en-US" sz="2800" dirty="0">
              <a:latin typeface="Franklin Gothic Medium" pitchFamily="34" charset="0"/>
            </a:endParaRPr>
          </a:p>
          <a:p>
            <a:pPr>
              <a:buNone/>
            </a:pPr>
            <a:endParaRPr lang="en-US" sz="2000" dirty="0"/>
          </a:p>
          <a:p>
            <a:pPr>
              <a:buNone/>
            </a:pPr>
            <a:r>
              <a:rPr lang="en-US" sz="2400" dirty="0">
                <a:latin typeface="Franklin Gothic Medium" pitchFamily="34" charset="0"/>
              </a:rPr>
              <a:t>A business </a:t>
            </a:r>
            <a:r>
              <a:rPr lang="en-US" sz="2400" u="sng" dirty="0">
                <a:latin typeface="Franklin Gothic Medium" pitchFamily="34" charset="0"/>
              </a:rPr>
              <a:t>cannot</a:t>
            </a:r>
            <a:r>
              <a:rPr lang="en-US" sz="2400" dirty="0">
                <a:latin typeface="Franklin Gothic Medium" pitchFamily="34" charset="0"/>
              </a:rPr>
              <a:t>:</a:t>
            </a:r>
          </a:p>
          <a:p>
            <a:pPr lvl="1">
              <a:buFont typeface="Arial" pitchFamily="34" charset="0"/>
              <a:buChar char="•"/>
            </a:pPr>
            <a:r>
              <a:rPr lang="en-US" sz="2000" dirty="0">
                <a:latin typeface="Franklin Gothic Medium" pitchFamily="34" charset="0"/>
              </a:rPr>
              <a:t>Ask for special identification for the service dog.</a:t>
            </a:r>
          </a:p>
          <a:p>
            <a:pPr lvl="1">
              <a:buFont typeface="Arial" pitchFamily="34" charset="0"/>
              <a:buChar char="•"/>
            </a:pPr>
            <a:r>
              <a:rPr lang="en-US" sz="2000" dirty="0">
                <a:latin typeface="Franklin Gothic Medium" pitchFamily="34" charset="0"/>
              </a:rPr>
              <a:t>Ask the nature of the person’s disability.</a:t>
            </a:r>
          </a:p>
          <a:p>
            <a:pPr lvl="1">
              <a:buFont typeface="Arial" pitchFamily="34" charset="0"/>
              <a:buChar char="•"/>
            </a:pPr>
            <a:r>
              <a:rPr lang="en-US" sz="2000" dirty="0">
                <a:latin typeface="Franklin Gothic Medium" pitchFamily="34" charset="0"/>
              </a:rPr>
              <a:t>Charge additional fees because of the service dog.</a:t>
            </a:r>
          </a:p>
          <a:p>
            <a:pPr lvl="1">
              <a:buFont typeface="Arial" pitchFamily="34" charset="0"/>
              <a:buChar char="•"/>
            </a:pPr>
            <a:r>
              <a:rPr lang="en-US" sz="2000" dirty="0">
                <a:latin typeface="Franklin Gothic Medium" pitchFamily="34" charset="0"/>
              </a:rPr>
              <a:t>Refuse admittance, isolate, segregate, or treat the person less favorably than other patrons.</a:t>
            </a:r>
          </a:p>
          <a:p>
            <a:pPr>
              <a:buNone/>
            </a:pPr>
            <a:r>
              <a:rPr lang="en-US" sz="2000" dirty="0"/>
              <a:t> </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NON-MEMBER CARE GIVERS</a:t>
            </a:r>
          </a:p>
        </p:txBody>
      </p:sp>
      <p:sp>
        <p:nvSpPr>
          <p:cNvPr id="3" name="Subtitle 2"/>
          <p:cNvSpPr>
            <a:spLocks noGrp="1"/>
          </p:cNvSpPr>
          <p:nvPr>
            <p:ph idx="1"/>
          </p:nvPr>
        </p:nvSpPr>
        <p:spPr/>
        <p:txBody>
          <a:bodyPr>
            <a:normAutofit/>
          </a:bodyPr>
          <a:lstStyle/>
          <a:p>
            <a:pPr>
              <a:buNone/>
            </a:pPr>
            <a:r>
              <a:rPr lang="en-US" sz="2400" dirty="0">
                <a:latin typeface="Franklin Gothic Medium" pitchFamily="34" charset="0"/>
              </a:rPr>
              <a:t>The Americans with Disabilities Act of 1990 (ADA) prohibits discrimination and ensures equal opportunity for persons with disabilities. Only bona fide private clubs that are open to only members and their guests, do not regularly hold public events and are tax exempt under the IRS’s 501(c)(7) code are exempt from ADA regulations. </a:t>
            </a:r>
          </a:p>
          <a:p>
            <a:pPr>
              <a:buNone/>
            </a:pPr>
            <a:endParaRPr lang="en-US" sz="2400" dirty="0">
              <a:latin typeface="Franklin Gothic Medium" pitchFamily="34" charset="0"/>
            </a:endParaRPr>
          </a:p>
          <a:p>
            <a:pPr>
              <a:buNone/>
            </a:pPr>
            <a:r>
              <a:rPr lang="en-US" sz="2400" dirty="0">
                <a:latin typeface="Franklin Gothic Medium" pitchFamily="34" charset="0"/>
              </a:rPr>
              <a:t>In addition, any club, no matter what its status, can be subject to litigation over the issue of exemption, whether or not the club ultimately prevails on that issue. </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2B9E67E-3E82-1005-A6D3-6D5A1CB275D4}"/>
              </a:ext>
            </a:extLst>
          </p:cNvPr>
          <p:cNvSpPr>
            <a:spLocks noGrp="1"/>
          </p:cNvSpPr>
          <p:nvPr>
            <p:ph idx="1"/>
          </p:nvPr>
        </p:nvSpPr>
        <p:spPr/>
        <p:txBody>
          <a:bodyPr>
            <a:normAutofit fontScale="62500" lnSpcReduction="20000"/>
          </a:bodyPr>
          <a:lstStyle/>
          <a:p>
            <a:pPr marL="457200" lvl="1" indent="0">
              <a:buNone/>
            </a:pPr>
            <a:r>
              <a:rPr lang="en-US" sz="3400" dirty="0">
                <a:latin typeface="Franklin Gothic Medium" panose="020B0603020102020204" pitchFamily="34" charset="0"/>
              </a:rPr>
              <a:t>Per US Supreme Court ruling on June 15, 2020 –</a:t>
            </a:r>
          </a:p>
          <a:p>
            <a:pPr marL="457200" lvl="1" indent="0">
              <a:buNone/>
            </a:pPr>
            <a:endParaRPr lang="en-US" sz="3400" dirty="0">
              <a:latin typeface="Franklin Gothic Medium" panose="020B0603020102020204" pitchFamily="34" charset="0"/>
            </a:endParaRPr>
          </a:p>
          <a:p>
            <a:pPr marL="457200" lvl="1" indent="0">
              <a:buNone/>
            </a:pPr>
            <a:r>
              <a:rPr lang="en-US" sz="3400" dirty="0">
                <a:latin typeface="Franklin Gothic Medium" panose="020B0603020102020204" pitchFamily="34" charset="0"/>
              </a:rPr>
              <a:t>	An employer who terminates an employee because that employee is gay (homosexual) or 	transgender for traits or actions violates Title VII of the Civil Rights Act of 1964:</a:t>
            </a:r>
          </a:p>
          <a:p>
            <a:pPr marL="457200" lvl="1" indent="0">
              <a:buNone/>
            </a:pPr>
            <a:endParaRPr lang="en-US" sz="3400" dirty="0">
              <a:latin typeface="Franklin Gothic Medium" panose="020B0603020102020204" pitchFamily="34" charset="0"/>
            </a:endParaRPr>
          </a:p>
          <a:p>
            <a:pPr lvl="1"/>
            <a:r>
              <a:rPr lang="en-US" sz="3400" dirty="0">
                <a:latin typeface="Franklin Gothic Medium" panose="020B0603020102020204" pitchFamily="34" charset="0"/>
              </a:rPr>
              <a:t>Age</a:t>
            </a:r>
          </a:p>
          <a:p>
            <a:pPr lvl="1"/>
            <a:r>
              <a:rPr lang="en-US" sz="3400" dirty="0">
                <a:latin typeface="Franklin Gothic Medium" panose="020B0603020102020204" pitchFamily="34" charset="0"/>
              </a:rPr>
              <a:t>Disability</a:t>
            </a:r>
          </a:p>
          <a:p>
            <a:pPr lvl="1"/>
            <a:r>
              <a:rPr lang="en-US" sz="3400" dirty="0">
                <a:latin typeface="Franklin Gothic Medium" panose="020B0603020102020204" pitchFamily="34" charset="0"/>
              </a:rPr>
              <a:t>Gender reassignment</a:t>
            </a:r>
          </a:p>
          <a:p>
            <a:pPr lvl="1"/>
            <a:r>
              <a:rPr lang="en-US" sz="3400" dirty="0">
                <a:latin typeface="Franklin Gothic Medium" panose="020B0603020102020204" pitchFamily="34" charset="0"/>
              </a:rPr>
              <a:t>Race</a:t>
            </a:r>
          </a:p>
          <a:p>
            <a:pPr lvl="1"/>
            <a:r>
              <a:rPr lang="en-US" sz="3400" dirty="0">
                <a:latin typeface="Franklin Gothic Medium" panose="020B0603020102020204" pitchFamily="34" charset="0"/>
              </a:rPr>
              <a:t>Religion or belief</a:t>
            </a:r>
          </a:p>
          <a:p>
            <a:pPr lvl="1"/>
            <a:r>
              <a:rPr lang="en-US" sz="3400" dirty="0">
                <a:latin typeface="Franklin Gothic Medium" panose="020B0603020102020204" pitchFamily="34" charset="0"/>
              </a:rPr>
              <a:t>Sex</a:t>
            </a:r>
          </a:p>
          <a:p>
            <a:pPr lvl="1"/>
            <a:r>
              <a:rPr lang="en-US" sz="3400" dirty="0">
                <a:latin typeface="Franklin Gothic Medium" panose="020B0603020102020204" pitchFamily="34" charset="0"/>
              </a:rPr>
              <a:t>Sexual orientation</a:t>
            </a:r>
          </a:p>
          <a:p>
            <a:pPr lvl="1"/>
            <a:r>
              <a:rPr lang="en-US" sz="3400" dirty="0">
                <a:latin typeface="Franklin Gothic Medium" panose="020B0603020102020204" pitchFamily="34" charset="0"/>
              </a:rPr>
              <a:t>Transgender status</a:t>
            </a:r>
          </a:p>
          <a:p>
            <a:endParaRPr lang="en-US" dirty="0"/>
          </a:p>
        </p:txBody>
      </p:sp>
      <p:sp>
        <p:nvSpPr>
          <p:cNvPr id="4" name="Title 3">
            <a:extLst>
              <a:ext uri="{FF2B5EF4-FFF2-40B4-BE49-F238E27FC236}">
                <a16:creationId xmlns:a16="http://schemas.microsoft.com/office/drawing/2014/main" id="{FAD6CC3F-D025-8299-ED11-904A5A3D7D63}"/>
              </a:ext>
            </a:extLst>
          </p:cNvPr>
          <p:cNvSpPr>
            <a:spLocks noGrp="1"/>
          </p:cNvSpPr>
          <p:nvPr>
            <p:ph type="title"/>
          </p:nvPr>
        </p:nvSpPr>
        <p:spPr>
          <a:xfrm>
            <a:off x="-762001" y="30480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latin typeface="Franklin Gothic Medium" panose="020B0603020102020204" pitchFamily="34" charset="0"/>
              </a:rPr>
              <a:t>PROTECTED CHARACTERISTICS</a:t>
            </a:r>
          </a:p>
        </p:txBody>
      </p:sp>
      <p:sp>
        <p:nvSpPr>
          <p:cNvPr id="5" name="Rectangle 4">
            <a:extLst>
              <a:ext uri="{FF2B5EF4-FFF2-40B4-BE49-F238E27FC236}">
                <a16:creationId xmlns:a16="http://schemas.microsoft.com/office/drawing/2014/main" id="{0DE23822-46CB-09DA-1045-8BA22D077A2E}"/>
              </a:ext>
            </a:extLst>
          </p:cNvPr>
          <p:cNvSpPr/>
          <p:nvPr/>
        </p:nvSpPr>
        <p:spPr>
          <a:xfrm>
            <a:off x="-762000" y="0"/>
            <a:ext cx="105156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041EE48-2D01-881F-37BF-987BBC213F4C}"/>
              </a:ext>
            </a:extLst>
          </p:cNvPr>
          <p:cNvSpPr/>
          <p:nvPr/>
        </p:nvSpPr>
        <p:spPr>
          <a:xfrm>
            <a:off x="-762001" y="6553200"/>
            <a:ext cx="105156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Tree>
    <p:extLst>
      <p:ext uri="{BB962C8B-B14F-4D97-AF65-F5344CB8AC3E}">
        <p14:creationId xmlns:p14="http://schemas.microsoft.com/office/powerpoint/2010/main" val="30934218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152400"/>
            <a:ext cx="8229600" cy="1143000"/>
          </a:xfrm>
        </p:spPr>
        <p:txBody>
          <a:bodyPr/>
          <a:lstStyle/>
          <a:p>
            <a:pPr algn="l"/>
            <a:r>
              <a:rPr lang="en-US" dirty="0">
                <a:latin typeface="Franklin Gothic Medium" pitchFamily="34" charset="0"/>
              </a:rPr>
              <a:t>501(c)(7) vs. 501(c)(8)</a:t>
            </a:r>
          </a:p>
        </p:txBody>
      </p:sp>
      <p:sp>
        <p:nvSpPr>
          <p:cNvPr id="3" name="Subtitle 2"/>
          <p:cNvSpPr>
            <a:spLocks noGrp="1"/>
          </p:cNvSpPr>
          <p:nvPr>
            <p:ph idx="1"/>
          </p:nvPr>
        </p:nvSpPr>
        <p:spPr/>
        <p:txBody>
          <a:bodyPr>
            <a:normAutofit fontScale="92500" lnSpcReduction="10000"/>
          </a:bodyPr>
          <a:lstStyle/>
          <a:p>
            <a:pPr>
              <a:buNone/>
            </a:pPr>
            <a:r>
              <a:rPr lang="en-US" sz="2400" dirty="0">
                <a:latin typeface="Franklin Gothic Medium" pitchFamily="34" charset="0"/>
              </a:rPr>
              <a:t> IRC 501(c)(7) exempts from tax social clubs that are organized and operated primarily for pleasure, recreation and similar non-profitable purposes. The exemption is based on the logic of allowing members to pool their funds for recreational purposes without being subject to tax, rather than by any compelling public benefit conferred by social clubs.</a:t>
            </a:r>
          </a:p>
          <a:p>
            <a:pPr>
              <a:buNone/>
            </a:pPr>
            <a:endParaRPr lang="en-US" sz="2400" dirty="0">
              <a:latin typeface="Franklin Gothic Medium" pitchFamily="34" charset="0"/>
            </a:endParaRPr>
          </a:p>
          <a:p>
            <a:pPr>
              <a:buNone/>
            </a:pPr>
            <a:r>
              <a:rPr lang="en-US" sz="2400" dirty="0">
                <a:latin typeface="Franklin Gothic Medium" pitchFamily="34" charset="0"/>
              </a:rPr>
              <a:t>IRC 501(c)(8) organizations must a) be fraternal in nature, b) operate under the lodge system, and c) provide for the payment of life, sick, accident or other benefits to its members. An IRC 501(c)(8) organization may create a separate insurance subsidiary to provide benefits to its members. These subsidiary organizations may also qualify for exemption under IRC 501(c)(8).</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EMPLOYER RESPONSIBILITY</a:t>
            </a:r>
          </a:p>
        </p:txBody>
      </p:sp>
      <p:sp>
        <p:nvSpPr>
          <p:cNvPr id="3" name="Subtitle 2"/>
          <p:cNvSpPr>
            <a:spLocks noGrp="1"/>
          </p:cNvSpPr>
          <p:nvPr>
            <p:ph idx="1"/>
          </p:nvPr>
        </p:nvSpPr>
        <p:spPr/>
        <p:txBody>
          <a:bodyPr>
            <a:normAutofit/>
          </a:bodyPr>
          <a:lstStyle/>
          <a:p>
            <a:pPr algn="ctr">
              <a:buNone/>
            </a:pPr>
            <a:r>
              <a:rPr lang="en-US" sz="2000" dirty="0"/>
              <a:t> </a:t>
            </a:r>
          </a:p>
          <a:p>
            <a:pPr algn="ctr">
              <a:buNone/>
            </a:pPr>
            <a:r>
              <a:rPr lang="en-US" sz="2800" dirty="0">
                <a:latin typeface="Franklin Gothic Medium" pitchFamily="34" charset="0"/>
              </a:rPr>
              <a:t>When is an employer legally responsible for harassment by a supervisor?</a:t>
            </a:r>
          </a:p>
          <a:p>
            <a:pPr algn="ctr">
              <a:buNone/>
            </a:pPr>
            <a:endParaRPr lang="en-US" sz="2800" dirty="0">
              <a:latin typeface="Franklin Gothic Medium" pitchFamily="34" charset="0"/>
            </a:endParaRPr>
          </a:p>
          <a:p>
            <a:pPr algn="ctr">
              <a:buNone/>
            </a:pPr>
            <a:r>
              <a:rPr lang="en-US" sz="8000" dirty="0">
                <a:latin typeface="Franklin Gothic Medium" pitchFamily="34" charset="0"/>
              </a:rPr>
              <a:t>ALWAYS</a:t>
            </a:r>
            <a:r>
              <a:rPr lang="en-US" sz="8000" dirty="0">
                <a:solidFill>
                  <a:srgbClr val="FF0000"/>
                </a:solidFill>
                <a:latin typeface="Franklin Gothic Medium" pitchFamily="34" charset="0"/>
              </a:rPr>
              <a:t>!</a:t>
            </a:r>
            <a:endParaRPr lang="en-US" sz="8800" dirty="0">
              <a:solidFill>
                <a:srgbClr val="FF0000"/>
              </a:solidFill>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Effect transition="in" filter="dissolve">
                                      <p:cBhvr>
                                        <p:cTn id="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FEDERAL LAW</a:t>
            </a:r>
          </a:p>
        </p:txBody>
      </p:sp>
      <p:sp>
        <p:nvSpPr>
          <p:cNvPr id="3" name="Subtitle 2"/>
          <p:cNvSpPr>
            <a:spLocks noGrp="1"/>
          </p:cNvSpPr>
          <p:nvPr>
            <p:ph idx="1"/>
          </p:nvPr>
        </p:nvSpPr>
        <p:spPr/>
        <p:txBody>
          <a:bodyPr>
            <a:normAutofit fontScale="85000" lnSpcReduction="10000"/>
          </a:bodyPr>
          <a:lstStyle/>
          <a:p>
            <a:pPr>
              <a:buNone/>
            </a:pPr>
            <a:r>
              <a:rPr lang="en-US" sz="2800" dirty="0">
                <a:latin typeface="Franklin Gothic Medium" pitchFamily="34" charset="0"/>
              </a:rPr>
              <a:t>Harassment violates federal law if:</a:t>
            </a:r>
          </a:p>
          <a:p>
            <a:pPr>
              <a:buNone/>
            </a:pPr>
            <a:r>
              <a:rPr lang="en-US" sz="2800" dirty="0">
                <a:latin typeface="Franklin Gothic Medium" pitchFamily="34" charset="0"/>
              </a:rPr>
              <a:t>	It refers to words or behavior that threatens, intimidates, or demeans a person and is unwanted, uninvited, and unwelcome and causes nuisance, alarm, or substantial emotional distress without legitimate purpose; and:</a:t>
            </a:r>
          </a:p>
          <a:p>
            <a:pPr>
              <a:buNone/>
            </a:pPr>
            <a:endParaRPr lang="en-US" sz="2800" dirty="0">
              <a:latin typeface="Franklin Gothic Medium" pitchFamily="34" charset="0"/>
            </a:endParaRPr>
          </a:p>
          <a:p>
            <a:pPr lvl="2"/>
            <a:r>
              <a:rPr lang="en-US" sz="2800" dirty="0">
                <a:latin typeface="Franklin Gothic Medium" pitchFamily="34" charset="0"/>
              </a:rPr>
              <a:t>it involves discriminatory treatment based on any of the protected classes</a:t>
            </a:r>
          </a:p>
          <a:p>
            <a:pPr lvl="2"/>
            <a:r>
              <a:rPr lang="en-US" sz="2800" dirty="0">
                <a:latin typeface="Franklin Gothic Medium" pitchFamily="34" charset="0"/>
              </a:rPr>
              <a:t>the conduct is sufficiently frequent or severe, creating a hostile work environment</a:t>
            </a:r>
          </a:p>
          <a:p>
            <a:pPr lvl="2"/>
            <a:r>
              <a:rPr lang="en-US" sz="2800" dirty="0">
                <a:latin typeface="Franklin Gothic Medium" pitchFamily="34" charset="0"/>
              </a:rPr>
              <a:t>it results in a “tangible employment action,” such as hiring, firing, promotion, or demotion</a:t>
            </a:r>
          </a:p>
          <a:p>
            <a:pPr>
              <a:buNone/>
            </a:pPr>
            <a:endParaRPr lang="en-US" sz="2800" dirty="0"/>
          </a:p>
          <a:p>
            <a:endParaRPr lang="en-US" sz="2800" dirty="0"/>
          </a:p>
          <a:p>
            <a:endParaRPr lang="en-US" sz="2000" dirty="0"/>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670395"/>
            <a:ext cx="1170709" cy="990600"/>
          </a:xfrm>
          <a:prstGeom prst="rect">
            <a:avLst/>
          </a:prstGeom>
          <a:noFill/>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152400"/>
            <a:ext cx="8229600" cy="1143000"/>
          </a:xfrm>
        </p:spPr>
        <p:txBody>
          <a:bodyPr/>
          <a:lstStyle/>
          <a:p>
            <a:r>
              <a:rPr lang="en-US" dirty="0">
                <a:latin typeface="Franklin Gothic Medium" pitchFamily="34" charset="0"/>
              </a:rPr>
              <a:t>EMPLOYER RESPONSIBILITY</a:t>
            </a:r>
          </a:p>
        </p:txBody>
      </p:sp>
      <p:sp>
        <p:nvSpPr>
          <p:cNvPr id="3" name="Subtitle 2"/>
          <p:cNvSpPr>
            <a:spLocks noGrp="1"/>
          </p:cNvSpPr>
          <p:nvPr>
            <p:ph idx="1"/>
          </p:nvPr>
        </p:nvSpPr>
        <p:spPr/>
        <p:txBody>
          <a:bodyPr>
            <a:noAutofit/>
          </a:bodyPr>
          <a:lstStyle/>
          <a:p>
            <a:pPr>
              <a:buNone/>
            </a:pPr>
            <a:r>
              <a:rPr lang="en-US" sz="2400" dirty="0">
                <a:latin typeface="Franklin Gothic Medium" pitchFamily="34" charset="0"/>
              </a:rPr>
              <a:t> Employers should:</a:t>
            </a:r>
          </a:p>
          <a:p>
            <a:pPr lvl="2"/>
            <a:r>
              <a:rPr lang="en-US" dirty="0">
                <a:latin typeface="Franklin Gothic Medium" pitchFamily="34" charset="0"/>
              </a:rPr>
              <a:t>establish, distribute to all employees, and </a:t>
            </a:r>
            <a:r>
              <a:rPr lang="en-US" u="sng" dirty="0">
                <a:latin typeface="Franklin Gothic Medium" pitchFamily="34" charset="0"/>
              </a:rPr>
              <a:t>enforce</a:t>
            </a:r>
            <a:r>
              <a:rPr lang="en-US" dirty="0">
                <a:latin typeface="Franklin Gothic Medium" pitchFamily="34" charset="0"/>
              </a:rPr>
              <a:t> a policy prohibiting harassment and setting out a procedure for making complaints, preferably in writing</a:t>
            </a:r>
          </a:p>
          <a:p>
            <a:pPr lvl="2"/>
            <a:r>
              <a:rPr lang="en-US" dirty="0">
                <a:latin typeface="Franklin Gothic Medium" pitchFamily="34" charset="0"/>
              </a:rPr>
              <a:t>encourage employees to report harassment to management before it becomes severe</a:t>
            </a:r>
          </a:p>
          <a:p>
            <a:pPr lvl="2"/>
            <a:r>
              <a:rPr lang="en-US" dirty="0">
                <a:latin typeface="Franklin Gothic Medium" pitchFamily="34" charset="0"/>
              </a:rPr>
              <a:t>correct harassment that is clearly unwelcome, even if a complaint has not been filed</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www.americanmethod.com/american-thinker/products/American_Flag_Waving.png"/>
          <p:cNvPicPr>
            <a:picLocks noChangeAspect="1" noChangeArrowheads="1"/>
          </p:cNvPicPr>
          <p:nvPr/>
        </p:nvPicPr>
        <p:blipFill>
          <a:blip r:embed="rId3" cstate="print">
            <a:lum bright="70000" contrast="-70000"/>
          </a:blip>
          <a:srcRect/>
          <a:stretch>
            <a:fillRect/>
          </a:stretch>
        </p:blipFill>
        <p:spPr bwMode="auto">
          <a:xfrm>
            <a:off x="1752600" y="1981200"/>
            <a:ext cx="5638800" cy="3186578"/>
          </a:xfrm>
          <a:prstGeom prst="rect">
            <a:avLst/>
          </a:prstGeom>
          <a:noFill/>
        </p:spPr>
      </p:pic>
      <p:sp>
        <p:nvSpPr>
          <p:cNvPr id="5" name="Rectangle 4"/>
          <p:cNvSpPr/>
          <p:nvPr/>
        </p:nvSpPr>
        <p:spPr>
          <a:xfrm>
            <a:off x="-1090048" y="373401"/>
            <a:ext cx="10908224" cy="5334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4648200"/>
            <a:ext cx="8915400" cy="914400"/>
          </a:xfrm>
        </p:spPr>
        <p:txBody>
          <a:bodyPr>
            <a:normAutofit fontScale="92500" lnSpcReduction="10000"/>
          </a:bodyPr>
          <a:lstStyle/>
          <a:p>
            <a:pPr algn="r"/>
            <a:r>
              <a:rPr lang="en-US" sz="2800" dirty="0">
                <a:solidFill>
                  <a:schemeClr val="tx2">
                    <a:lumMod val="60000"/>
                    <a:lumOff val="40000"/>
                  </a:schemeClr>
                </a:solidFill>
              </a:rPr>
              <a:t>Creighton Thurman</a:t>
            </a:r>
          </a:p>
          <a:p>
            <a:pPr algn="r"/>
            <a:r>
              <a:rPr lang="en-US" sz="2800" dirty="0">
                <a:solidFill>
                  <a:schemeClr val="tx2">
                    <a:lumMod val="60000"/>
                    <a:lumOff val="40000"/>
                  </a:schemeClr>
                </a:solidFill>
              </a:rPr>
              <a:t>July 2023</a:t>
            </a:r>
          </a:p>
        </p:txBody>
      </p:sp>
      <p:pic>
        <p:nvPicPr>
          <p:cNvPr id="1026" name="Picture 2" descr="http://www.dogsforthedeaf.org/sites/default/files/Clubs/Fraternal_order_of_Eagles.jpg"/>
          <p:cNvPicPr>
            <a:picLocks noChangeAspect="1" noChangeArrowheads="1"/>
          </p:cNvPicPr>
          <p:nvPr/>
        </p:nvPicPr>
        <p:blipFill>
          <a:blip r:embed="rId4" cstate="print">
            <a:clrChange>
              <a:clrFrom>
                <a:srgbClr val="FFFFFF"/>
              </a:clrFrom>
              <a:clrTo>
                <a:srgbClr val="FFFFFF">
                  <a:alpha val="0"/>
                </a:srgbClr>
              </a:clrTo>
            </a:clrChange>
          </a:blip>
          <a:srcRect t="3053"/>
          <a:stretch>
            <a:fillRect/>
          </a:stretch>
        </p:blipFill>
        <p:spPr bwMode="auto">
          <a:xfrm>
            <a:off x="0" y="247567"/>
            <a:ext cx="2286000" cy="2419433"/>
          </a:xfrm>
          <a:prstGeom prst="rect">
            <a:avLst/>
          </a:prstGeom>
          <a:noFill/>
        </p:spPr>
      </p:pic>
      <p:sp>
        <p:nvSpPr>
          <p:cNvPr id="6" name="Rectangle 5"/>
          <p:cNvSpPr/>
          <p:nvPr/>
        </p:nvSpPr>
        <p:spPr>
          <a:xfrm>
            <a:off x="-1056410" y="6057934"/>
            <a:ext cx="10874585" cy="61567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200" dirty="0">
                <a:solidFill>
                  <a:schemeClr val="tx1"/>
                </a:solidFill>
              </a:rPr>
              <a:t>Disclaimer: The information provided here is for its intended audience and for informational purposes only and not for the purpose of providing </a:t>
            </a:r>
          </a:p>
          <a:p>
            <a:r>
              <a:rPr lang="en-US" sz="1200" dirty="0">
                <a:solidFill>
                  <a:schemeClr val="tx1"/>
                </a:solidFill>
              </a:rPr>
              <a:t>legal advice. You should contact your attorney to obtain advice with respect to any particular issue or question you may have concerning these topics. </a:t>
            </a:r>
            <a:endParaRPr lang="en-US" sz="1400" dirty="0">
              <a:solidFill>
                <a:schemeClr val="tx1"/>
              </a:solidFill>
            </a:endParaRPr>
          </a:p>
        </p:txBody>
      </p:sp>
      <p:sp>
        <p:nvSpPr>
          <p:cNvPr id="7" name="Rectangle 6"/>
          <p:cNvSpPr/>
          <p:nvPr/>
        </p:nvSpPr>
        <p:spPr>
          <a:xfrm flipV="1">
            <a:off x="-1078424" y="0"/>
            <a:ext cx="10908224" cy="373402"/>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1056411" y="6673604"/>
            <a:ext cx="10874586" cy="376419"/>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2" name="Title 1"/>
          <p:cNvSpPr>
            <a:spLocks noGrp="1"/>
          </p:cNvSpPr>
          <p:nvPr>
            <p:ph type="ctrTitle"/>
          </p:nvPr>
        </p:nvSpPr>
        <p:spPr>
          <a:xfrm>
            <a:off x="685800" y="2514600"/>
            <a:ext cx="7772400" cy="1470025"/>
          </a:xfrm>
        </p:spPr>
        <p:txBody>
          <a:bodyPr/>
          <a:lstStyle/>
          <a:p>
            <a:r>
              <a:rPr lang="en-US" dirty="0">
                <a:latin typeface="Franklin Gothic Medium" pitchFamily="34" charset="0"/>
              </a:rPr>
              <a:t>Protected Classes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22860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152400"/>
            <a:ext cx="8229600" cy="1143000"/>
          </a:xfrm>
        </p:spPr>
        <p:txBody>
          <a:bodyPr>
            <a:normAutofit/>
          </a:bodyPr>
          <a:lstStyle/>
          <a:p>
            <a:r>
              <a:rPr lang="en-US" dirty="0">
                <a:latin typeface="Franklin Gothic Medium" pitchFamily="34" charset="0"/>
              </a:rPr>
              <a:t>EMPLOYER RESPONSIBILITY</a:t>
            </a:r>
          </a:p>
        </p:txBody>
      </p:sp>
      <p:sp>
        <p:nvSpPr>
          <p:cNvPr id="3" name="Subtitle 2"/>
          <p:cNvSpPr>
            <a:spLocks noGrp="1"/>
          </p:cNvSpPr>
          <p:nvPr>
            <p:ph idx="1"/>
          </p:nvPr>
        </p:nvSpPr>
        <p:spPr/>
        <p:txBody>
          <a:bodyPr>
            <a:normAutofit/>
          </a:bodyPr>
          <a:lstStyle/>
          <a:p>
            <a:pPr>
              <a:buNone/>
            </a:pPr>
            <a:r>
              <a:rPr lang="en-US" sz="2800" dirty="0">
                <a:latin typeface="Franklin Gothic Medium" pitchFamily="34" charset="0"/>
              </a:rPr>
              <a:t>An employer may not ask the following during the application process:</a:t>
            </a:r>
          </a:p>
          <a:p>
            <a:pPr>
              <a:buNone/>
            </a:pPr>
            <a:endParaRPr lang="en-US" sz="2800" dirty="0">
              <a:latin typeface="Franklin Gothic Medium" pitchFamily="34" charset="0"/>
            </a:endParaRPr>
          </a:p>
          <a:p>
            <a:pPr lvl="2"/>
            <a:r>
              <a:rPr lang="en-US" sz="2800" dirty="0">
                <a:latin typeface="Franklin Gothic Medium" pitchFamily="34" charset="0"/>
              </a:rPr>
              <a:t>Age (unless use to verify age-related  legal requirements)/Birthdate</a:t>
            </a:r>
          </a:p>
          <a:p>
            <a:pPr lvl="2"/>
            <a:r>
              <a:rPr lang="en-US" sz="2800" dirty="0">
                <a:latin typeface="Franklin Gothic Medium" pitchFamily="34" charset="0"/>
              </a:rPr>
              <a:t>Marital/Familial Status</a:t>
            </a:r>
          </a:p>
          <a:p>
            <a:pPr lvl="2"/>
            <a:r>
              <a:rPr lang="en-US" sz="2800" dirty="0">
                <a:latin typeface="Franklin Gothic Medium" pitchFamily="34" charset="0"/>
              </a:rPr>
              <a:t>Race, religion or ethnicity</a:t>
            </a:r>
          </a:p>
          <a:p>
            <a:pPr lvl="2"/>
            <a:r>
              <a:rPr lang="en-US" sz="2800" dirty="0">
                <a:latin typeface="Franklin Gothic Medium" pitchFamily="34" charset="0"/>
              </a:rPr>
              <a:t>Pregnant, or planning to have children</a:t>
            </a:r>
          </a:p>
          <a:p>
            <a:pPr>
              <a:buNone/>
            </a:pPr>
            <a:endParaRPr lang="en-US" sz="2800" dirty="0">
              <a:latin typeface="Franklin Gothic Medium" pitchFamily="34" charset="0"/>
            </a:endParaRPr>
          </a:p>
          <a:p>
            <a:pPr>
              <a:buNone/>
            </a:pPr>
            <a:endParaRPr lang="en-US" sz="28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8F0768-B08B-FBC7-E776-29F73DF78CF1}"/>
              </a:ext>
            </a:extLst>
          </p:cNvPr>
          <p:cNvSpPr>
            <a:spLocks noGrp="1"/>
          </p:cNvSpPr>
          <p:nvPr>
            <p:ph idx="1"/>
          </p:nvPr>
        </p:nvSpPr>
        <p:spPr/>
        <p:txBody>
          <a:bodyPr/>
          <a:lstStyle/>
          <a:p>
            <a:endParaRPr lang="en-US" dirty="0"/>
          </a:p>
          <a:p>
            <a:endParaRPr lang="en-US" dirty="0"/>
          </a:p>
          <a:p>
            <a:endParaRPr lang="en-US" dirty="0"/>
          </a:p>
          <a:p>
            <a:pPr algn="ctr"/>
            <a:r>
              <a:rPr lang="en-US" sz="4000">
                <a:latin typeface="Franklin Gothic Demi" panose="020B0703020102020204" pitchFamily="34" charset="0"/>
              </a:rPr>
              <a:t>TUESDAY SESSION</a:t>
            </a:r>
            <a:r>
              <a:rPr lang="en-US" sz="4000" dirty="0">
                <a:solidFill>
                  <a:srgbClr val="FF0000"/>
                </a:solidFill>
                <a:latin typeface="Franklin Gothic Demi" panose="020B0703020102020204" pitchFamily="34" charset="0"/>
              </a:rPr>
              <a:t>!</a:t>
            </a:r>
          </a:p>
        </p:txBody>
      </p:sp>
      <p:pic>
        <p:nvPicPr>
          <p:cNvPr id="4" name="Picture 2" descr="http://www.aerie1.com/Images/FOEGrandAerieLogo.gif">
            <a:extLst>
              <a:ext uri="{FF2B5EF4-FFF2-40B4-BE49-F238E27FC236}">
                <a16:creationId xmlns:a16="http://schemas.microsoft.com/office/drawing/2014/main" id="{A57D3A05-5C76-A8B3-9D12-6582AE23DDE2}"/>
              </a:ext>
            </a:extLst>
          </p:cNvPr>
          <p:cNvPicPr>
            <a:picLocks noChangeAspect="1" noChangeArrowheads="1"/>
          </p:cNvPicPr>
          <p:nvPr/>
        </p:nvPicPr>
        <p:blipFill>
          <a:blip r:embed="rId2" cstate="print"/>
          <a:srcRect/>
          <a:stretch>
            <a:fillRect/>
          </a:stretch>
        </p:blipFill>
        <p:spPr bwMode="auto">
          <a:xfrm>
            <a:off x="7772400" y="5753854"/>
            <a:ext cx="1170709" cy="990600"/>
          </a:xfrm>
          <a:prstGeom prst="rect">
            <a:avLst/>
          </a:prstGeom>
          <a:noFill/>
        </p:spPr>
      </p:pic>
      <p:sp>
        <p:nvSpPr>
          <p:cNvPr id="5" name="Title 4">
            <a:extLst>
              <a:ext uri="{FF2B5EF4-FFF2-40B4-BE49-F238E27FC236}">
                <a16:creationId xmlns:a16="http://schemas.microsoft.com/office/drawing/2014/main" id="{5361D3EE-C7B3-717A-C222-C58859090352}"/>
              </a:ext>
            </a:extLst>
          </p:cNvPr>
          <p:cNvSpPr>
            <a:spLocks noGrp="1"/>
          </p:cNvSpPr>
          <p:nvPr>
            <p:ph type="title"/>
          </p:nvPr>
        </p:nvSpPr>
        <p:spPr>
          <a:xfrm>
            <a:off x="-914400" y="238125"/>
            <a:ext cx="10744200" cy="11811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INSURANCE</a:t>
            </a:r>
            <a:r>
              <a:rPr lang="en-US" dirty="0"/>
              <a:t> </a:t>
            </a:r>
          </a:p>
        </p:txBody>
      </p:sp>
      <p:sp>
        <p:nvSpPr>
          <p:cNvPr id="6" name="Rectangle 5">
            <a:extLst>
              <a:ext uri="{FF2B5EF4-FFF2-40B4-BE49-F238E27FC236}">
                <a16:creationId xmlns:a16="http://schemas.microsoft.com/office/drawing/2014/main" id="{6F6C6936-CB4F-FB84-E5BB-BE8992782FF1}"/>
              </a:ext>
            </a:extLst>
          </p:cNvPr>
          <p:cNvSpPr/>
          <p:nvPr/>
        </p:nvSpPr>
        <p:spPr>
          <a:xfrm>
            <a:off x="-914400" y="-66675"/>
            <a:ext cx="107442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8A8392BF-DE79-E986-A9E2-D1B888650797}"/>
              </a:ext>
            </a:extLst>
          </p:cNvPr>
          <p:cNvSpPr/>
          <p:nvPr/>
        </p:nvSpPr>
        <p:spPr>
          <a:xfrm>
            <a:off x="-914400" y="6744454"/>
            <a:ext cx="10896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802631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PROTECT YOUR AERIE</a:t>
            </a:r>
          </a:p>
        </p:txBody>
      </p:sp>
      <p:sp>
        <p:nvSpPr>
          <p:cNvPr id="3" name="Subtitle 2"/>
          <p:cNvSpPr>
            <a:spLocks noGrp="1"/>
          </p:cNvSpPr>
          <p:nvPr>
            <p:ph idx="1"/>
          </p:nvPr>
        </p:nvSpPr>
        <p:spPr/>
        <p:txBody>
          <a:bodyPr>
            <a:normAutofit/>
          </a:bodyPr>
          <a:lstStyle/>
          <a:p>
            <a:pPr algn="ctr">
              <a:buNone/>
            </a:pPr>
            <a:r>
              <a:rPr lang="en-US" dirty="0">
                <a:latin typeface="Franklin Gothic Medium" pitchFamily="34" charset="0"/>
              </a:rPr>
              <a:t>What is the best way to protect your Aerie?</a:t>
            </a:r>
          </a:p>
          <a:p>
            <a:pPr algn="ctr">
              <a:buNone/>
            </a:pPr>
            <a:endParaRPr lang="en-US" sz="2800" dirty="0">
              <a:latin typeface="Franklin Gothic Medium" pitchFamily="34" charset="0"/>
            </a:endParaRPr>
          </a:p>
          <a:p>
            <a:pPr algn="ctr">
              <a:buNone/>
            </a:pPr>
            <a:endParaRPr lang="en-US" sz="2800" dirty="0">
              <a:latin typeface="Franklin Gothic Medium" pitchFamily="34" charset="0"/>
            </a:endParaRPr>
          </a:p>
          <a:p>
            <a:pPr algn="ctr">
              <a:buNone/>
            </a:pPr>
            <a:r>
              <a:rPr lang="en-US" sz="6000" dirty="0">
                <a:latin typeface="Franklin Gothic Medium" pitchFamily="34" charset="0"/>
              </a:rPr>
              <a:t>INSURANCE</a:t>
            </a:r>
            <a:r>
              <a:rPr lang="en-US" sz="6000" dirty="0">
                <a:solidFill>
                  <a:srgbClr val="FF0000"/>
                </a:solidFill>
                <a:latin typeface="Franklin Gothic Medium" pitchFamily="34" charset="0"/>
              </a:rPr>
              <a:t>!</a:t>
            </a:r>
            <a:endParaRPr lang="en-US" sz="2800" dirty="0">
              <a:solidFill>
                <a:srgbClr val="FF0000"/>
              </a:solidFill>
              <a:latin typeface="Franklin Gothic Medium" pitchFamily="34" charset="0"/>
            </a:endParaRPr>
          </a:p>
          <a:p>
            <a:pPr>
              <a:buNone/>
            </a:pPr>
            <a:endParaRPr lang="en-US" sz="2800" dirty="0">
              <a:latin typeface="Franklin Gothic Medium" pitchFamily="34" charset="0"/>
            </a:endParaRPr>
          </a:p>
        </p:txBody>
      </p:sp>
      <p:sp>
        <p:nvSpPr>
          <p:cNvPr id="7" name="Rectangle 6"/>
          <p:cNvSpPr/>
          <p:nvPr/>
        </p:nvSpPr>
        <p:spPr>
          <a:xfrm>
            <a:off x="-889774"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additive="base">
                                        <p:cTn id="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458200" cy="5181600"/>
          </a:xfrm>
        </p:spPr>
        <p:txBody>
          <a:bodyPr/>
          <a:lstStyle/>
          <a:p>
            <a:r>
              <a:rPr lang="en-US" b="1" dirty="0"/>
              <a:t>Five (5)Types of Insurances:</a:t>
            </a:r>
          </a:p>
          <a:p>
            <a:pPr marL="0" indent="0">
              <a:buNone/>
            </a:pPr>
            <a:endParaRPr lang="en-US" b="1" dirty="0"/>
          </a:p>
          <a:p>
            <a:pPr marL="971550" lvl="1" indent="-514350">
              <a:buAutoNum type="arabicPeriod"/>
            </a:pPr>
            <a:r>
              <a:rPr lang="en-US" sz="2400" dirty="0">
                <a:latin typeface="Franklin Gothic Medium" panose="020B0603020102020204" pitchFamily="34" charset="0"/>
              </a:rPr>
              <a:t>General Business Liability</a:t>
            </a:r>
          </a:p>
          <a:p>
            <a:pPr marL="971550" lvl="1" indent="-514350">
              <a:buAutoNum type="arabicPeriod"/>
            </a:pPr>
            <a:r>
              <a:rPr lang="en-US" sz="2400" dirty="0">
                <a:latin typeface="Franklin Gothic Medium" panose="020B0603020102020204" pitchFamily="34" charset="0"/>
              </a:rPr>
              <a:t>Property Casualty</a:t>
            </a:r>
          </a:p>
          <a:p>
            <a:pPr marL="971550" lvl="1" indent="-514350">
              <a:buAutoNum type="arabicPeriod"/>
            </a:pPr>
            <a:r>
              <a:rPr lang="en-US" sz="2400" dirty="0">
                <a:latin typeface="Franklin Gothic Medium" panose="020B0603020102020204" pitchFamily="34" charset="0"/>
              </a:rPr>
              <a:t>Employee Theft/Dishonesty</a:t>
            </a:r>
          </a:p>
          <a:p>
            <a:pPr marL="971550" lvl="1" indent="-514350">
              <a:buAutoNum type="arabicPeriod"/>
            </a:pPr>
            <a:r>
              <a:rPr lang="en-US" sz="2400" dirty="0">
                <a:latin typeface="Franklin Gothic Medium" panose="020B0603020102020204" pitchFamily="34" charset="0"/>
              </a:rPr>
              <a:t>Directors &amp; Officers</a:t>
            </a:r>
          </a:p>
          <a:p>
            <a:pPr marL="971550" lvl="1" indent="-514350">
              <a:buAutoNum type="arabicPeriod"/>
            </a:pPr>
            <a:r>
              <a:rPr lang="en-US" sz="2400" dirty="0">
                <a:latin typeface="Franklin Gothic Medium" panose="020B0603020102020204" pitchFamily="34" charset="0"/>
              </a:rPr>
              <a:t>Employment Practices Liability </a:t>
            </a:r>
          </a:p>
        </p:txBody>
      </p:sp>
      <p:sp>
        <p:nvSpPr>
          <p:cNvPr id="6" name="Rectangle 5"/>
          <p:cNvSpPr/>
          <p:nvPr/>
        </p:nvSpPr>
        <p:spPr>
          <a:xfrm>
            <a:off x="-1981200" y="0"/>
            <a:ext cx="1160145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descr="http://www.aerie1.com/Images/FOEGrandAerieLogo.gif"/>
          <p:cNvPicPr>
            <a:picLocks noChangeAspect="1" noChangeArrowheads="1"/>
          </p:cNvPicPr>
          <p:nvPr/>
        </p:nvPicPr>
        <p:blipFill>
          <a:blip r:embed="rId2" cstate="print"/>
          <a:srcRect/>
          <a:stretch>
            <a:fillRect/>
          </a:stretch>
        </p:blipFill>
        <p:spPr bwMode="auto">
          <a:xfrm>
            <a:off x="7474527" y="4876800"/>
            <a:ext cx="1440873" cy="1219200"/>
          </a:xfrm>
          <a:prstGeom prst="rect">
            <a:avLst/>
          </a:prstGeom>
          <a:noFill/>
        </p:spPr>
      </p:pic>
      <p:sp>
        <p:nvSpPr>
          <p:cNvPr id="10" name="Rectangle 9"/>
          <p:cNvSpPr/>
          <p:nvPr/>
        </p:nvSpPr>
        <p:spPr>
          <a:xfrm>
            <a:off x="-895350" y="6553200"/>
            <a:ext cx="1051560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1981200" y="381000"/>
            <a:ext cx="11601450" cy="706244"/>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TYPES of INSURANCES</a:t>
            </a:r>
          </a:p>
        </p:txBody>
      </p:sp>
    </p:spTree>
    <p:extLst>
      <p:ext uri="{BB962C8B-B14F-4D97-AF65-F5344CB8AC3E}">
        <p14:creationId xmlns:p14="http://schemas.microsoft.com/office/powerpoint/2010/main" val="30037776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a:latin typeface="Franklin Gothic Medium" panose="020B0603020102020204" pitchFamily="34" charset="0"/>
              </a:rPr>
              <a:t>General Business Liability Insurance is:</a:t>
            </a:r>
          </a:p>
          <a:p>
            <a:pPr marL="457200" lvl="1" indent="0">
              <a:buNone/>
            </a:pPr>
            <a:r>
              <a:rPr lang="en-US" sz="1800" dirty="0">
                <a:latin typeface="Franklin Gothic Medium" panose="020B0603020102020204" pitchFamily="34" charset="0"/>
              </a:rPr>
              <a:t>A standard insurance policy issued to business organizations to protect</a:t>
            </a:r>
          </a:p>
          <a:p>
            <a:pPr marL="457200" lvl="1" indent="0">
              <a:buNone/>
            </a:pPr>
            <a:r>
              <a:rPr lang="en-US" sz="1800" dirty="0">
                <a:latin typeface="Franklin Gothic Medium" panose="020B0603020102020204" pitchFamily="34" charset="0"/>
              </a:rPr>
              <a:t>them against liability claims for bodily injury (BI) and property damage (PD) arising out of premises, operations, products, and completed operations; and advertising and personal injury (PI) liability</a:t>
            </a:r>
          </a:p>
          <a:p>
            <a:pPr marL="457200" lvl="1" indent="0">
              <a:buNone/>
            </a:pPr>
            <a:r>
              <a:rPr lang="en-US" sz="3200" dirty="0">
                <a:latin typeface="Franklin Gothic Medium" panose="020B0603020102020204" pitchFamily="34" charset="0"/>
              </a:rPr>
              <a:t>Property Casualty Insurance is:</a:t>
            </a:r>
          </a:p>
          <a:p>
            <a:pPr marL="457200" lvl="1" indent="0">
              <a:buNone/>
            </a:pPr>
            <a:r>
              <a:rPr lang="en-US" sz="1800" dirty="0">
                <a:latin typeface="Franklin Gothic Medium" panose="020B0603020102020204" pitchFamily="34" charset="0"/>
              </a:rPr>
              <a:t>Insurance that help protects the material or physical property (home, car, etc.) and also provides liability coverage to help protect you if found legally responsible for an accident that causes injuries to another person or damage to another person’s property </a:t>
            </a:r>
          </a:p>
          <a:p>
            <a:pPr marL="457200" lvl="1" indent="0">
              <a:buNone/>
            </a:pPr>
            <a:endParaRPr lang="en-US" sz="3200" dirty="0"/>
          </a:p>
          <a:p>
            <a:pPr marL="457200" lvl="1" indent="0">
              <a:buNone/>
            </a:pPr>
            <a:endParaRPr lang="en-US" sz="1800" dirty="0"/>
          </a:p>
          <a:p>
            <a:pPr marL="457200" lvl="1" indent="0">
              <a:buNone/>
            </a:pPr>
            <a:endParaRPr lang="en-US" sz="1800" dirty="0"/>
          </a:p>
          <a:p>
            <a:pPr marL="457200" lvl="1" indent="0">
              <a:buNone/>
            </a:pPr>
            <a:endParaRPr lang="en-US" sz="1800" dirty="0"/>
          </a:p>
        </p:txBody>
      </p:sp>
      <p:sp>
        <p:nvSpPr>
          <p:cNvPr id="4" name="Rectangle 3"/>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2" descr="http://www.aerie1.com/Images/FOEGrandAerieLogo.gif"/>
          <p:cNvPicPr>
            <a:picLocks noChangeAspect="1" noChangeArrowheads="1"/>
          </p:cNvPicPr>
          <p:nvPr/>
        </p:nvPicPr>
        <p:blipFill>
          <a:blip r:embed="rId2" cstate="print"/>
          <a:srcRect/>
          <a:stretch>
            <a:fillRect/>
          </a:stretch>
        </p:blipFill>
        <p:spPr bwMode="auto">
          <a:xfrm>
            <a:off x="7543800" y="5516563"/>
            <a:ext cx="1440873" cy="1219200"/>
          </a:xfrm>
          <a:prstGeom prst="rect">
            <a:avLst/>
          </a:prstGeom>
          <a:noFill/>
        </p:spPr>
      </p:pic>
      <p:sp>
        <p:nvSpPr>
          <p:cNvPr id="6" name="Title 6"/>
          <p:cNvSpPr>
            <a:spLocks noGrp="1"/>
          </p:cNvSpPr>
          <p:nvPr>
            <p:ph type="title"/>
          </p:nvPr>
        </p:nvSpPr>
        <p:spPr>
          <a:xfrm>
            <a:off x="-895350" y="228600"/>
            <a:ext cx="10515600" cy="9144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INSURANCE DEFINITIONS CON’T</a:t>
            </a:r>
          </a:p>
        </p:txBody>
      </p:sp>
      <p:sp>
        <p:nvSpPr>
          <p:cNvPr id="7" name="Rectangle 6"/>
          <p:cNvSpPr/>
          <p:nvPr/>
        </p:nvSpPr>
        <p:spPr>
          <a:xfrm>
            <a:off x="-868717" y="6735763"/>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4672440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Autofit/>
          </a:bodyPr>
          <a:lstStyle/>
          <a:p>
            <a:r>
              <a:rPr lang="en-US" sz="2400" b="1" u="sng" dirty="0">
                <a:latin typeface="Franklin Gothic Book" panose="020B0503020102020204" pitchFamily="34" charset="0"/>
              </a:rPr>
              <a:t>Employee Theft / Dishonesty Insurance is</a:t>
            </a:r>
            <a:r>
              <a:rPr lang="en-US" sz="2400" b="1" dirty="0">
                <a:latin typeface="Franklin Gothic Book" panose="020B0503020102020204" pitchFamily="34" charset="0"/>
              </a:rPr>
              <a:t>:</a:t>
            </a:r>
          </a:p>
          <a:p>
            <a:r>
              <a:rPr lang="en-US" sz="2400" b="1" dirty="0">
                <a:latin typeface="Franklin Gothic Book" panose="020B0503020102020204" pitchFamily="34" charset="0"/>
              </a:rPr>
              <a:t>Covers employer from various financial losses caused by dishonest employees. Coverage typically includes: Stolen property, such as inventory, office equipment. Theft of cash, securities, checks, money orders and other financial due to the fraudulent activities of an employee or group of employees. </a:t>
            </a:r>
          </a:p>
          <a:p>
            <a:r>
              <a:rPr lang="en-US" sz="2400" b="1" u="sng" dirty="0">
                <a:latin typeface="Franklin Gothic Book" panose="020B0503020102020204" pitchFamily="34" charset="0"/>
              </a:rPr>
              <a:t>Worker’s Compensation Insurance is</a:t>
            </a:r>
            <a:r>
              <a:rPr lang="en-US" sz="2400" b="1" dirty="0">
                <a:latin typeface="Franklin Gothic Book" panose="020B0503020102020204" pitchFamily="34" charset="0"/>
              </a:rPr>
              <a:t>:</a:t>
            </a:r>
          </a:p>
          <a:p>
            <a:r>
              <a:rPr lang="en-US" sz="2400" b="1" dirty="0">
                <a:latin typeface="Franklin Gothic Book" panose="020B0503020102020204" pitchFamily="34" charset="0"/>
              </a:rPr>
              <a:t>Insurance providing wage replacement and medical                                                                              benefits to employees injured in the course of employment in exchange for mandatory </a:t>
            </a:r>
            <a:r>
              <a:rPr lang="en-US" sz="2400" b="1" dirty="0" err="1">
                <a:latin typeface="Franklin Gothic Book" panose="020B0503020102020204" pitchFamily="34" charset="0"/>
              </a:rPr>
              <a:t>reliquishment</a:t>
            </a:r>
            <a:r>
              <a:rPr lang="en-US" sz="2400" b="1" dirty="0">
                <a:latin typeface="Franklin Gothic Book" panose="020B0503020102020204" pitchFamily="34" charset="0"/>
              </a:rPr>
              <a:t> of the employee’s right to sue employer for the tort of negligence </a:t>
            </a:r>
          </a:p>
        </p:txBody>
      </p:sp>
      <p:pic>
        <p:nvPicPr>
          <p:cNvPr id="4" name="Picture 2" descr="http://www.aerie1.com/Images/FOEGrandAerieLogo.gif"/>
          <p:cNvPicPr>
            <a:picLocks noChangeAspect="1" noChangeArrowheads="1"/>
          </p:cNvPicPr>
          <p:nvPr/>
        </p:nvPicPr>
        <p:blipFill>
          <a:blip r:embed="rId2" cstate="print"/>
          <a:srcRect/>
          <a:stretch>
            <a:fillRect/>
          </a:stretch>
        </p:blipFill>
        <p:spPr bwMode="auto">
          <a:xfrm>
            <a:off x="8716818" y="5791200"/>
            <a:ext cx="1440873" cy="1219200"/>
          </a:xfrm>
          <a:prstGeom prst="rect">
            <a:avLst/>
          </a:prstGeom>
          <a:noFill/>
        </p:spPr>
      </p:pic>
      <p:sp>
        <p:nvSpPr>
          <p:cNvPr id="5" name="Rectangle 4"/>
          <p:cNvSpPr/>
          <p:nvPr/>
        </p:nvSpPr>
        <p:spPr>
          <a:xfrm>
            <a:off x="-1981200" y="0"/>
            <a:ext cx="1160145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p:cNvSpPr>
            <a:spLocks noGrp="1"/>
          </p:cNvSpPr>
          <p:nvPr>
            <p:ph type="title"/>
          </p:nvPr>
        </p:nvSpPr>
        <p:spPr>
          <a:xfrm>
            <a:off x="-1981200" y="381000"/>
            <a:ext cx="11601450" cy="8382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4400" dirty="0">
                <a:solidFill>
                  <a:schemeClr val="tx1"/>
                </a:solidFill>
              </a:rPr>
              <a:t>Insurance Definitions </a:t>
            </a:r>
            <a:r>
              <a:rPr lang="en-US" sz="4400" dirty="0" err="1">
                <a:solidFill>
                  <a:schemeClr val="tx1"/>
                </a:solidFill>
              </a:rPr>
              <a:t>Con’t</a:t>
            </a:r>
            <a:endParaRPr lang="en-US" sz="4400" dirty="0">
              <a:solidFill>
                <a:schemeClr val="tx1"/>
              </a:solidFill>
            </a:endParaRPr>
          </a:p>
        </p:txBody>
      </p:sp>
      <p:sp>
        <p:nvSpPr>
          <p:cNvPr id="8" name="Rectangle 7"/>
          <p:cNvSpPr/>
          <p:nvPr/>
        </p:nvSpPr>
        <p:spPr>
          <a:xfrm>
            <a:off x="-3886200" y="7543800"/>
            <a:ext cx="1160145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728A9FDE-6810-A576-7EB9-CB97DD6B6AA9}"/>
              </a:ext>
            </a:extLst>
          </p:cNvPr>
          <p:cNvSpPr/>
          <p:nvPr/>
        </p:nvSpPr>
        <p:spPr>
          <a:xfrm>
            <a:off x="-2667000" y="7162800"/>
            <a:ext cx="1341120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466761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4876800"/>
          </a:xfrm>
        </p:spPr>
        <p:txBody>
          <a:bodyPr>
            <a:normAutofit lnSpcReduction="10000"/>
          </a:bodyPr>
          <a:lstStyle/>
          <a:p>
            <a:r>
              <a:rPr lang="en-US" b="1" dirty="0"/>
              <a:t>Non-Profit Directors and Officers (D&amp;O)Liability Insurance is:</a:t>
            </a:r>
          </a:p>
          <a:p>
            <a:pPr lvl="1">
              <a:buFont typeface="Arial" panose="020B0604020202020204" pitchFamily="34" charset="0"/>
              <a:buChar char="•"/>
            </a:pPr>
            <a:r>
              <a:rPr lang="en-US" sz="2400" b="1" dirty="0">
                <a:latin typeface="Franklin Gothic Book" panose="020B0503020102020204" pitchFamily="34" charset="0"/>
              </a:rPr>
              <a:t>This insurance helps cover the defense costs, settlements and judgments arising out of lawsuit and wrongful act allegations brought against a nonprofit organization.</a:t>
            </a:r>
          </a:p>
          <a:p>
            <a:pPr marL="457200" lvl="1" indent="0">
              <a:buNone/>
            </a:pPr>
            <a:endParaRPr lang="en-US" sz="2400" b="1" dirty="0">
              <a:latin typeface="Franklin Gothic Book" panose="020B0503020102020204" pitchFamily="34" charset="0"/>
            </a:endParaRPr>
          </a:p>
          <a:p>
            <a:pPr lvl="1">
              <a:buFont typeface="Arial" panose="020B0604020202020204" pitchFamily="34" charset="0"/>
              <a:buChar char="•"/>
            </a:pPr>
            <a:r>
              <a:rPr lang="en-US" sz="2400" b="1" dirty="0">
                <a:latin typeface="Franklin Gothic Book" panose="020B0503020102020204" pitchFamily="34" charset="0"/>
              </a:rPr>
              <a:t>Many time nonprofit board members may be held personally liable for actions of the organization. </a:t>
            </a:r>
          </a:p>
          <a:p>
            <a:pPr marL="457200" lvl="1" indent="0">
              <a:buNone/>
            </a:pPr>
            <a:endParaRPr lang="en-US" sz="2400" b="1" dirty="0">
              <a:solidFill>
                <a:srgbClr val="FF0000"/>
              </a:solidFill>
              <a:latin typeface="Franklin Gothic Book" panose="020B0503020102020204" pitchFamily="34" charset="0"/>
            </a:endParaRPr>
          </a:p>
          <a:p>
            <a:pPr lvl="1">
              <a:buFont typeface="Arial" panose="020B0604020202020204" pitchFamily="34" charset="0"/>
              <a:buChar char="•"/>
            </a:pPr>
            <a:r>
              <a:rPr lang="en-US" sz="2400" b="1" dirty="0">
                <a:latin typeface="Franklin Gothic Book" panose="020B0503020102020204" pitchFamily="34" charset="0"/>
              </a:rPr>
              <a:t>Protect the Order’s mission and the aerie’s board member’s personal assets with D &amp; O liability insurance.</a:t>
            </a:r>
          </a:p>
        </p:txBody>
      </p:sp>
      <p:pic>
        <p:nvPicPr>
          <p:cNvPr id="4" name="Picture 2" descr="http://www.aerie1.com/Images/FOEGrandAerieLogo.gif"/>
          <p:cNvPicPr>
            <a:picLocks noChangeAspect="1" noChangeArrowheads="1"/>
          </p:cNvPicPr>
          <p:nvPr/>
        </p:nvPicPr>
        <p:blipFill>
          <a:blip r:embed="rId2" cstate="print"/>
          <a:srcRect/>
          <a:stretch>
            <a:fillRect/>
          </a:stretch>
        </p:blipFill>
        <p:spPr bwMode="auto">
          <a:xfrm>
            <a:off x="7474527" y="4876800"/>
            <a:ext cx="1440873" cy="1219200"/>
          </a:xfrm>
          <a:prstGeom prst="rect">
            <a:avLst/>
          </a:prstGeom>
          <a:noFill/>
        </p:spPr>
      </p:pic>
      <p:sp>
        <p:nvSpPr>
          <p:cNvPr id="5" name="Rectangle 4"/>
          <p:cNvSpPr/>
          <p:nvPr/>
        </p:nvSpPr>
        <p:spPr>
          <a:xfrm>
            <a:off x="-1981200" y="0"/>
            <a:ext cx="1160145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2209800" y="6477000"/>
            <a:ext cx="11601450" cy="3810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981200" y="381000"/>
            <a:ext cx="11601450" cy="868363"/>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dirty="0">
                <a:solidFill>
                  <a:schemeClr val="tx1"/>
                </a:solidFill>
              </a:rPr>
              <a:t>Insurance Definitions </a:t>
            </a:r>
            <a:r>
              <a:rPr lang="en-US" sz="4400" dirty="0" err="1">
                <a:solidFill>
                  <a:schemeClr val="tx1"/>
                </a:solidFill>
              </a:rPr>
              <a:t>Con’t</a:t>
            </a:r>
            <a:endParaRPr lang="en-US" sz="4400" dirty="0">
              <a:solidFill>
                <a:schemeClr val="tx1"/>
              </a:solidFill>
            </a:endParaRPr>
          </a:p>
        </p:txBody>
      </p:sp>
    </p:spTree>
    <p:extLst>
      <p:ext uri="{BB962C8B-B14F-4D97-AF65-F5344CB8AC3E}">
        <p14:creationId xmlns:p14="http://schemas.microsoft.com/office/powerpoint/2010/main" val="23196059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52400"/>
            <a:ext cx="9144000" cy="914400"/>
          </a:xfrm>
        </p:spPr>
        <p:txBody>
          <a:bodyPr>
            <a:normAutofit/>
          </a:bodyPr>
          <a:lstStyle/>
          <a:p>
            <a:r>
              <a:rPr lang="en-US" dirty="0">
                <a:latin typeface="Franklin Gothic Medium" pitchFamily="34" charset="0"/>
              </a:rPr>
              <a:t>WHAT IS EPLI?</a:t>
            </a:r>
          </a:p>
        </p:txBody>
      </p:sp>
      <p:sp>
        <p:nvSpPr>
          <p:cNvPr id="3" name="Subtitle 2"/>
          <p:cNvSpPr>
            <a:spLocks noGrp="1"/>
          </p:cNvSpPr>
          <p:nvPr>
            <p:ph idx="1"/>
          </p:nvPr>
        </p:nvSpPr>
        <p:spPr/>
        <p:txBody>
          <a:bodyPr>
            <a:normAutofit/>
          </a:bodyPr>
          <a:lstStyle/>
          <a:p>
            <a:pPr>
              <a:buNone/>
            </a:pPr>
            <a:endParaRPr lang="en-US" dirty="0">
              <a:latin typeface="Franklin Gothic Medium" pitchFamily="34" charset="0"/>
            </a:endParaRPr>
          </a:p>
          <a:p>
            <a:pPr>
              <a:buNone/>
            </a:pPr>
            <a:r>
              <a:rPr lang="en-US" dirty="0">
                <a:latin typeface="Franklin Gothic Medium" pitchFamily="34" charset="0"/>
              </a:rPr>
              <a:t>Employment Practices Liability Insurance (EPLI) is a type of liability insurance that covers wrongful acts arising from employment practices…</a:t>
            </a:r>
          </a:p>
          <a:p>
            <a:pPr>
              <a:buNone/>
            </a:pPr>
            <a:endParaRPr lang="en-US" sz="2800" dirty="0">
              <a:latin typeface="Franklin Gothic Medium" pitchFamily="34" charset="0"/>
            </a:endParaRPr>
          </a:p>
          <a:p>
            <a:pPr>
              <a:buNone/>
            </a:pPr>
            <a:r>
              <a:rPr lang="en-US" sz="2000" dirty="0"/>
              <a:t> </a:t>
            </a:r>
            <a:endParaRPr lang="en-US" sz="28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600"/>
            <a:ext cx="9067800" cy="838200"/>
          </a:xfrm>
        </p:spPr>
        <p:txBody>
          <a:bodyPr>
            <a:normAutofit/>
          </a:bodyPr>
          <a:lstStyle/>
          <a:p>
            <a:r>
              <a:rPr lang="en-US" dirty="0">
                <a:latin typeface="Franklin Gothic Medium" pitchFamily="34" charset="0"/>
              </a:rPr>
              <a:t>EPLI CLAIMS</a:t>
            </a:r>
          </a:p>
        </p:txBody>
      </p:sp>
      <p:sp>
        <p:nvSpPr>
          <p:cNvPr id="3" name="Subtitle 2"/>
          <p:cNvSpPr>
            <a:spLocks noGrp="1"/>
          </p:cNvSpPr>
          <p:nvPr>
            <p:ph idx="1"/>
          </p:nvPr>
        </p:nvSpPr>
        <p:spPr>
          <a:xfrm>
            <a:off x="457200" y="1585118"/>
            <a:ext cx="8229600" cy="4525963"/>
          </a:xfrm>
        </p:spPr>
        <p:txBody>
          <a:bodyPr>
            <a:normAutofit/>
          </a:bodyPr>
          <a:lstStyle/>
          <a:p>
            <a:pPr>
              <a:buNone/>
            </a:pPr>
            <a:endParaRPr lang="en-US" dirty="0">
              <a:latin typeface="Franklin Gothic Medium" pitchFamily="34" charset="0"/>
            </a:endParaRPr>
          </a:p>
          <a:p>
            <a:pPr>
              <a:lnSpc>
                <a:spcPct val="150000"/>
              </a:lnSpc>
              <a:buNone/>
            </a:pPr>
            <a:r>
              <a:rPr lang="en-US" sz="2400" dirty="0">
                <a:latin typeface="Franklin Gothic Medium" pitchFamily="34" charset="0"/>
              </a:rPr>
              <a:t>Most frequent types of claims:</a:t>
            </a:r>
          </a:p>
          <a:p>
            <a:pPr lvl="1">
              <a:lnSpc>
                <a:spcPct val="150000"/>
              </a:lnSpc>
              <a:buFont typeface="Arial" pitchFamily="34" charset="0"/>
              <a:buChar char="•"/>
            </a:pPr>
            <a:r>
              <a:rPr lang="en-US" sz="2400" dirty="0">
                <a:latin typeface="Franklin Gothic Medium" pitchFamily="34" charset="0"/>
              </a:rPr>
              <a:t>Retaliation</a:t>
            </a:r>
          </a:p>
          <a:p>
            <a:pPr lvl="1">
              <a:buFont typeface="Arial" pitchFamily="34" charset="0"/>
              <a:buChar char="•"/>
            </a:pPr>
            <a:r>
              <a:rPr lang="en-US" sz="2400" dirty="0">
                <a:latin typeface="Franklin Gothic Medium" pitchFamily="34" charset="0"/>
              </a:rPr>
              <a:t>Disability</a:t>
            </a:r>
          </a:p>
          <a:p>
            <a:pPr lvl="1">
              <a:buFont typeface="Arial" pitchFamily="34" charset="0"/>
              <a:buChar char="•"/>
            </a:pPr>
            <a:r>
              <a:rPr lang="en-US" sz="2400" dirty="0">
                <a:latin typeface="Franklin Gothic Medium" pitchFamily="34" charset="0"/>
              </a:rPr>
              <a:t>Race</a:t>
            </a:r>
          </a:p>
          <a:p>
            <a:pPr lvl="1">
              <a:buFont typeface="Arial" pitchFamily="34" charset="0"/>
              <a:buChar char="•"/>
            </a:pPr>
            <a:r>
              <a:rPr lang="en-US" sz="2400" dirty="0">
                <a:latin typeface="Franklin Gothic Medium" pitchFamily="34" charset="0"/>
              </a:rPr>
              <a:t>Sex</a:t>
            </a:r>
          </a:p>
          <a:p>
            <a:pPr lvl="1">
              <a:buFont typeface="Arial" pitchFamily="34" charset="0"/>
              <a:buChar char="•"/>
            </a:pPr>
            <a:r>
              <a:rPr lang="en-US" sz="2400" dirty="0">
                <a:latin typeface="Franklin Gothic Medium" pitchFamily="34" charset="0"/>
              </a:rPr>
              <a:t>Age</a:t>
            </a:r>
          </a:p>
          <a:p>
            <a:pPr lvl="1">
              <a:buFont typeface="Arial" pitchFamily="34" charset="0"/>
              <a:buChar char="•"/>
            </a:pPr>
            <a:r>
              <a:rPr lang="en-US" sz="2400" dirty="0">
                <a:latin typeface="Franklin Gothic Medium" pitchFamily="34" charset="0"/>
              </a:rPr>
              <a:t>National Origin</a:t>
            </a:r>
          </a:p>
          <a:p>
            <a:pPr>
              <a:buNone/>
            </a:pPr>
            <a:endParaRPr lang="en-US" sz="30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620000" y="5534891"/>
            <a:ext cx="1170709" cy="990600"/>
          </a:xfrm>
          <a:prstGeom prst="rect">
            <a:avLst/>
          </a:prstGeom>
          <a:noFill/>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fontScale="90000"/>
          </a:bodyPr>
          <a:lstStyle/>
          <a:p>
            <a:r>
              <a:rPr lang="en-US" sz="6000" dirty="0">
                <a:latin typeface="Franklin Gothic Medium" pitchFamily="34" charset="0"/>
              </a:rPr>
              <a:t>FACTS FROM THE EEOC:</a:t>
            </a:r>
          </a:p>
        </p:txBody>
      </p:sp>
      <p:sp>
        <p:nvSpPr>
          <p:cNvPr id="3" name="Subtitle 2"/>
          <p:cNvSpPr>
            <a:spLocks noGrp="1"/>
          </p:cNvSpPr>
          <p:nvPr>
            <p:ph idx="1"/>
          </p:nvPr>
        </p:nvSpPr>
        <p:spPr/>
        <p:txBody>
          <a:bodyPr>
            <a:normAutofit fontScale="77500" lnSpcReduction="20000"/>
          </a:bodyPr>
          <a:lstStyle/>
          <a:p>
            <a:pPr>
              <a:buNone/>
            </a:pPr>
            <a:endParaRPr lang="en-US" sz="2400" dirty="0"/>
          </a:p>
          <a:p>
            <a:pPr>
              <a:buNone/>
            </a:pPr>
            <a:r>
              <a:rPr lang="en-US" sz="3300" dirty="0">
                <a:latin typeface="Franklin Gothic Medium" pitchFamily="34" charset="0"/>
              </a:rPr>
              <a:t>In FY 2020, the EEOC received:</a:t>
            </a:r>
          </a:p>
          <a:p>
            <a:pPr>
              <a:buNone/>
            </a:pPr>
            <a:endParaRPr lang="en-US" sz="3300" dirty="0">
              <a:latin typeface="Franklin Gothic Medium" pitchFamily="34" charset="0"/>
            </a:endParaRPr>
          </a:p>
          <a:p>
            <a:r>
              <a:rPr lang="en-US" sz="3300" b="1" dirty="0">
                <a:latin typeface="Franklin Gothic Medium" pitchFamily="34" charset="0"/>
              </a:rPr>
              <a:t>over 37,000 retaliation complaints</a:t>
            </a:r>
          </a:p>
          <a:p>
            <a:r>
              <a:rPr lang="en-US" sz="3300" b="1" dirty="0">
                <a:latin typeface="Franklin Gothic Medium" pitchFamily="34" charset="0"/>
              </a:rPr>
              <a:t>over 24,000 disability complaints</a:t>
            </a:r>
          </a:p>
          <a:p>
            <a:r>
              <a:rPr lang="en-US" sz="3300" b="1" dirty="0">
                <a:latin typeface="Franklin Gothic Medium" pitchFamily="34" charset="0"/>
              </a:rPr>
              <a:t>over 22,000 race discrimination complaints</a:t>
            </a:r>
          </a:p>
          <a:p>
            <a:r>
              <a:rPr lang="en-US" sz="3300" b="1" dirty="0">
                <a:latin typeface="Franklin Gothic Medium" pitchFamily="34" charset="0"/>
              </a:rPr>
              <a:t>over 21,000 sexual harassment complaints</a:t>
            </a:r>
          </a:p>
          <a:p>
            <a:r>
              <a:rPr lang="en-US" sz="3300" b="1" dirty="0">
                <a:latin typeface="Franklin Gothic Medium" pitchFamily="34" charset="0"/>
              </a:rPr>
              <a:t>over 14,000 age discrimination complaints</a:t>
            </a:r>
          </a:p>
          <a:p>
            <a:pPr marL="0" indent="0">
              <a:buNone/>
            </a:pPr>
            <a:endParaRPr lang="en-US" sz="3300" dirty="0">
              <a:latin typeface="Franklin Gothic Medium" pitchFamily="34" charset="0"/>
            </a:endParaRPr>
          </a:p>
          <a:p>
            <a:pPr>
              <a:buNone/>
            </a:pPr>
            <a:r>
              <a:rPr lang="en-US" sz="3300" dirty="0">
                <a:latin typeface="Franklin Gothic Medium" pitchFamily="34" charset="0"/>
              </a:rPr>
              <a:t>Settlements for these cases </a:t>
            </a:r>
            <a:r>
              <a:rPr lang="en-US" sz="3300" b="1" dirty="0">
                <a:latin typeface="Franklin Gothic Medium" pitchFamily="34" charset="0"/>
              </a:rPr>
              <a:t>exceeded $439 million,</a:t>
            </a:r>
            <a:r>
              <a:rPr lang="en-US" sz="3300" dirty="0">
                <a:latin typeface="Franklin Gothic Medium" pitchFamily="34" charset="0"/>
              </a:rPr>
              <a:t> not including defense costs</a:t>
            </a:r>
            <a:r>
              <a:rPr lang="en-US" sz="3300" dirty="0">
                <a:solidFill>
                  <a:srgbClr val="FF0000"/>
                </a:solidFill>
                <a:latin typeface="Franklin Gothic Medium" pitchFamily="34" charset="0"/>
              </a:rPr>
              <a:t>…</a:t>
            </a:r>
          </a:p>
          <a:p>
            <a:pPr>
              <a:buNone/>
            </a:pPr>
            <a:r>
              <a:rPr lang="en-US" sz="2000" dirty="0"/>
              <a:t>	</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8476938" cy="838200"/>
          </a:xfrm>
        </p:spPr>
        <p:txBody>
          <a:bodyPr/>
          <a:lstStyle/>
          <a:p>
            <a:pPr algn="l"/>
            <a:r>
              <a:rPr lang="en-US" dirty="0">
                <a:latin typeface="Franklin Gothic Medium" pitchFamily="34" charset="0"/>
              </a:rPr>
              <a:t>What Are Protected Classes</a:t>
            </a:r>
          </a:p>
        </p:txBody>
      </p:sp>
      <p:sp>
        <p:nvSpPr>
          <p:cNvPr id="3" name="Subtitle 2"/>
          <p:cNvSpPr>
            <a:spLocks noGrp="1"/>
          </p:cNvSpPr>
          <p:nvPr>
            <p:ph idx="1"/>
          </p:nvPr>
        </p:nvSpPr>
        <p:spPr/>
        <p:txBody>
          <a:bodyPr>
            <a:normAutofit fontScale="92500" lnSpcReduction="20000"/>
          </a:bodyPr>
          <a:lstStyle/>
          <a:p>
            <a:pPr>
              <a:buNone/>
            </a:pPr>
            <a:r>
              <a:rPr lang="en-US" sz="3000" dirty="0">
                <a:latin typeface="Franklin Gothic Medium" pitchFamily="34" charset="0"/>
              </a:rPr>
              <a:t>Protected classes are groups of people protected from employment discrimination by law</a:t>
            </a:r>
          </a:p>
          <a:p>
            <a:pPr>
              <a:buNone/>
            </a:pPr>
            <a:endParaRPr lang="en-US" sz="3000" dirty="0">
              <a:latin typeface="Franklin Gothic Medium" pitchFamily="34" charset="0"/>
            </a:endParaRPr>
          </a:p>
          <a:p>
            <a:pPr>
              <a:buNone/>
            </a:pPr>
            <a:r>
              <a:rPr lang="en-US" sz="3000" dirty="0">
                <a:latin typeface="Franklin Gothic Medium" pitchFamily="34" charset="0"/>
              </a:rPr>
              <a:t>Every U.S. citizen is a member of some protected class, and is entitled to the benefits of Equal Employment Opportunity law</a:t>
            </a:r>
          </a:p>
          <a:p>
            <a:pPr>
              <a:buNone/>
            </a:pPr>
            <a:endParaRPr lang="en-US" sz="3000" dirty="0">
              <a:latin typeface="Franklin Gothic Medium" pitchFamily="34" charset="0"/>
            </a:endParaRPr>
          </a:p>
          <a:p>
            <a:pPr>
              <a:buNone/>
            </a:pPr>
            <a:r>
              <a:rPr lang="en-US" sz="3000" dirty="0">
                <a:latin typeface="Franklin Gothic Medium" pitchFamily="34" charset="0"/>
              </a:rPr>
              <a:t>The law prohibits discrimination in any aspect of employment, including hiring, firing, pay, job assignment, promotions, layoff, training, benefits and any other term or condition of employment</a:t>
            </a:r>
          </a:p>
          <a:p>
            <a:endParaRPr lang="en-US" sz="2000" dirty="0"/>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wedge/>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914400" y="30163"/>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68363"/>
          </a:xfrm>
        </p:spPr>
        <p:txBody>
          <a:bodyPr/>
          <a:lstStyle/>
          <a:p>
            <a:r>
              <a:rPr lang="en-US" dirty="0">
                <a:latin typeface="Franklin Gothic Medium" pitchFamily="34" charset="0"/>
              </a:rPr>
              <a:t>WHO NEEDS INSURANCE?</a:t>
            </a:r>
          </a:p>
        </p:txBody>
      </p:sp>
      <p:sp>
        <p:nvSpPr>
          <p:cNvPr id="3" name="Subtitle 2"/>
          <p:cNvSpPr>
            <a:spLocks noGrp="1"/>
          </p:cNvSpPr>
          <p:nvPr>
            <p:ph idx="1"/>
          </p:nvPr>
        </p:nvSpPr>
        <p:spPr/>
        <p:txBody>
          <a:bodyPr>
            <a:normAutofit/>
          </a:bodyPr>
          <a:lstStyle/>
          <a:p>
            <a:pPr>
              <a:buNone/>
            </a:pPr>
            <a:endParaRPr lang="en-US" sz="3000" dirty="0">
              <a:latin typeface="Franklin Gothic Medium" pitchFamily="34" charset="0"/>
            </a:endParaRPr>
          </a:p>
          <a:p>
            <a:pPr>
              <a:buNone/>
            </a:pPr>
            <a:r>
              <a:rPr lang="en-US" sz="2400" dirty="0">
                <a:latin typeface="Franklin Gothic Medium" pitchFamily="34" charset="0"/>
              </a:rPr>
              <a:t>Every employer, large or small, faces the reality that it </a:t>
            </a:r>
            <a:r>
              <a:rPr lang="en-US" sz="2400" b="1" u="sng" dirty="0">
                <a:latin typeface="Franklin Gothic Medium" pitchFamily="34" charset="0"/>
              </a:rPr>
              <a:t>will</a:t>
            </a:r>
            <a:r>
              <a:rPr lang="en-US" sz="2400" b="1" dirty="0">
                <a:latin typeface="Franklin Gothic Medium" pitchFamily="34" charset="0"/>
              </a:rPr>
              <a:t> </a:t>
            </a:r>
            <a:r>
              <a:rPr lang="en-US" sz="2400" b="1" u="sng" dirty="0">
                <a:latin typeface="Franklin Gothic Medium" pitchFamily="34" charset="0"/>
              </a:rPr>
              <a:t>be</a:t>
            </a:r>
            <a:r>
              <a:rPr lang="en-US" sz="2400" b="1" dirty="0">
                <a:latin typeface="Franklin Gothic Medium" pitchFamily="34" charset="0"/>
              </a:rPr>
              <a:t> </a:t>
            </a:r>
            <a:r>
              <a:rPr lang="en-US" sz="2400" dirty="0">
                <a:latin typeface="Franklin Gothic Medium" pitchFamily="34" charset="0"/>
              </a:rPr>
              <a:t>the target of legal action from past, present, and prospective employees</a:t>
            </a:r>
          </a:p>
          <a:p>
            <a:pPr>
              <a:buNone/>
            </a:pPr>
            <a:endParaRPr lang="en-US" sz="2400" dirty="0">
              <a:latin typeface="Franklin Gothic Medium" pitchFamily="34" charset="0"/>
            </a:endParaRPr>
          </a:p>
          <a:p>
            <a:pPr>
              <a:buFont typeface="Wingdings" panose="05000000000000000000" pitchFamily="2" charset="2"/>
              <a:buChar char="Ø"/>
            </a:pPr>
            <a:r>
              <a:rPr lang="en-US" sz="2400" dirty="0">
                <a:latin typeface="Franklin Gothic Medium" pitchFamily="34" charset="0"/>
              </a:rPr>
              <a:t>	Businesses are 3X more likely to be sued by an 	employee than experience a fire</a:t>
            </a:r>
          </a:p>
          <a:p>
            <a:pPr>
              <a:buNone/>
            </a:pPr>
            <a:endParaRPr lang="en-US" sz="3000" dirty="0">
              <a:latin typeface="Franklin Gothic Medium" pitchFamily="34" charset="0"/>
            </a:endParaRPr>
          </a:p>
          <a:p>
            <a:endParaRPr lang="en-US" sz="2000" dirty="0"/>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696200" y="5387182"/>
            <a:ext cx="1170709" cy="990600"/>
          </a:xfrm>
          <a:prstGeom prst="rect">
            <a:avLst/>
          </a:prstGeom>
          <a:noFill/>
        </p:spPr>
      </p:pic>
    </p:spTree>
  </p:cSld>
  <p:clrMapOvr>
    <a:masterClrMapping/>
  </p:clrMapOvr>
  <p:transition>
    <p:wedg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52400"/>
            <a:ext cx="9144000" cy="914400"/>
          </a:xfrm>
        </p:spPr>
        <p:txBody>
          <a:bodyPr>
            <a:normAutofit/>
          </a:bodyPr>
          <a:lstStyle/>
          <a:p>
            <a:r>
              <a:rPr lang="en-US" dirty="0">
                <a:latin typeface="Franklin Gothic Medium" pitchFamily="34" charset="0"/>
              </a:rPr>
              <a:t>CONSEQUENCES OF NO INSURANCE</a:t>
            </a:r>
          </a:p>
        </p:txBody>
      </p:sp>
      <p:sp>
        <p:nvSpPr>
          <p:cNvPr id="3" name="Subtitle 2"/>
          <p:cNvSpPr>
            <a:spLocks noGrp="1"/>
          </p:cNvSpPr>
          <p:nvPr>
            <p:ph idx="1"/>
          </p:nvPr>
        </p:nvSpPr>
        <p:spPr/>
        <p:txBody>
          <a:bodyPr>
            <a:normAutofit/>
          </a:bodyPr>
          <a:lstStyle/>
          <a:p>
            <a:pPr>
              <a:buFont typeface="Wingdings" panose="05000000000000000000" pitchFamily="2" charset="2"/>
              <a:buChar char="Ø"/>
            </a:pPr>
            <a:r>
              <a:rPr lang="en-US" sz="2000" dirty="0"/>
              <a:t> </a:t>
            </a:r>
            <a:r>
              <a:rPr lang="en-US" sz="2400" dirty="0">
                <a:latin typeface="Franklin Gothic Medium" pitchFamily="34" charset="0"/>
              </a:rPr>
              <a:t>Defending a discrimination or wrongful termination claim – whether you are guilty or innocent – can be expensive</a:t>
            </a:r>
          </a:p>
          <a:p>
            <a:pPr>
              <a:buNone/>
            </a:pPr>
            <a:endParaRPr lang="en-US" sz="2400" dirty="0">
              <a:latin typeface="Franklin Gothic Medium" pitchFamily="34" charset="0"/>
            </a:endParaRPr>
          </a:p>
          <a:p>
            <a:pPr>
              <a:buFont typeface="Wingdings" panose="05000000000000000000" pitchFamily="2" charset="2"/>
              <a:buChar char="Ø"/>
            </a:pPr>
            <a:r>
              <a:rPr lang="en-US" sz="2400" dirty="0">
                <a:latin typeface="Franklin Gothic Medium" pitchFamily="34" charset="0"/>
              </a:rPr>
              <a:t>Recent litigation costs to the Grand Aerie for defense of 1 Aerie Trustee’s actions = $160,000+</a:t>
            </a:r>
          </a:p>
          <a:p>
            <a:pPr>
              <a:buNone/>
            </a:pPr>
            <a:endParaRPr lang="en-US" sz="2400" dirty="0">
              <a:latin typeface="Franklin Gothic Medium" pitchFamily="34" charset="0"/>
            </a:endParaRPr>
          </a:p>
          <a:p>
            <a:pPr>
              <a:buFont typeface="Wingdings" panose="05000000000000000000" pitchFamily="2" charset="2"/>
              <a:buChar char="Ø"/>
            </a:pPr>
            <a:r>
              <a:rPr lang="en-US" sz="2400" dirty="0">
                <a:latin typeface="Franklin Gothic Medium" pitchFamily="34" charset="0"/>
              </a:rPr>
              <a:t>It is likely that your current insurance policy excludes coverage for employment-related claims</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152400"/>
            <a:ext cx="8229600" cy="1143000"/>
          </a:xfrm>
        </p:spPr>
        <p:txBody>
          <a:bodyPr>
            <a:normAutofit/>
          </a:bodyPr>
          <a:lstStyle/>
          <a:p>
            <a:r>
              <a:rPr lang="en-US" dirty="0">
                <a:latin typeface="Franklin Gothic Medium" pitchFamily="34" charset="0"/>
              </a:rPr>
              <a:t>REQUIRED INSURANCE</a:t>
            </a:r>
          </a:p>
        </p:txBody>
      </p:sp>
      <p:sp>
        <p:nvSpPr>
          <p:cNvPr id="3" name="Subtitle 2"/>
          <p:cNvSpPr>
            <a:spLocks noGrp="1"/>
          </p:cNvSpPr>
          <p:nvPr>
            <p:ph idx="1"/>
          </p:nvPr>
        </p:nvSpPr>
        <p:spPr/>
        <p:txBody>
          <a:bodyPr>
            <a:normAutofit lnSpcReduction="10000"/>
          </a:bodyPr>
          <a:lstStyle/>
          <a:p>
            <a:pPr algn="ctr">
              <a:buNone/>
            </a:pPr>
            <a:r>
              <a:rPr lang="en-US" dirty="0">
                <a:latin typeface="Franklin Gothic Medium" pitchFamily="34" charset="0"/>
              </a:rPr>
              <a:t>What insurance are you required to have to be in compliance with the Grand Aerie?</a:t>
            </a:r>
          </a:p>
          <a:p>
            <a:pPr>
              <a:buNone/>
            </a:pPr>
            <a:endParaRPr lang="en-US" sz="1200" dirty="0">
              <a:latin typeface="Franklin Gothic Medium" pitchFamily="34" charset="0"/>
            </a:endParaRPr>
          </a:p>
          <a:p>
            <a:pPr lvl="1">
              <a:buFont typeface="Arial" pitchFamily="34" charset="0"/>
              <a:buChar char="•"/>
            </a:pPr>
            <a:r>
              <a:rPr lang="en-US" sz="2400" dirty="0">
                <a:latin typeface="Franklin Gothic Medium" pitchFamily="34" charset="0"/>
              </a:rPr>
              <a:t>General Liability with the Grand Aerie of the Fraternal Order of Eagles “named additional insured”</a:t>
            </a:r>
          </a:p>
          <a:p>
            <a:pPr lvl="1">
              <a:buFont typeface="Arial" pitchFamily="34" charset="0"/>
              <a:buChar char="•"/>
            </a:pPr>
            <a:r>
              <a:rPr lang="en-US" sz="2400" dirty="0">
                <a:latin typeface="Franklin Gothic Medium" pitchFamily="34" charset="0"/>
              </a:rPr>
              <a:t>Liquor Liability</a:t>
            </a:r>
          </a:p>
          <a:p>
            <a:pPr lvl="1">
              <a:buFont typeface="Arial" pitchFamily="34" charset="0"/>
              <a:buChar char="•"/>
            </a:pPr>
            <a:r>
              <a:rPr lang="en-US" sz="2400" dirty="0">
                <a:latin typeface="Franklin Gothic Medium" pitchFamily="34" charset="0"/>
              </a:rPr>
              <a:t>Officer Bond/Crime/Employee Dishonesty</a:t>
            </a:r>
          </a:p>
          <a:p>
            <a:pPr lvl="1">
              <a:buFont typeface="Arial" pitchFamily="34" charset="0"/>
              <a:buChar char="•"/>
            </a:pPr>
            <a:r>
              <a:rPr lang="en-US" sz="2400" dirty="0">
                <a:latin typeface="Franklin Gothic Medium" pitchFamily="34" charset="0"/>
              </a:rPr>
              <a:t>Property Coverage</a:t>
            </a:r>
          </a:p>
          <a:p>
            <a:pPr lvl="1">
              <a:buFont typeface="Arial" pitchFamily="34" charset="0"/>
              <a:buChar char="•"/>
            </a:pPr>
            <a:r>
              <a:rPr lang="en-US" sz="2400" dirty="0">
                <a:latin typeface="Franklin Gothic Medium" pitchFamily="34" charset="0"/>
              </a:rPr>
              <a:t>Workers’ Compensation – varies state to state</a:t>
            </a:r>
          </a:p>
          <a:p>
            <a:pPr algn="ctr">
              <a:buNone/>
            </a:pPr>
            <a:r>
              <a:rPr lang="en-US" sz="2400" dirty="0">
                <a:latin typeface="Franklin Gothic Medium" pitchFamily="34" charset="0"/>
              </a:rPr>
              <a:t>** Please review your insurance coverage annually**</a:t>
            </a:r>
          </a:p>
          <a:p>
            <a:pPr algn="ctr">
              <a:buNone/>
            </a:pPr>
            <a:r>
              <a:rPr lang="en-US" sz="2400" dirty="0">
                <a:latin typeface="Franklin Gothic Medium" pitchFamily="34" charset="0"/>
              </a:rPr>
              <a:t>Include the Aerie &amp; Auxiliary on the same policy</a:t>
            </a:r>
          </a:p>
          <a:p>
            <a:pPr>
              <a:buNone/>
            </a:pPr>
            <a:endParaRPr lang="en-US" sz="2800" dirty="0">
              <a:latin typeface="Franklin Gothic Medium" pitchFamily="34" charset="0"/>
            </a:endParaRPr>
          </a:p>
          <a:p>
            <a:pPr>
              <a:buNone/>
            </a:pPr>
            <a:endParaRPr lang="en-US" sz="4400" dirty="0">
              <a:latin typeface="Franklin Gothic Medium" pitchFamily="34" charset="0"/>
            </a:endParaRPr>
          </a:p>
          <a:p>
            <a:pPr>
              <a:buNone/>
            </a:pPr>
            <a:endParaRPr lang="en-US" sz="28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52400"/>
            <a:ext cx="9144000" cy="1143000"/>
          </a:xfrm>
        </p:spPr>
        <p:txBody>
          <a:bodyPr>
            <a:normAutofit/>
          </a:bodyPr>
          <a:lstStyle/>
          <a:p>
            <a:r>
              <a:rPr lang="en-US" dirty="0">
                <a:latin typeface="Franklin Gothic Medium" pitchFamily="34" charset="0"/>
              </a:rPr>
              <a:t>CONSIDER ADDING</a:t>
            </a:r>
          </a:p>
        </p:txBody>
      </p:sp>
      <p:sp>
        <p:nvSpPr>
          <p:cNvPr id="3" name="Subtitle 2"/>
          <p:cNvSpPr>
            <a:spLocks noGrp="1"/>
          </p:cNvSpPr>
          <p:nvPr>
            <p:ph idx="1"/>
          </p:nvPr>
        </p:nvSpPr>
        <p:spPr/>
        <p:txBody>
          <a:bodyPr>
            <a:normAutofit lnSpcReduction="10000"/>
          </a:bodyPr>
          <a:lstStyle/>
          <a:p>
            <a:r>
              <a:rPr lang="en-US" sz="2800" dirty="0">
                <a:latin typeface="Franklin Gothic Medium" pitchFamily="34" charset="0"/>
              </a:rPr>
              <a:t>Non-owned Auto - $1,000,000 minimum</a:t>
            </a:r>
          </a:p>
          <a:p>
            <a:r>
              <a:rPr lang="en-US" sz="2800" dirty="0">
                <a:latin typeface="Franklin Gothic Medium" pitchFamily="34" charset="0"/>
              </a:rPr>
              <a:t>Director and Officers (D&amp;O)</a:t>
            </a:r>
          </a:p>
          <a:p>
            <a:pPr>
              <a:buNone/>
            </a:pPr>
            <a:r>
              <a:rPr lang="en-US" sz="2800" dirty="0">
                <a:latin typeface="Franklin Gothic Medium" pitchFamily="34" charset="0"/>
              </a:rPr>
              <a:t>	</a:t>
            </a:r>
            <a:r>
              <a:rPr lang="en-US" sz="2000" dirty="0">
                <a:latin typeface="Franklin Gothic Medium" pitchFamily="34" charset="0"/>
              </a:rPr>
              <a:t>D&amp;O insurance provides financial protection for the directors and officers of your organization against legal judgment and related expenses in conjunction with the performance of their duties as they relate to your organization. This covers the personal assets of your Board and Officers from liability claims. </a:t>
            </a:r>
          </a:p>
          <a:p>
            <a:r>
              <a:rPr lang="en-US" sz="2800" dirty="0">
                <a:latin typeface="Franklin Gothic Medium" pitchFamily="34" charset="0"/>
              </a:rPr>
              <a:t>Employment Practices Liability Insurance (EPLI)</a:t>
            </a:r>
          </a:p>
          <a:p>
            <a:pPr>
              <a:buNone/>
            </a:pPr>
            <a:r>
              <a:rPr lang="en-US" sz="2000" dirty="0">
                <a:latin typeface="Franklin Gothic Medium" pitchFamily="34" charset="0"/>
              </a:rPr>
              <a:t>	This insurance will cover losses that the D&amp;O or General Liability will not. EPLI provides employers with protection against claims of discrimination, wrongful termination, sexual harassment and other employment related issues.</a:t>
            </a:r>
          </a:p>
          <a:p>
            <a:pPr>
              <a:buNone/>
            </a:pPr>
            <a:endParaRPr lang="en-US" sz="28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OFFICER RESPONSIBILITY</a:t>
            </a:r>
          </a:p>
        </p:txBody>
      </p:sp>
      <p:sp>
        <p:nvSpPr>
          <p:cNvPr id="3" name="Subtitle 2"/>
          <p:cNvSpPr>
            <a:spLocks noGrp="1"/>
          </p:cNvSpPr>
          <p:nvPr>
            <p:ph idx="1"/>
          </p:nvPr>
        </p:nvSpPr>
        <p:spPr>
          <a:xfrm>
            <a:off x="457200" y="1524000"/>
            <a:ext cx="8229600" cy="4602163"/>
          </a:xfrm>
        </p:spPr>
        <p:txBody>
          <a:bodyPr>
            <a:normAutofit fontScale="92500" lnSpcReduction="20000"/>
          </a:bodyPr>
          <a:lstStyle/>
          <a:p>
            <a:pPr>
              <a:buNone/>
            </a:pPr>
            <a:r>
              <a:rPr lang="en-US" sz="2800" dirty="0">
                <a:latin typeface="Franklin Gothic Medium" pitchFamily="34" charset="0"/>
              </a:rPr>
              <a:t>What officer is responsible for acquiring insurance?</a:t>
            </a:r>
          </a:p>
          <a:p>
            <a:pPr algn="ctr">
              <a:buNone/>
            </a:pPr>
            <a:r>
              <a:rPr lang="en-US" dirty="0">
                <a:latin typeface="Franklin Gothic Medium" pitchFamily="34" charset="0"/>
              </a:rPr>
              <a:t>TRUSTEES</a:t>
            </a:r>
            <a:endParaRPr lang="en-US" sz="2800" dirty="0">
              <a:latin typeface="Franklin Gothic Medium" pitchFamily="34" charset="0"/>
            </a:endParaRPr>
          </a:p>
          <a:p>
            <a:pPr>
              <a:buNone/>
            </a:pPr>
            <a:r>
              <a:rPr lang="en-US" sz="2600" dirty="0">
                <a:latin typeface="Franklin Gothic Medium" pitchFamily="34" charset="0"/>
              </a:rPr>
              <a:t>Section 89.9</a:t>
            </a:r>
          </a:p>
          <a:p>
            <a:pPr>
              <a:buNone/>
            </a:pPr>
            <a:r>
              <a:rPr lang="en-US" sz="2000" dirty="0">
                <a:latin typeface="Franklin Gothic Medium" pitchFamily="34" charset="0"/>
              </a:rPr>
              <a:t>	It shall be the duty and responsibility of the Board of Trustees to see to it that the Aerie procures and maintains in full force at all times </a:t>
            </a:r>
            <a:r>
              <a:rPr lang="en-US" sz="2000" u="sng" dirty="0">
                <a:latin typeface="Franklin Gothic Medium" pitchFamily="34" charset="0"/>
              </a:rPr>
              <a:t>adequate insurance coverage against ALL LOSSES to the Aerie,</a:t>
            </a:r>
            <a:r>
              <a:rPr lang="en-US" sz="2000" dirty="0">
                <a:latin typeface="Franklin Gothic Medium" pitchFamily="34" charset="0"/>
              </a:rPr>
              <a:t> including public liability insurance coverage. Each Local Aerie shall name the Grand Aerie as an </a:t>
            </a:r>
            <a:r>
              <a:rPr lang="en-US" sz="2000" dirty="0">
                <a:solidFill>
                  <a:srgbClr val="C00000"/>
                </a:solidFill>
                <a:latin typeface="Franklin Gothic Medium" pitchFamily="34" charset="0"/>
              </a:rPr>
              <a:t>additional insured </a:t>
            </a:r>
            <a:r>
              <a:rPr lang="en-US" sz="2000" dirty="0">
                <a:latin typeface="Franklin Gothic Medium" pitchFamily="34" charset="0"/>
              </a:rPr>
              <a:t>in their liability insurance policy.</a:t>
            </a:r>
          </a:p>
          <a:p>
            <a:pPr>
              <a:buNone/>
            </a:pPr>
            <a:endParaRPr lang="en-US" sz="1600" dirty="0">
              <a:latin typeface="Franklin Gothic Medium" pitchFamily="34" charset="0"/>
            </a:endParaRPr>
          </a:p>
          <a:p>
            <a:pPr>
              <a:buNone/>
            </a:pPr>
            <a:r>
              <a:rPr lang="en-US" sz="2600" dirty="0">
                <a:latin typeface="Franklin Gothic Medium" pitchFamily="34" charset="0"/>
              </a:rPr>
              <a:t>Section 17.5a</a:t>
            </a:r>
          </a:p>
          <a:p>
            <a:pPr>
              <a:buNone/>
            </a:pPr>
            <a:r>
              <a:rPr lang="en-US" sz="1600" dirty="0">
                <a:latin typeface="Franklin Gothic Medium" pitchFamily="34" charset="0"/>
              </a:rPr>
              <a:t>	</a:t>
            </a:r>
            <a:r>
              <a:rPr lang="en-US" sz="2200" dirty="0">
                <a:latin typeface="Franklin Gothic Medium" pitchFamily="34" charset="0"/>
              </a:rPr>
              <a:t>The Madam Trustee shall see to it that the Auxiliary procures and maintains in full force and effect, at all times, adequate liability insurance coverage against all losses to the Auxiliary. Each Local Auxiliary shall name the Grand Aerie as an additional insured in their liability policy.</a:t>
            </a:r>
          </a:p>
          <a:p>
            <a:pPr>
              <a:buNone/>
            </a:pPr>
            <a:endParaRPr lang="en-US" sz="2800" dirty="0">
              <a:latin typeface="Franklin Gothic Medium" pitchFamily="34" charset="0"/>
            </a:endParaRPr>
          </a:p>
          <a:p>
            <a:pPr>
              <a:buNone/>
            </a:pPr>
            <a:endParaRPr lang="en-US" sz="2800" dirty="0">
              <a:latin typeface="Franklin Gothic Medium" pitchFamily="34" charset="0"/>
            </a:endParaRP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dissolve">
                                      <p:cBhvr>
                                        <p:cTn id="11" dur="5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childTnLst>
                                </p:cTn>
                              </p:par>
                              <p:par>
                                <p:cTn id="22" presetID="1" presetClass="entr" presetSubtype="0" fill="hold" nodeType="withEffect">
                                  <p:stCondLst>
                                    <p:cond delay="0"/>
                                  </p:stCondLst>
                                  <p:childTnLst>
                                    <p:set>
                                      <p:cBhvr>
                                        <p:cTn id="23"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8600" y="152400"/>
            <a:ext cx="8229600" cy="1143000"/>
          </a:xfrm>
        </p:spPr>
        <p:txBody>
          <a:bodyPr>
            <a:normAutofit/>
          </a:bodyPr>
          <a:lstStyle/>
          <a:p>
            <a:r>
              <a:rPr lang="en-US" dirty="0">
                <a:latin typeface="Franklin Gothic Medium" pitchFamily="34" charset="0"/>
              </a:rPr>
              <a:t>LIQUOR LIABILITY INSURANCE</a:t>
            </a:r>
          </a:p>
        </p:txBody>
      </p:sp>
      <p:sp>
        <p:nvSpPr>
          <p:cNvPr id="3" name="Subtitle 2"/>
          <p:cNvSpPr>
            <a:spLocks noGrp="1"/>
          </p:cNvSpPr>
          <p:nvPr>
            <p:ph idx="1"/>
          </p:nvPr>
        </p:nvSpPr>
        <p:spPr>
          <a:xfrm>
            <a:off x="457200" y="1524000"/>
            <a:ext cx="8229600" cy="4602163"/>
          </a:xfrm>
        </p:spPr>
        <p:txBody>
          <a:bodyPr>
            <a:normAutofit/>
          </a:bodyPr>
          <a:lstStyle/>
          <a:p>
            <a:pPr algn="ctr">
              <a:buNone/>
            </a:pPr>
            <a:endParaRPr lang="en-US" sz="3600" dirty="0">
              <a:latin typeface="Franklin Gothic Medium" pitchFamily="34" charset="0"/>
            </a:endParaRPr>
          </a:p>
          <a:p>
            <a:pPr algn="ctr">
              <a:buNone/>
            </a:pPr>
            <a:r>
              <a:rPr lang="en-US" sz="3600" dirty="0">
                <a:latin typeface="Franklin Gothic Medium" pitchFamily="34" charset="0"/>
              </a:rPr>
              <a:t>Are you required to have</a:t>
            </a:r>
          </a:p>
          <a:p>
            <a:pPr algn="ctr">
              <a:buNone/>
            </a:pPr>
            <a:r>
              <a:rPr lang="en-US" sz="3600" dirty="0">
                <a:latin typeface="Franklin Gothic Medium" pitchFamily="34" charset="0"/>
              </a:rPr>
              <a:t>Liquor Liability Insurance….</a:t>
            </a:r>
          </a:p>
          <a:p>
            <a:pPr algn="ctr">
              <a:buNone/>
            </a:pPr>
            <a:r>
              <a:rPr lang="en-US" sz="4400" u="sng" dirty="0">
                <a:solidFill>
                  <a:srgbClr val="FF0000"/>
                </a:solidFill>
                <a:latin typeface="Franklin Gothic Medium" pitchFamily="34" charset="0"/>
              </a:rPr>
              <a:t>It depends on where you live:</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LIQUOR LIABILITY INSURANCE</a:t>
            </a:r>
          </a:p>
        </p:txBody>
      </p:sp>
      <p:sp>
        <p:nvSpPr>
          <p:cNvPr id="3" name="Subtitle 2"/>
          <p:cNvSpPr>
            <a:spLocks noGrp="1"/>
          </p:cNvSpPr>
          <p:nvPr>
            <p:ph idx="1"/>
          </p:nvPr>
        </p:nvSpPr>
        <p:spPr>
          <a:xfrm>
            <a:off x="457200" y="1524000"/>
            <a:ext cx="8229600" cy="4602163"/>
          </a:xfrm>
        </p:spPr>
        <p:txBody>
          <a:bodyPr>
            <a:normAutofit/>
          </a:bodyPr>
          <a:lstStyle/>
          <a:p>
            <a:pPr>
              <a:buNone/>
            </a:pPr>
            <a:r>
              <a:rPr lang="en-US" sz="2800" dirty="0">
                <a:latin typeface="Franklin Gothic Medium" pitchFamily="34" charset="0"/>
              </a:rPr>
              <a:t>If your state has Dram Shop Laws, you are required to have Liquor Liability Insurance. The only states that do </a:t>
            </a:r>
            <a:r>
              <a:rPr lang="en-US" sz="2800" u="sng" dirty="0">
                <a:solidFill>
                  <a:srgbClr val="FF0000"/>
                </a:solidFill>
                <a:latin typeface="Franklin Gothic Medium" pitchFamily="34" charset="0"/>
              </a:rPr>
              <a:t>NOT</a:t>
            </a:r>
            <a:r>
              <a:rPr lang="en-US" sz="2800" dirty="0">
                <a:latin typeface="Franklin Gothic Medium" pitchFamily="34" charset="0"/>
              </a:rPr>
              <a:t> have Dram Shop Laws are:</a:t>
            </a:r>
          </a:p>
          <a:p>
            <a:pPr lvl="1">
              <a:buFont typeface="Arial" charset="0"/>
              <a:buChar char="•"/>
            </a:pPr>
            <a:r>
              <a:rPr lang="en-US" sz="2600" dirty="0">
                <a:latin typeface="Franklin Gothic Medium" pitchFamily="34" charset="0"/>
              </a:rPr>
              <a:t>Delaware			•  Kansas</a:t>
            </a:r>
          </a:p>
          <a:p>
            <a:pPr lvl="1">
              <a:buFont typeface="Arial" charset="0"/>
              <a:buChar char="•"/>
            </a:pPr>
            <a:r>
              <a:rPr lang="en-US" sz="2600" dirty="0">
                <a:latin typeface="Franklin Gothic Medium" pitchFamily="34" charset="0"/>
              </a:rPr>
              <a:t>Louisiana			•  Maryland</a:t>
            </a:r>
          </a:p>
          <a:p>
            <a:pPr lvl="1">
              <a:buFont typeface="Arial" charset="0"/>
              <a:buChar char="•"/>
            </a:pPr>
            <a:r>
              <a:rPr lang="en-US" sz="2600" dirty="0">
                <a:latin typeface="Franklin Gothic Medium" pitchFamily="34" charset="0"/>
              </a:rPr>
              <a:t>Nebraska			•  Nevada</a:t>
            </a:r>
          </a:p>
          <a:p>
            <a:pPr lvl="1">
              <a:buFont typeface="Arial" charset="0"/>
              <a:buChar char="•"/>
            </a:pPr>
            <a:r>
              <a:rPr lang="en-US" sz="2600" dirty="0">
                <a:latin typeface="Franklin Gothic Medium" pitchFamily="34" charset="0"/>
              </a:rPr>
              <a:t>South Dakota		  	 </a:t>
            </a:r>
          </a:p>
          <a:p>
            <a:pPr marL="457200" lvl="1" indent="0">
              <a:buNone/>
            </a:pPr>
            <a:endParaRPr lang="en-US" sz="2600" dirty="0">
              <a:latin typeface="Franklin Gothic Medium" pitchFamily="34" charset="0"/>
            </a:endParaRPr>
          </a:p>
          <a:p>
            <a:pPr lvl="1" algn="ctr">
              <a:buNone/>
            </a:pPr>
            <a:r>
              <a:rPr lang="en-US" sz="2600" dirty="0">
                <a:latin typeface="Franklin Gothic Medium" pitchFamily="34" charset="0"/>
              </a:rPr>
              <a:t>**There are minor Dram Shop Laws in Nebraska**</a:t>
            </a:r>
          </a:p>
        </p:txBody>
      </p:sp>
      <p:sp>
        <p:nvSpPr>
          <p:cNvPr id="7" name="Rectangle 6"/>
          <p:cNvSpPr/>
          <p:nvPr/>
        </p:nvSpPr>
        <p:spPr>
          <a:xfrm>
            <a:off x="-895350" y="-32084"/>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638800"/>
            <a:ext cx="1170709" cy="990600"/>
          </a:xfrm>
          <a:prstGeom prst="rect">
            <a:avLst/>
          </a:prstGeom>
          <a:noFill/>
        </p:spPr>
      </p:pic>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ADDITIONAL PROTECTION</a:t>
            </a:r>
          </a:p>
        </p:txBody>
      </p:sp>
      <p:sp>
        <p:nvSpPr>
          <p:cNvPr id="3" name="Subtitle 2"/>
          <p:cNvSpPr>
            <a:spLocks noGrp="1"/>
          </p:cNvSpPr>
          <p:nvPr>
            <p:ph idx="1"/>
          </p:nvPr>
        </p:nvSpPr>
        <p:spPr/>
        <p:txBody>
          <a:bodyPr>
            <a:normAutofit lnSpcReduction="10000"/>
          </a:bodyPr>
          <a:lstStyle/>
          <a:p>
            <a:r>
              <a:rPr lang="en-US" sz="2800" dirty="0">
                <a:latin typeface="Franklin Gothic Medium" pitchFamily="34" charset="0"/>
              </a:rPr>
              <a:t>Incorporation at state level</a:t>
            </a:r>
          </a:p>
          <a:p>
            <a:r>
              <a:rPr lang="en-US" sz="2800" dirty="0">
                <a:latin typeface="Franklin Gothic Medium" pitchFamily="34" charset="0"/>
              </a:rPr>
              <a:t>Affiliation Agreement</a:t>
            </a:r>
          </a:p>
          <a:p>
            <a:pPr>
              <a:buNone/>
            </a:pPr>
            <a:r>
              <a:rPr lang="en-US" sz="2800" dirty="0">
                <a:latin typeface="Franklin Gothic Medium" pitchFamily="34" charset="0"/>
              </a:rPr>
              <a:t>	* Grand Aerie</a:t>
            </a:r>
          </a:p>
          <a:p>
            <a:pPr>
              <a:buNone/>
            </a:pPr>
            <a:r>
              <a:rPr lang="en-US" sz="2800" dirty="0">
                <a:latin typeface="Franklin Gothic Medium" pitchFamily="34" charset="0"/>
              </a:rPr>
              <a:t>	* Local Units</a:t>
            </a:r>
          </a:p>
          <a:p>
            <a:r>
              <a:rPr lang="en-US" sz="2800" dirty="0">
                <a:latin typeface="Franklin Gothic Medium" pitchFamily="34" charset="0"/>
              </a:rPr>
              <a:t>Maintaining Non-Profit Status</a:t>
            </a:r>
          </a:p>
          <a:p>
            <a:pPr>
              <a:buNone/>
            </a:pPr>
            <a:r>
              <a:rPr lang="en-US" sz="2800" dirty="0">
                <a:latin typeface="Franklin Gothic Medium" pitchFamily="34" charset="0"/>
              </a:rPr>
              <a:t>	* Filing 990 Annually – By October 15</a:t>
            </a:r>
          </a:p>
          <a:p>
            <a:pPr>
              <a:buNone/>
            </a:pPr>
            <a:r>
              <a:rPr lang="en-US" sz="2800" dirty="0">
                <a:latin typeface="Franklin Gothic Medium" pitchFamily="34" charset="0"/>
              </a:rPr>
              <a:t>	* June 1 – May 31 (Fiscal year)</a:t>
            </a:r>
          </a:p>
          <a:p>
            <a:r>
              <a:rPr lang="en-US" sz="2800" dirty="0">
                <a:latin typeface="Franklin Gothic Medium" pitchFamily="34" charset="0"/>
              </a:rPr>
              <a:t>Follow By-laws and House Rules</a:t>
            </a:r>
          </a:p>
          <a:p>
            <a:pPr>
              <a:buNone/>
            </a:pPr>
            <a:r>
              <a:rPr lang="en-US" sz="2800" dirty="0">
                <a:latin typeface="Franklin Gothic Medium" pitchFamily="34" charset="0"/>
              </a:rPr>
              <a:t>	* Change often and as needed</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315200" y="5242034"/>
            <a:ext cx="1170709" cy="9906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2"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ppt_y"/>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2" fill="hold" nodeType="click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ppt_y"/>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76300" y="228600"/>
            <a:ext cx="10496550" cy="9525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Protected Classes</a:t>
            </a:r>
          </a:p>
        </p:txBody>
      </p:sp>
      <p:sp>
        <p:nvSpPr>
          <p:cNvPr id="3" name="Subtitle 2"/>
          <p:cNvSpPr>
            <a:spLocks noGrp="1"/>
          </p:cNvSpPr>
          <p:nvPr>
            <p:ph idx="1"/>
          </p:nvPr>
        </p:nvSpPr>
        <p:spPr/>
        <p:txBody>
          <a:bodyPr>
            <a:normAutofit fontScale="77500" lnSpcReduction="20000"/>
          </a:bodyPr>
          <a:lstStyle/>
          <a:p>
            <a:pPr>
              <a:buNone/>
            </a:pPr>
            <a:r>
              <a:rPr lang="en-US" sz="3100" dirty="0">
                <a:latin typeface="Franklin Gothic Medium" pitchFamily="34" charset="0"/>
              </a:rPr>
              <a:t>It is illegal to discriminate against an applicant or employee due to:</a:t>
            </a:r>
          </a:p>
          <a:p>
            <a:pPr lvl="2"/>
            <a:r>
              <a:rPr lang="en-US" sz="3100" dirty="0">
                <a:latin typeface="Franklin Gothic Medium" pitchFamily="34" charset="0"/>
              </a:rPr>
              <a:t>Age </a:t>
            </a:r>
            <a:r>
              <a:rPr lang="en-US" sz="3100" b="1" dirty="0">
                <a:latin typeface="Franklin Gothic Medium" pitchFamily="34" charset="0"/>
              </a:rPr>
              <a:t>(40 or older)</a:t>
            </a:r>
            <a:r>
              <a:rPr lang="en-US" sz="3100" dirty="0">
                <a:latin typeface="Franklin Gothic Medium" pitchFamily="34" charset="0"/>
              </a:rPr>
              <a:t> </a:t>
            </a:r>
          </a:p>
          <a:p>
            <a:pPr lvl="2"/>
            <a:r>
              <a:rPr lang="en-US" sz="3100" dirty="0">
                <a:latin typeface="Franklin Gothic Medium" pitchFamily="34" charset="0"/>
              </a:rPr>
              <a:t>Disability</a:t>
            </a:r>
          </a:p>
          <a:p>
            <a:pPr lvl="2"/>
            <a:r>
              <a:rPr lang="en-US" sz="3100" dirty="0">
                <a:latin typeface="Franklin Gothic Medium" pitchFamily="34" charset="0"/>
              </a:rPr>
              <a:t>National Origin</a:t>
            </a:r>
          </a:p>
          <a:p>
            <a:pPr lvl="2"/>
            <a:r>
              <a:rPr lang="en-US" sz="3100" dirty="0">
                <a:latin typeface="Franklin Gothic Medium" pitchFamily="34" charset="0"/>
              </a:rPr>
              <a:t>Race/Color</a:t>
            </a:r>
          </a:p>
          <a:p>
            <a:pPr lvl="2"/>
            <a:r>
              <a:rPr lang="en-US" sz="3100" dirty="0">
                <a:latin typeface="Franklin Gothic Medium" pitchFamily="34" charset="0"/>
              </a:rPr>
              <a:t>Religion</a:t>
            </a:r>
          </a:p>
          <a:p>
            <a:pPr lvl="2"/>
            <a:r>
              <a:rPr lang="en-US" sz="3100" dirty="0">
                <a:latin typeface="Franklin Gothic Medium" pitchFamily="34" charset="0"/>
              </a:rPr>
              <a:t>Retaliation (punishment)</a:t>
            </a:r>
          </a:p>
          <a:p>
            <a:pPr lvl="2"/>
            <a:r>
              <a:rPr lang="en-US" sz="3100" dirty="0">
                <a:latin typeface="Franklin Gothic Medium" pitchFamily="34" charset="0"/>
              </a:rPr>
              <a:t>Sex/Gender </a:t>
            </a:r>
            <a:r>
              <a:rPr lang="en-US" sz="3100" b="1" dirty="0">
                <a:latin typeface="Franklin Gothic Medium" pitchFamily="34" charset="0"/>
              </a:rPr>
              <a:t>(including pregnancy, sexual orientation or gender identity)</a:t>
            </a:r>
            <a:endParaRPr lang="en-US" sz="3100" dirty="0">
              <a:latin typeface="Franklin Gothic Medium" pitchFamily="34" charset="0"/>
            </a:endParaRPr>
          </a:p>
          <a:p>
            <a:pPr lvl="2"/>
            <a:r>
              <a:rPr lang="en-US" sz="3100" b="1" dirty="0">
                <a:latin typeface="Franklin Gothic Medium" pitchFamily="34" charset="0"/>
              </a:rPr>
              <a:t>Genetic information (including family medical history)</a:t>
            </a:r>
          </a:p>
          <a:p>
            <a:endParaRPr lang="en-US" sz="2000" dirty="0"/>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1+#ppt_w/2"/>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2" fill="hold" nodeType="after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1+#ppt_w/2"/>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2" fill="hold" nodeType="after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1+#ppt_w/2"/>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2" fill="hold" nodeType="after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additive="base">
                                        <p:cTn id="22" dur="500" fill="hold"/>
                                        <p:tgtEl>
                                          <p:spTgt spid="3">
                                            <p:txEl>
                                              <p:pRg st="4" end="4"/>
                                            </p:txEl>
                                          </p:spTgt>
                                        </p:tgtEl>
                                        <p:attrNameLst>
                                          <p:attrName>ppt_x</p:attrName>
                                        </p:attrNameLst>
                                      </p:cBhvr>
                                      <p:tavLst>
                                        <p:tav tm="0">
                                          <p:val>
                                            <p:strVal val="1+#ppt_w/2"/>
                                          </p:val>
                                        </p:tav>
                                        <p:tav tm="100000">
                                          <p:val>
                                            <p:strVal val="#ppt_x"/>
                                          </p:val>
                                        </p:tav>
                                      </p:tavLst>
                                    </p:anim>
                                    <p:anim calcmode="lin" valueType="num">
                                      <p:cBhvr additive="base">
                                        <p:cTn id="23" dur="500" fill="hold"/>
                                        <p:tgtEl>
                                          <p:spTgt spid="3">
                                            <p:txEl>
                                              <p:pRg st="4" end="4"/>
                                            </p:txEl>
                                          </p:spTgt>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2" fill="hold" nodeType="after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1+#ppt_w/2"/>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ppt_y"/>
                                          </p:val>
                                        </p:tav>
                                        <p:tav tm="100000">
                                          <p:val>
                                            <p:strVal val="#ppt_y"/>
                                          </p:val>
                                        </p:tav>
                                      </p:tavLst>
                                    </p:anim>
                                  </p:childTnLst>
                                </p:cTn>
                              </p:par>
                            </p:childTnLst>
                          </p:cTn>
                        </p:par>
                        <p:par>
                          <p:cTn id="29" fill="hold">
                            <p:stCondLst>
                              <p:cond delay="2500"/>
                            </p:stCondLst>
                            <p:childTnLst>
                              <p:par>
                                <p:cTn id="30" presetID="2" presetClass="entr" presetSubtype="2" fill="hold" nodeType="after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 calcmode="lin" valueType="num">
                                      <p:cBhvr additive="base">
                                        <p:cTn id="32" dur="500" fill="hold"/>
                                        <p:tgtEl>
                                          <p:spTgt spid="3">
                                            <p:txEl>
                                              <p:pRg st="6" end="6"/>
                                            </p:txEl>
                                          </p:spTgt>
                                        </p:tgtEl>
                                        <p:attrNameLst>
                                          <p:attrName>ppt_x</p:attrName>
                                        </p:attrNameLst>
                                      </p:cBhvr>
                                      <p:tavLst>
                                        <p:tav tm="0">
                                          <p:val>
                                            <p:strVal val="1+#ppt_w/2"/>
                                          </p:val>
                                        </p:tav>
                                        <p:tav tm="100000">
                                          <p:val>
                                            <p:strVal val="#ppt_x"/>
                                          </p:val>
                                        </p:tav>
                                      </p:tavLst>
                                    </p:anim>
                                    <p:anim calcmode="lin" valueType="num">
                                      <p:cBhvr additive="base">
                                        <p:cTn id="33" dur="500" fill="hold"/>
                                        <p:tgtEl>
                                          <p:spTgt spid="3">
                                            <p:txEl>
                                              <p:pRg st="6" end="6"/>
                                            </p:txEl>
                                          </p:spTgt>
                                        </p:tgtEl>
                                        <p:attrNameLst>
                                          <p:attrName>ppt_y</p:attrName>
                                        </p:attrNameLst>
                                      </p:cBhvr>
                                      <p:tavLst>
                                        <p:tav tm="0">
                                          <p:val>
                                            <p:strVal val="#ppt_y"/>
                                          </p:val>
                                        </p:tav>
                                        <p:tav tm="100000">
                                          <p:val>
                                            <p:strVal val="#ppt_y"/>
                                          </p:val>
                                        </p:tav>
                                      </p:tavLst>
                                    </p:anim>
                                  </p:childTnLst>
                                </p:cTn>
                              </p:par>
                            </p:childTnLst>
                          </p:cTn>
                        </p:par>
                        <p:par>
                          <p:cTn id="34" fill="hold">
                            <p:stCondLst>
                              <p:cond delay="3000"/>
                            </p:stCondLst>
                            <p:childTnLst>
                              <p:par>
                                <p:cTn id="35" presetID="2" presetClass="entr" presetSubtype="2" fill="hold" nodeType="after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1+#ppt_w/2"/>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 presetClass="entr" presetSubtype="2" fill="hold" nodeType="after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 calcmode="lin" valueType="num">
                                      <p:cBhvr additive="base">
                                        <p:cTn id="42" dur="500" fill="hold"/>
                                        <p:tgtEl>
                                          <p:spTgt spid="3">
                                            <p:txEl>
                                              <p:pRg st="8" end="8"/>
                                            </p:txEl>
                                          </p:spTgt>
                                        </p:tgtEl>
                                        <p:attrNameLst>
                                          <p:attrName>ppt_x</p:attrName>
                                        </p:attrNameLst>
                                      </p:cBhvr>
                                      <p:tavLst>
                                        <p:tav tm="0">
                                          <p:val>
                                            <p:strVal val="1+#ppt_w/2"/>
                                          </p:val>
                                        </p:tav>
                                        <p:tav tm="100000">
                                          <p:val>
                                            <p:strVal val="#ppt_x"/>
                                          </p:val>
                                        </p:tav>
                                      </p:tavLst>
                                    </p:anim>
                                    <p:anim calcmode="lin" valueType="num">
                                      <p:cBhvr additive="base">
                                        <p:cTn id="43" dur="500" fill="hold"/>
                                        <p:tgtEl>
                                          <p:spTgt spid="3">
                                            <p:txEl>
                                              <p:pRg st="8" end="8"/>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0" y="152400"/>
            <a:ext cx="9144000" cy="1143000"/>
          </a:xfrm>
        </p:spPr>
        <p:txBody>
          <a:bodyPr/>
          <a:lstStyle/>
          <a:p>
            <a:r>
              <a:rPr lang="en-US" dirty="0">
                <a:latin typeface="Franklin Gothic Medium" pitchFamily="34" charset="0"/>
              </a:rPr>
              <a:t>AGE DISCRIMINATION</a:t>
            </a:r>
          </a:p>
        </p:txBody>
      </p:sp>
      <p:sp>
        <p:nvSpPr>
          <p:cNvPr id="3" name="Subtitle 2"/>
          <p:cNvSpPr>
            <a:spLocks noGrp="1"/>
          </p:cNvSpPr>
          <p:nvPr>
            <p:ph idx="1"/>
          </p:nvPr>
        </p:nvSpPr>
        <p:spPr/>
        <p:txBody>
          <a:bodyPr>
            <a:normAutofit fontScale="92500" lnSpcReduction="10000"/>
          </a:bodyPr>
          <a:lstStyle/>
          <a:p>
            <a:pPr>
              <a:buNone/>
            </a:pPr>
            <a:r>
              <a:rPr lang="en-US" sz="2800" dirty="0">
                <a:latin typeface="Franklin Gothic Medium" pitchFamily="34" charset="0"/>
              </a:rPr>
              <a:t>Age discrimination involves treating an applicant or employee less favorably because of his or her age</a:t>
            </a:r>
          </a:p>
          <a:p>
            <a:pPr>
              <a:buNone/>
            </a:pPr>
            <a:endParaRPr lang="en-US" sz="2800" dirty="0">
              <a:latin typeface="Franklin Gothic Medium" pitchFamily="34" charset="0"/>
            </a:endParaRPr>
          </a:p>
          <a:p>
            <a:pPr>
              <a:buNone/>
            </a:pPr>
            <a:r>
              <a:rPr lang="en-US" sz="2800" dirty="0">
                <a:latin typeface="Franklin Gothic Medium" pitchFamily="34" charset="0"/>
              </a:rPr>
              <a:t>The Age Discrimination in Employment Act only forbids age discrimination against people who are age 40 or older, although some states have laws that protect younger workers from age discrimination</a:t>
            </a:r>
          </a:p>
          <a:p>
            <a:pPr>
              <a:buNone/>
            </a:pPr>
            <a:endParaRPr lang="en-US" sz="2800" dirty="0">
              <a:latin typeface="Franklin Gothic Medium" pitchFamily="34" charset="0"/>
            </a:endParaRPr>
          </a:p>
          <a:p>
            <a:pPr>
              <a:buNone/>
            </a:pPr>
            <a:r>
              <a:rPr lang="en-US" sz="2800" dirty="0">
                <a:latin typeface="Franklin Gothic Medium" pitchFamily="34" charset="0"/>
              </a:rPr>
              <a:t>It is not illegal for an employer or other covered entity to favor an older worker over a younger one, even if both workers are age 40 or older</a:t>
            </a:r>
          </a:p>
        </p:txBody>
      </p:sp>
      <p:sp>
        <p:nvSpPr>
          <p:cNvPr id="7" name="Rectangle 6"/>
          <p:cNvSpPr/>
          <p:nvPr/>
        </p:nvSpPr>
        <p:spPr>
          <a:xfrm>
            <a:off x="-895350" y="-28372"/>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95350" y="6553200"/>
            <a:ext cx="10725150" cy="3048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81FE61-075F-874F-C254-E85769C9542E}"/>
              </a:ext>
            </a:extLst>
          </p:cNvPr>
          <p:cNvSpPr>
            <a:spLocks noGrp="1"/>
          </p:cNvSpPr>
          <p:nvPr>
            <p:ph type="title"/>
          </p:nvPr>
        </p:nvSpPr>
        <p:spPr>
          <a:xfrm>
            <a:off x="0" y="304800"/>
            <a:ext cx="9144000" cy="914400"/>
          </a:xfrm>
        </p:spPr>
        <p:txBody>
          <a:bodyPr>
            <a:normAutofit fontScale="90000"/>
          </a:bodyPr>
          <a:lstStyle/>
          <a:p>
            <a:br>
              <a:rPr lang="en-US" b="1" dirty="0"/>
            </a:br>
            <a:br>
              <a:rPr lang="en-US" b="1" dirty="0"/>
            </a:br>
            <a:br>
              <a:rPr lang="en-US" b="1" dirty="0"/>
            </a:br>
            <a:br>
              <a:rPr lang="en-US" b="1" dirty="0"/>
            </a:br>
            <a:br>
              <a:rPr lang="en-US" b="1" dirty="0"/>
            </a:br>
            <a:br>
              <a:rPr lang="en-US" b="1" dirty="0"/>
            </a:br>
            <a:br>
              <a:rPr lang="en-US" b="1" dirty="0"/>
            </a:br>
            <a:endParaRPr lang="en-US" b="1" dirty="0"/>
          </a:p>
        </p:txBody>
      </p:sp>
      <p:sp>
        <p:nvSpPr>
          <p:cNvPr id="3" name="Content Placeholder 2">
            <a:extLst>
              <a:ext uri="{FF2B5EF4-FFF2-40B4-BE49-F238E27FC236}">
                <a16:creationId xmlns:a16="http://schemas.microsoft.com/office/drawing/2014/main" id="{DB17ACEE-7E72-55EB-6586-50B2791CDC29}"/>
              </a:ext>
            </a:extLst>
          </p:cNvPr>
          <p:cNvSpPr>
            <a:spLocks noGrp="1"/>
          </p:cNvSpPr>
          <p:nvPr>
            <p:ph idx="1"/>
          </p:nvPr>
        </p:nvSpPr>
        <p:spPr>
          <a:xfrm>
            <a:off x="457200" y="1905000"/>
            <a:ext cx="8229600" cy="4358031"/>
          </a:xfrm>
        </p:spPr>
        <p:txBody>
          <a:bodyPr>
            <a:normAutofit fontScale="77500" lnSpcReduction="20000"/>
          </a:bodyPr>
          <a:lstStyle/>
          <a:p>
            <a:r>
              <a:rPr lang="en-US" dirty="0">
                <a:latin typeface="Franklin Gothic Medium" panose="020B0603020102020204" pitchFamily="34" charset="0"/>
              </a:rPr>
              <a:t>There are five (5) important federal laws that protect individuals with disabilities from discrimination in employment and job application process:</a:t>
            </a:r>
          </a:p>
          <a:p>
            <a:pPr lvl="1"/>
            <a:r>
              <a:rPr lang="en-US" dirty="0">
                <a:latin typeface="Franklin Gothic Medium" panose="020B0603020102020204" pitchFamily="34" charset="0"/>
              </a:rPr>
              <a:t>1) Americans with Disabilities Act (ADA)</a:t>
            </a:r>
          </a:p>
          <a:p>
            <a:pPr lvl="1"/>
            <a:r>
              <a:rPr lang="en-US" dirty="0">
                <a:latin typeface="Franklin Gothic Medium" panose="020B0603020102020204" pitchFamily="34" charset="0"/>
              </a:rPr>
              <a:t>2) Rehabilitation Act</a:t>
            </a:r>
          </a:p>
          <a:p>
            <a:pPr lvl="1"/>
            <a:r>
              <a:rPr lang="en-US" dirty="0">
                <a:latin typeface="Franklin Gothic Medium" panose="020B0603020102020204" pitchFamily="34" charset="0"/>
              </a:rPr>
              <a:t>3) Workforce Innovation and Opportunity Act 			(WIOA)</a:t>
            </a:r>
          </a:p>
          <a:p>
            <a:pPr lvl="1"/>
            <a:r>
              <a:rPr lang="en-US" dirty="0">
                <a:latin typeface="Franklin Gothic Medium" panose="020B0603020102020204" pitchFamily="34" charset="0"/>
              </a:rPr>
              <a:t>4) Vietnam Era Veterans’ Readjustment Assistance Act (VEVRAA)</a:t>
            </a:r>
          </a:p>
          <a:p>
            <a:pPr lvl="1"/>
            <a:r>
              <a:rPr lang="en-US" dirty="0">
                <a:latin typeface="Franklin Gothic Medium" panose="020B0603020102020204" pitchFamily="34" charset="0"/>
              </a:rPr>
              <a:t>5) Civil Service Reform Act (CSRA)</a:t>
            </a:r>
          </a:p>
          <a:p>
            <a:pPr lvl="1"/>
            <a:r>
              <a:rPr lang="en-US" dirty="0">
                <a:latin typeface="Franklin Gothic Medium" panose="020B0603020102020204" pitchFamily="34" charset="0"/>
              </a:rPr>
              <a:t>Title III: Private</a:t>
            </a:r>
            <a:r>
              <a:rPr lang="en-US" u="sng" dirty="0">
                <a:latin typeface="Franklin Gothic Medium" panose="020B0603020102020204" pitchFamily="34" charset="0"/>
              </a:rPr>
              <a:t> membership </a:t>
            </a:r>
            <a:r>
              <a:rPr lang="en-US" dirty="0">
                <a:latin typeface="Franklin Gothic Medium" panose="020B0603020102020204" pitchFamily="34" charset="0"/>
              </a:rPr>
              <a:t>clubs do not have to comply with ADA regulations </a:t>
            </a:r>
            <a:r>
              <a:rPr lang="en-US" i="1" u="sng" dirty="0">
                <a:latin typeface="Franklin Gothic Medium" panose="020B0603020102020204" pitchFamily="34" charset="0"/>
              </a:rPr>
              <a:t>except  </a:t>
            </a:r>
            <a:r>
              <a:rPr lang="en-US" dirty="0">
                <a:latin typeface="Franklin Gothic Medium" panose="020B0603020102020204" pitchFamily="34" charset="0"/>
              </a:rPr>
              <a:t>when they open their facilities to the general public</a:t>
            </a:r>
            <a:endParaRPr lang="en-US" i="1" u="sng" dirty="0">
              <a:latin typeface="Franklin Gothic Medium" panose="020B0603020102020204" pitchFamily="34" charset="0"/>
            </a:endParaRPr>
          </a:p>
        </p:txBody>
      </p:sp>
      <p:sp>
        <p:nvSpPr>
          <p:cNvPr id="7" name="Title 1">
            <a:extLst>
              <a:ext uri="{FF2B5EF4-FFF2-40B4-BE49-F238E27FC236}">
                <a16:creationId xmlns:a16="http://schemas.microsoft.com/office/drawing/2014/main" id="{E053ABE4-FA42-22EC-7FD5-24D055FB8320}"/>
              </a:ext>
            </a:extLst>
          </p:cNvPr>
          <p:cNvSpPr txBox="1">
            <a:spLocks/>
          </p:cNvSpPr>
          <p:nvPr/>
        </p:nvSpPr>
        <p:spPr>
          <a:xfrm>
            <a:off x="0" y="152400"/>
            <a:ext cx="9220200" cy="7620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b="1" dirty="0"/>
          </a:p>
        </p:txBody>
      </p:sp>
      <p:sp>
        <p:nvSpPr>
          <p:cNvPr id="8" name="Rectangle 7">
            <a:extLst>
              <a:ext uri="{FF2B5EF4-FFF2-40B4-BE49-F238E27FC236}">
                <a16:creationId xmlns:a16="http://schemas.microsoft.com/office/drawing/2014/main" id="{529F3966-89EC-7597-296A-2DCCC3969DB4}"/>
              </a:ext>
            </a:extLst>
          </p:cNvPr>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sp>
        <p:nvSpPr>
          <p:cNvPr id="4" name="Rectangle 3">
            <a:extLst>
              <a:ext uri="{FF2B5EF4-FFF2-40B4-BE49-F238E27FC236}">
                <a16:creationId xmlns:a16="http://schemas.microsoft.com/office/drawing/2014/main" id="{BC97AB77-58C6-0A7E-182D-C0111967ED08}"/>
              </a:ext>
            </a:extLst>
          </p:cNvPr>
          <p:cNvSpPr/>
          <p:nvPr/>
        </p:nvSpPr>
        <p:spPr>
          <a:xfrm>
            <a:off x="-99060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Rectangle 4">
            <a:extLst>
              <a:ext uri="{FF2B5EF4-FFF2-40B4-BE49-F238E27FC236}">
                <a16:creationId xmlns:a16="http://schemas.microsoft.com/office/drawing/2014/main" id="{3C8E9274-6424-B7ED-9E25-5B06D95FAC16}"/>
              </a:ext>
            </a:extLst>
          </p:cNvPr>
          <p:cNvSpPr/>
          <p:nvPr/>
        </p:nvSpPr>
        <p:spPr>
          <a:xfrm>
            <a:off x="-990600" y="228601"/>
            <a:ext cx="10515600" cy="1052168"/>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b="1" dirty="0">
                <a:solidFill>
                  <a:schemeClr val="tx1"/>
                </a:solidFill>
                <a:latin typeface="Franklin Gothic Medium" panose="020B0603020102020204" pitchFamily="34" charset="0"/>
              </a:rPr>
              <a:t>Employment Laws: Disabilities &amp; Discrimination</a:t>
            </a:r>
            <a:endParaRPr lang="en-US" sz="4000" dirty="0">
              <a:solidFill>
                <a:schemeClr val="tx1"/>
              </a:solidFill>
              <a:latin typeface="Franklin Gothic Medium" panose="020B0603020102020204" pitchFamily="34" charset="0"/>
            </a:endParaRPr>
          </a:p>
        </p:txBody>
      </p:sp>
    </p:spTree>
    <p:extLst>
      <p:ext uri="{BB962C8B-B14F-4D97-AF65-F5344CB8AC3E}">
        <p14:creationId xmlns:p14="http://schemas.microsoft.com/office/powerpoint/2010/main" val="14354671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lstStyle/>
          <a:p>
            <a:r>
              <a:rPr lang="en-US" dirty="0">
                <a:latin typeface="Franklin Gothic Medium" pitchFamily="34" charset="0"/>
              </a:rPr>
              <a:t>DISABILITY DISCRIMINATION</a:t>
            </a:r>
          </a:p>
        </p:txBody>
      </p:sp>
      <p:sp>
        <p:nvSpPr>
          <p:cNvPr id="3" name="Subtitle 2"/>
          <p:cNvSpPr>
            <a:spLocks noGrp="1"/>
          </p:cNvSpPr>
          <p:nvPr>
            <p:ph idx="1"/>
          </p:nvPr>
        </p:nvSpPr>
        <p:spPr/>
        <p:txBody>
          <a:bodyPr>
            <a:normAutofit/>
          </a:bodyPr>
          <a:lstStyle/>
          <a:p>
            <a:pPr marL="91440" indent="-91440">
              <a:buNone/>
            </a:pPr>
            <a:r>
              <a:rPr lang="en-US" sz="2400" dirty="0">
                <a:latin typeface="Franklin Gothic Medium" pitchFamily="34" charset="0"/>
              </a:rPr>
              <a:t>Disability discrimination occurs when an employer or other entity treats a qualified individual with a disability who is an employee or applicant unfavorably because he or she:</a:t>
            </a:r>
          </a:p>
          <a:p>
            <a:pPr marL="91440" indent="-91440">
              <a:buNone/>
            </a:pPr>
            <a:endParaRPr lang="en-US" sz="2400" dirty="0">
              <a:latin typeface="Franklin Gothic Medium" pitchFamily="34" charset="0"/>
            </a:endParaRPr>
          </a:p>
          <a:p>
            <a:pPr lvl="2"/>
            <a:r>
              <a:rPr lang="en-US" dirty="0">
                <a:latin typeface="Franklin Gothic Medium" pitchFamily="34" charset="0"/>
              </a:rPr>
              <a:t>has a disability</a:t>
            </a:r>
          </a:p>
          <a:p>
            <a:pPr lvl="2"/>
            <a:r>
              <a:rPr lang="en-US" dirty="0">
                <a:latin typeface="Franklin Gothic Medium" pitchFamily="34" charset="0"/>
              </a:rPr>
              <a:t>has a history of a disability</a:t>
            </a:r>
          </a:p>
          <a:p>
            <a:pPr lvl="2"/>
            <a:r>
              <a:rPr lang="en-US" dirty="0">
                <a:latin typeface="Franklin Gothic Medium" pitchFamily="34" charset="0"/>
              </a:rPr>
              <a:t>is believed to have a physical or mental impairment</a:t>
            </a:r>
          </a:p>
          <a:p>
            <a:pPr>
              <a:buNone/>
            </a:pPr>
            <a:r>
              <a:rPr lang="en-US" sz="2400" dirty="0">
                <a:latin typeface="Franklin Gothic Medium" panose="020B0603020102020204" pitchFamily="34" charset="0"/>
              </a:rPr>
              <a:t> </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228600"/>
            <a:ext cx="9144000" cy="838200"/>
          </a:xfrm>
        </p:spPr>
        <p:txBody>
          <a:bodyPr>
            <a:normAutofit/>
          </a:bodyPr>
          <a:lstStyle/>
          <a:p>
            <a:r>
              <a:rPr lang="en-US" dirty="0">
                <a:latin typeface="Franklin Gothic Medium" pitchFamily="34" charset="0"/>
              </a:rPr>
              <a:t>NATIONAL ORIGIN DISCRIMINATION</a:t>
            </a:r>
          </a:p>
        </p:txBody>
      </p:sp>
      <p:sp>
        <p:nvSpPr>
          <p:cNvPr id="3" name="Subtitle 2"/>
          <p:cNvSpPr>
            <a:spLocks noGrp="1"/>
          </p:cNvSpPr>
          <p:nvPr>
            <p:ph idx="1"/>
          </p:nvPr>
        </p:nvSpPr>
        <p:spPr/>
        <p:txBody>
          <a:bodyPr>
            <a:normAutofit/>
          </a:bodyPr>
          <a:lstStyle/>
          <a:p>
            <a:pPr>
              <a:buNone/>
            </a:pPr>
            <a:r>
              <a:rPr lang="en-US" sz="2400" dirty="0">
                <a:latin typeface="Franklin Gothic Medium" panose="020B0603020102020204" pitchFamily="34" charset="0"/>
              </a:rPr>
              <a:t> National origin discrimination involves treating people (applicant/employee) unfavorably because he or she:</a:t>
            </a:r>
          </a:p>
          <a:p>
            <a:pPr>
              <a:buNone/>
            </a:pPr>
            <a:endParaRPr lang="en-US" sz="2400" dirty="0">
              <a:latin typeface="Franklin Gothic Medium" panose="020B0603020102020204" pitchFamily="34" charset="0"/>
            </a:endParaRPr>
          </a:p>
          <a:p>
            <a:pPr lvl="2"/>
            <a:r>
              <a:rPr lang="en-US" dirty="0">
                <a:latin typeface="Franklin Gothic Medium" panose="020B0603020102020204" pitchFamily="34" charset="0"/>
              </a:rPr>
              <a:t>is from a particular country or part of the world</a:t>
            </a:r>
          </a:p>
          <a:p>
            <a:pPr lvl="2"/>
            <a:r>
              <a:rPr lang="en-US" dirty="0">
                <a:latin typeface="Franklin Gothic Medium" panose="020B0603020102020204" pitchFamily="34" charset="0"/>
              </a:rPr>
              <a:t>appears to be of a certain ethnic background (even if they are not)</a:t>
            </a:r>
          </a:p>
          <a:p>
            <a:pPr lvl="2"/>
            <a:r>
              <a:rPr lang="en-US" dirty="0">
                <a:latin typeface="Franklin Gothic Medium" panose="020B0603020102020204" pitchFamily="34" charset="0"/>
              </a:rPr>
              <a:t>is married to (or associated with) a person of a certain national origin</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895350" y="0"/>
            <a:ext cx="10515600" cy="1066800"/>
          </a:xfrm>
          <a:prstGeom prst="rect">
            <a:avLst/>
          </a:prstGeom>
          <a:gradFill flip="none" rotWithShape="1">
            <a:gsLst>
              <a:gs pos="0">
                <a:srgbClr val="000099">
                  <a:tint val="66000"/>
                  <a:satMod val="160000"/>
                </a:srgbClr>
              </a:gs>
              <a:gs pos="50000">
                <a:srgbClr val="000099">
                  <a:tint val="44500"/>
                  <a:satMod val="160000"/>
                </a:srgbClr>
              </a:gs>
              <a:gs pos="100000">
                <a:srgbClr val="000099">
                  <a:tint val="23500"/>
                  <a:satMod val="160000"/>
                </a:srgbClr>
              </a:gs>
            </a:gsLst>
            <a:lin ang="54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0" y="152400"/>
            <a:ext cx="9144000" cy="914400"/>
          </a:xfrm>
        </p:spPr>
        <p:txBody>
          <a:bodyPr>
            <a:normAutofit/>
          </a:bodyPr>
          <a:lstStyle/>
          <a:p>
            <a:r>
              <a:rPr lang="en-US" dirty="0">
                <a:latin typeface="Franklin Gothic Medium" pitchFamily="34" charset="0"/>
              </a:rPr>
              <a:t>RACE/COLOR DISCRIMINATION</a:t>
            </a:r>
          </a:p>
        </p:txBody>
      </p:sp>
      <p:sp>
        <p:nvSpPr>
          <p:cNvPr id="3" name="Subtitle 2"/>
          <p:cNvSpPr>
            <a:spLocks noGrp="1"/>
          </p:cNvSpPr>
          <p:nvPr>
            <p:ph idx="1"/>
          </p:nvPr>
        </p:nvSpPr>
        <p:spPr/>
        <p:txBody>
          <a:bodyPr>
            <a:normAutofit lnSpcReduction="10000"/>
          </a:bodyPr>
          <a:lstStyle/>
          <a:p>
            <a:pPr>
              <a:buNone/>
            </a:pPr>
            <a:r>
              <a:rPr lang="en-US" sz="2000" dirty="0"/>
              <a:t> </a:t>
            </a:r>
            <a:r>
              <a:rPr lang="en-US" sz="3000" dirty="0">
                <a:latin typeface="Franklin Gothic Medium" pitchFamily="34" charset="0"/>
              </a:rPr>
              <a:t>Race/color discrimination involves treating an applicant/employee unfavorably because he/she:</a:t>
            </a:r>
            <a:endParaRPr lang="en-US" sz="2800" dirty="0">
              <a:latin typeface="Franklin Gothic Medium" pitchFamily="34" charset="0"/>
            </a:endParaRPr>
          </a:p>
          <a:p>
            <a:pPr>
              <a:buNone/>
            </a:pPr>
            <a:endParaRPr lang="en-US" sz="1700" dirty="0">
              <a:latin typeface="Franklin Gothic Medium" pitchFamily="34" charset="0"/>
            </a:endParaRPr>
          </a:p>
          <a:p>
            <a:pPr lvl="2"/>
            <a:r>
              <a:rPr lang="en-US" sz="3000" dirty="0">
                <a:latin typeface="Franklin Gothic Medium" pitchFamily="34" charset="0"/>
              </a:rPr>
              <a:t>is of a certain race</a:t>
            </a:r>
          </a:p>
          <a:p>
            <a:pPr lvl="2"/>
            <a:r>
              <a:rPr lang="en-US" sz="3000" dirty="0">
                <a:latin typeface="Franklin Gothic Medium" pitchFamily="34" charset="0"/>
              </a:rPr>
              <a:t>has personal characteristics associated with race (such as hair texture, skin color, or certain facial features) </a:t>
            </a:r>
          </a:p>
          <a:p>
            <a:pPr lvl="2"/>
            <a:r>
              <a:rPr lang="en-US" sz="3000" dirty="0">
                <a:latin typeface="Franklin Gothic Medium" pitchFamily="34" charset="0"/>
              </a:rPr>
              <a:t>is married to (or associated with) a person of a certain race or color</a:t>
            </a:r>
          </a:p>
        </p:txBody>
      </p:sp>
      <p:sp>
        <p:nvSpPr>
          <p:cNvPr id="7" name="Rectangle 6"/>
          <p:cNvSpPr/>
          <p:nvPr/>
        </p:nvSpPr>
        <p:spPr>
          <a:xfrm>
            <a:off x="-895350" y="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95350" y="6629400"/>
            <a:ext cx="10515600" cy="22860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dirty="0"/>
          </a:p>
        </p:txBody>
      </p:sp>
      <p:pic>
        <p:nvPicPr>
          <p:cNvPr id="4098" name="Picture 2" descr="http://www.aerie1.com/Images/FOEGrandAerieLogo.gif"/>
          <p:cNvPicPr>
            <a:picLocks noChangeAspect="1" noChangeArrowheads="1"/>
          </p:cNvPicPr>
          <p:nvPr/>
        </p:nvPicPr>
        <p:blipFill>
          <a:blip r:embed="rId2" cstate="print"/>
          <a:srcRect/>
          <a:stretch>
            <a:fillRect/>
          </a:stretch>
        </p:blipFill>
        <p:spPr bwMode="auto">
          <a:xfrm>
            <a:off x="7772400" y="5562600"/>
            <a:ext cx="1170709" cy="990600"/>
          </a:xfrm>
          <a:prstGeom prst="rect">
            <a:avLst/>
          </a:prstGeom>
          <a:noFill/>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TM10001115[[fn=Parcel]]</Template>
  <TotalTime>71140</TotalTime>
  <Words>2387</Words>
  <Application>Microsoft Office PowerPoint</Application>
  <PresentationFormat>On-screen Show (4:3)</PresentationFormat>
  <Paragraphs>254</Paragraphs>
  <Slides>37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37</vt:i4>
      </vt:variant>
    </vt:vector>
  </HeadingPairs>
  <TitlesOfParts>
    <vt:vector size="44" baseType="lpstr">
      <vt:lpstr>Arial</vt:lpstr>
      <vt:lpstr>Calibri</vt:lpstr>
      <vt:lpstr>Franklin Gothic Book</vt:lpstr>
      <vt:lpstr>Franklin Gothic Demi</vt:lpstr>
      <vt:lpstr>Franklin Gothic Medium</vt:lpstr>
      <vt:lpstr>Wingdings</vt:lpstr>
      <vt:lpstr>Office Theme</vt:lpstr>
      <vt:lpstr>Fraternal Order of Eagles</vt:lpstr>
      <vt:lpstr>Protected Classes</vt:lpstr>
      <vt:lpstr>What Are Protected Classes</vt:lpstr>
      <vt:lpstr>Protected Classes</vt:lpstr>
      <vt:lpstr>AGE DISCRIMINATION</vt:lpstr>
      <vt:lpstr>       </vt:lpstr>
      <vt:lpstr>DISABILITY DISCRIMINATION</vt:lpstr>
      <vt:lpstr>NATIONAL ORIGIN DISCRIMINATION</vt:lpstr>
      <vt:lpstr>RACE/COLOR DISCRIMINATION</vt:lpstr>
      <vt:lpstr>RELIGIOUS DISCRIMINATION</vt:lpstr>
      <vt:lpstr>RETALIATION DISCRIMINATION</vt:lpstr>
      <vt:lpstr>SEX DISCRIMINATION</vt:lpstr>
      <vt:lpstr>SERVICE ANIMALS</vt:lpstr>
      <vt:lpstr>NON-MEMBER CARE GIVERS</vt:lpstr>
      <vt:lpstr>PROTECTED CHARACTERISTICS</vt:lpstr>
      <vt:lpstr>501(c)(7) vs. 501(c)(8)</vt:lpstr>
      <vt:lpstr>EMPLOYER RESPONSIBILITY</vt:lpstr>
      <vt:lpstr>FEDERAL LAW</vt:lpstr>
      <vt:lpstr>EMPLOYER RESPONSIBILITY</vt:lpstr>
      <vt:lpstr>EMPLOYER RESPONSIBILITY</vt:lpstr>
      <vt:lpstr>INSURANCE </vt:lpstr>
      <vt:lpstr>PROTECT YOUR AERIE</vt:lpstr>
      <vt:lpstr>PowerPoint Presentation</vt:lpstr>
      <vt:lpstr>INSURANCE DEFINITIONS CON’T</vt:lpstr>
      <vt:lpstr>Insurance Definitions Con’t</vt:lpstr>
      <vt:lpstr>PowerPoint Presentation</vt:lpstr>
      <vt:lpstr>WHAT IS EPLI?</vt:lpstr>
      <vt:lpstr>EPLI CLAIMS</vt:lpstr>
      <vt:lpstr>FACTS FROM THE EEOC:</vt:lpstr>
      <vt:lpstr>WHO NEEDS INSURANCE?</vt:lpstr>
      <vt:lpstr>CONSEQUENCES OF NO INSURANCE</vt:lpstr>
      <vt:lpstr>REQUIRED INSURANCE</vt:lpstr>
      <vt:lpstr>CONSIDER ADDING</vt:lpstr>
      <vt:lpstr>OFFICER RESPONSIBILITY</vt:lpstr>
      <vt:lpstr>LIQUOR LIABILITY INSURANCE</vt:lpstr>
      <vt:lpstr>LIQUOR LIABILITY INSURANCE</vt:lpstr>
      <vt:lpstr>ADDITIONAL PROTECTION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Protected Classes</dc:title>
  <dc:creator>Jolie Stamper</dc:creator>
  <cp:lastModifiedBy>Patrick Ash</cp:lastModifiedBy>
  <cp:revision>168</cp:revision>
  <dcterms:created xsi:type="dcterms:W3CDTF">2013-10-17T00:53:25Z</dcterms:created>
  <dcterms:modified xsi:type="dcterms:W3CDTF">2023-08-23T19:01:24Z</dcterms:modified>
</cp:coreProperties>
</file>