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29" r:id="rId4"/>
    <p:sldId id="258" r:id="rId5"/>
    <p:sldId id="330" r:id="rId6"/>
    <p:sldId id="331" r:id="rId7"/>
    <p:sldId id="341" r:id="rId8"/>
    <p:sldId id="332" r:id="rId9"/>
    <p:sldId id="339" r:id="rId10"/>
    <p:sldId id="340" r:id="rId11"/>
    <p:sldId id="337" r:id="rId12"/>
    <p:sldId id="334" r:id="rId13"/>
    <p:sldId id="333" r:id="rId14"/>
    <p:sldId id="335" r:id="rId15"/>
    <p:sldId id="336" r:id="rId16"/>
    <p:sldId id="33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ery Hull" initials="JH" lastIdx="1" clrIdx="0">
    <p:extLst>
      <p:ext uri="{19B8F6BF-5375-455C-9EA6-DF929625EA0E}">
        <p15:presenceInfo xmlns:p15="http://schemas.microsoft.com/office/powerpoint/2012/main" userId="f4d03b4963e445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51" y="42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8/17/2020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oe.com/Portals/0/pdf/eagle-space/IRSPublication3079_Charitable_Gaming.pdf" TargetMode="External"/><Relationship Id="rId2" Type="http://schemas.openxmlformats.org/officeDocument/2006/relationships/hyperlink" Target="https://www.foe.com/Portals/0/pdf/eagle-space/GamingReportingForm990_NonProfits.pdf" TargetMode="Externa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hyperlink" Target="https://www.foe.com/Portals/0/pdf/eagle-space/IRS_Form_990_Schedule_G_Instructions.pdf" TargetMode="External"/><Relationship Id="rId4" Type="http://schemas.openxmlformats.org/officeDocument/2006/relationships/hyperlink" Target="https://www.foe.com/Portals/0/pdf/eagle-space/IRS_Form_990_Schedule_G.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foe.com/portals/0/pdf/eagle-space/2017AffiliationAgreementAux.pdf" TargetMode="External"/><Relationship Id="rId2" Type="http://schemas.openxmlformats.org/officeDocument/2006/relationships/hyperlink" Target="https://www.foe.com/portals/0/pdf/eagle-space/2017affiliationagreement.pdf" TargetMode="Externa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foe.com/Portals/0/pdf/charities/Grand-Aerie-501c8.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35745-641C-4025-A5D8-12D637A37B1F}"/>
              </a:ext>
            </a:extLst>
          </p:cNvPr>
          <p:cNvSpPr>
            <a:spLocks noGrp="1"/>
          </p:cNvSpPr>
          <p:nvPr>
            <p:ph type="ctrTitle"/>
          </p:nvPr>
        </p:nvSpPr>
        <p:spPr>
          <a:xfrm>
            <a:off x="684212" y="685800"/>
            <a:ext cx="8988294" cy="919066"/>
          </a:xfrm>
        </p:spPr>
        <p:txBody>
          <a:bodyPr>
            <a:normAutofit/>
          </a:bodyPr>
          <a:lstStyle/>
          <a:p>
            <a:r>
              <a:rPr lang="en-US" sz="5400" dirty="0"/>
              <a:t>Keeping in Compliance</a:t>
            </a:r>
          </a:p>
        </p:txBody>
      </p:sp>
      <p:sp>
        <p:nvSpPr>
          <p:cNvPr id="3" name="Subtitle 2">
            <a:extLst>
              <a:ext uri="{FF2B5EF4-FFF2-40B4-BE49-F238E27FC236}">
                <a16:creationId xmlns:a16="http://schemas.microsoft.com/office/drawing/2014/main" xmlns="" id="{3D8EC497-C058-4E76-8439-AAFCAFF77D26}"/>
              </a:ext>
            </a:extLst>
          </p:cNvPr>
          <p:cNvSpPr>
            <a:spLocks noGrp="1"/>
          </p:cNvSpPr>
          <p:nvPr>
            <p:ph type="subTitle" idx="1"/>
          </p:nvPr>
        </p:nvSpPr>
        <p:spPr>
          <a:xfrm>
            <a:off x="684211" y="1838131"/>
            <a:ext cx="8711715" cy="3953069"/>
          </a:xfrm>
        </p:spPr>
        <p:txBody>
          <a:bodyPr>
            <a:normAutofit fontScale="92500" lnSpcReduction="10000"/>
          </a:bodyPr>
          <a:lstStyle/>
          <a:p>
            <a:pPr>
              <a:spcBef>
                <a:spcPts val="0"/>
              </a:spcBef>
              <a:spcAft>
                <a:spcPts val="1500"/>
              </a:spcAft>
            </a:pPr>
            <a:r>
              <a:rPr lang="en-US"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Compliance is the key to maintaining a healthy Aerie and Auxiliary. To ensure you're in full compliance with the Grand Aerie, make sure your Aerie/Auxiliary has submitted the items in this presentation to the Grand Aerie Compliance Department.</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1500"/>
              </a:spcAft>
            </a:pPr>
            <a:r>
              <a:rPr lang="en-US"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Failing to remain in compliance can result in one or more of the following consequences: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Wingdings" panose="05000000000000000000" pitchFamily="2" charset="2"/>
              <a:buChar char=""/>
              <a:tabLst>
                <a:tab pos="457200" algn="l"/>
              </a:tabLst>
            </a:pPr>
            <a:r>
              <a:rPr lang="en-US"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Inability to receive representation from the Grand Aerie for any upcoming meetings or events.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Wingdings" panose="05000000000000000000" pitchFamily="2" charset="2"/>
              <a:buChar char=""/>
              <a:tabLst>
                <a:tab pos="457200" algn="l"/>
              </a:tabLst>
            </a:pPr>
            <a:r>
              <a:rPr lang="en-US"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Loss of nonprofit tax status.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Wingdings" panose="05000000000000000000" pitchFamily="2" charset="2"/>
              <a:buChar char=""/>
              <a:tabLst>
                <a:tab pos="457200" algn="l"/>
              </a:tabLst>
            </a:pPr>
            <a:r>
              <a:rPr lang="en-US"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Suspended or revoked Aerie/Auxiliary Charter</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close up of a logo&#10;&#10;Description automatically generated">
            <a:extLst>
              <a:ext uri="{FF2B5EF4-FFF2-40B4-BE49-F238E27FC236}">
                <a16:creationId xmlns:a16="http://schemas.microsoft.com/office/drawing/2014/main" xmlns="" id="{375C9B49-EB12-42AC-9E89-DF1A061D9A34}"/>
              </a:ext>
            </a:extLst>
          </p:cNvPr>
          <p:cNvPicPr>
            <a:picLocks noChangeAspect="1"/>
          </p:cNvPicPr>
          <p:nvPr/>
        </p:nvPicPr>
        <p:blipFill>
          <a:blip r:embed="rId2"/>
          <a:stretch>
            <a:fillRect/>
          </a:stretch>
        </p:blipFill>
        <p:spPr>
          <a:xfrm>
            <a:off x="10142290" y="4996729"/>
            <a:ext cx="1899223" cy="1665329"/>
          </a:xfrm>
          <a:prstGeom prst="rect">
            <a:avLst/>
          </a:prstGeom>
        </p:spPr>
      </p:pic>
    </p:spTree>
    <p:extLst>
      <p:ext uri="{BB962C8B-B14F-4D97-AF65-F5344CB8AC3E}">
        <p14:creationId xmlns:p14="http://schemas.microsoft.com/office/powerpoint/2010/main" val="1406775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9583"/>
            <a:ext cx="9308264" cy="4278094"/>
          </a:xfrm>
          <a:prstGeom prst="rect">
            <a:avLst/>
          </a:prstGeom>
        </p:spPr>
        <p:txBody>
          <a:bodyPr wrap="square">
            <a:spAutoFit/>
          </a:bodyPr>
          <a:lstStyle/>
          <a:p>
            <a:r>
              <a:rPr lang="en-US" sz="3600" b="1" dirty="0">
                <a:latin typeface="Times" panose="02020603050405020304" pitchFamily="18" charset="0"/>
                <a:ea typeface="Times" panose="02020603050405020304" pitchFamily="18" charset="0"/>
                <a:cs typeface="Times New Roman" panose="02020603050405020304" pitchFamily="18" charset="0"/>
              </a:rPr>
              <a:t>TREASURER'S ANNUAL REPORT</a:t>
            </a:r>
            <a:r>
              <a:rPr lang="en-US" sz="2800" b="1" dirty="0">
                <a:latin typeface="Times" panose="02020603050405020304" pitchFamily="18" charset="0"/>
                <a:ea typeface="Times" panose="02020603050405020304" pitchFamily="18" charset="0"/>
                <a:cs typeface="Times New Roman" panose="02020603050405020304" pitchFamily="18" charset="0"/>
              </a:rPr>
              <a:t> </a:t>
            </a:r>
            <a:r>
              <a:rPr lang="en-US" sz="2000" dirty="0">
                <a:latin typeface="Times" panose="02020603050405020304" pitchFamily="18" charset="0"/>
                <a:ea typeface="Times" panose="02020603050405020304" pitchFamily="18" charset="0"/>
                <a:cs typeface="Times New Roman" panose="02020603050405020304" pitchFamily="18" charset="0"/>
              </a:rPr>
              <a:t> </a:t>
            </a:r>
            <a:endParaRPr lang="en-US" sz="2000" dirty="0" smtClean="0">
              <a:latin typeface="Times" panose="02020603050405020304" pitchFamily="18" charset="0"/>
              <a:ea typeface="Times" panose="02020603050405020304" pitchFamily="18" charset="0"/>
              <a:cs typeface="Times New Roman" panose="02020603050405020304" pitchFamily="18" charset="0"/>
            </a:endParaRPr>
          </a:p>
          <a:p>
            <a:endParaRPr lang="en-US" sz="2000" dirty="0" smtClean="0">
              <a:latin typeface="Times" panose="02020603050405020304" pitchFamily="18" charset="0"/>
              <a:ea typeface="Times" panose="02020603050405020304" pitchFamily="18" charset="0"/>
              <a:cs typeface="Times New Roman" panose="02020603050405020304" pitchFamily="18" charset="0"/>
            </a:endParaRPr>
          </a:p>
          <a:p>
            <a:endParaRPr lang="en-US" sz="2000" dirty="0">
              <a:latin typeface="Times" panose="02020603050405020304" pitchFamily="18" charset="0"/>
              <a:ea typeface="Times" panose="02020603050405020304" pitchFamily="18" charset="0"/>
              <a:cs typeface="Times New Roman" panose="02020603050405020304" pitchFamily="18" charset="0"/>
            </a:endParaRPr>
          </a:p>
          <a:p>
            <a:r>
              <a:rPr lang="en-US" sz="2800" dirty="0" smtClean="0">
                <a:solidFill>
                  <a:schemeClr val="bg1"/>
                </a:solidFill>
                <a:latin typeface="Times" panose="02020603050405020304" pitchFamily="18" charset="0"/>
                <a:ea typeface="Times" panose="02020603050405020304" pitchFamily="18" charset="0"/>
                <a:cs typeface="Times New Roman" panose="02020603050405020304" pitchFamily="18" charset="0"/>
              </a:rPr>
              <a:t>The </a:t>
            </a:r>
            <a:r>
              <a:rPr lang="en-US" sz="2800" dirty="0">
                <a:solidFill>
                  <a:schemeClr val="bg1"/>
                </a:solidFill>
                <a:latin typeface="Times" panose="02020603050405020304" pitchFamily="18" charset="0"/>
                <a:ea typeface="Times" panose="02020603050405020304" pitchFamily="18" charset="0"/>
                <a:cs typeface="Times New Roman" panose="02020603050405020304" pitchFamily="18" charset="0"/>
              </a:rPr>
              <a:t>fiscal year of the Grand and Local Aeries of the Fraternal Order of Eagles ends on May 31 of each year, and the Aerie Treasurer is required to complete an annual report for the 12 months ending May 31. This </a:t>
            </a:r>
            <a:r>
              <a:rPr lang="en-US" sz="2800" dirty="0" smtClean="0">
                <a:solidFill>
                  <a:schemeClr val="bg1"/>
                </a:solidFill>
                <a:latin typeface="Times" panose="02020603050405020304" pitchFamily="18" charset="0"/>
                <a:ea typeface="Times" panose="02020603050405020304" pitchFamily="18" charset="0"/>
                <a:cs typeface="Times New Roman" panose="02020603050405020304" pitchFamily="18" charset="0"/>
              </a:rPr>
              <a:t>annual report </a:t>
            </a:r>
            <a:r>
              <a:rPr lang="en-US" sz="2800" dirty="0">
                <a:solidFill>
                  <a:schemeClr val="bg1"/>
                </a:solidFill>
                <a:latin typeface="Times" panose="02020603050405020304" pitchFamily="18" charset="0"/>
                <a:ea typeface="Times" panose="02020603050405020304" pitchFamily="18" charset="0"/>
                <a:cs typeface="Times New Roman" panose="02020603050405020304" pitchFamily="18" charset="0"/>
              </a:rPr>
              <a:t>furnishes important information to </a:t>
            </a:r>
            <a:r>
              <a:rPr lang="en-US" sz="2800" dirty="0" smtClean="0">
                <a:solidFill>
                  <a:schemeClr val="bg1"/>
                </a:solidFill>
                <a:latin typeface="Times" panose="02020603050405020304" pitchFamily="18" charset="0"/>
                <a:ea typeface="Times" panose="02020603050405020304" pitchFamily="18" charset="0"/>
                <a:cs typeface="Times New Roman" panose="02020603050405020304" pitchFamily="18" charset="0"/>
              </a:rPr>
              <a:t>the Grand Aerie. The Treasurers Annual Report </a:t>
            </a:r>
            <a:r>
              <a:rPr lang="en-US" sz="2800" dirty="0">
                <a:solidFill>
                  <a:schemeClr val="bg1"/>
                </a:solidFill>
                <a:latin typeface="Times" panose="02020603050405020304" pitchFamily="18" charset="0"/>
                <a:ea typeface="Times" panose="02020603050405020304" pitchFamily="18" charset="0"/>
                <a:cs typeface="Times New Roman" panose="02020603050405020304" pitchFamily="18" charset="0"/>
              </a:rPr>
              <a:t>to the Grand Aerie </a:t>
            </a:r>
            <a:r>
              <a:rPr lang="en-US" sz="2800" dirty="0" smtClean="0">
                <a:solidFill>
                  <a:schemeClr val="bg1"/>
                </a:solidFill>
                <a:latin typeface="Times" panose="02020603050405020304" pitchFamily="18" charset="0"/>
                <a:ea typeface="Times" panose="02020603050405020304" pitchFamily="18" charset="0"/>
                <a:cs typeface="Times New Roman" panose="02020603050405020304" pitchFamily="18" charset="0"/>
              </a:rPr>
              <a:t>is </a:t>
            </a:r>
            <a:r>
              <a:rPr lang="en-US" sz="2800" dirty="0">
                <a:solidFill>
                  <a:schemeClr val="bg1"/>
                </a:solidFill>
                <a:latin typeface="Times" panose="02020603050405020304" pitchFamily="18" charset="0"/>
                <a:ea typeface="Times" panose="02020603050405020304" pitchFamily="18" charset="0"/>
                <a:cs typeface="Times New Roman" panose="02020603050405020304" pitchFamily="18" charset="0"/>
              </a:rPr>
              <a:t>due in the Grand Aerie office on July 1 of each year.</a:t>
            </a:r>
            <a:endParaRPr lang="en-US" sz="2800" dirty="0">
              <a:solidFill>
                <a:schemeClr val="bg1"/>
              </a:solidFill>
              <a:effectLst/>
              <a:latin typeface="Times" panose="02020603050405020304" pitchFamily="18" charset="0"/>
              <a:ea typeface="Times" panose="02020603050405020304" pitchFamily="18" charset="0"/>
              <a:cs typeface="Times New Roman" panose="02020603050405020304" pitchFamily="18" charset="0"/>
            </a:endParaRPr>
          </a:p>
        </p:txBody>
      </p:sp>
      <p:pic>
        <p:nvPicPr>
          <p:cNvPr id="3" name="Picture 2" descr="A close up of a logo&#10;&#10;Description automatically generated">
            <a:extLst>
              <a:ext uri="{FF2B5EF4-FFF2-40B4-BE49-F238E27FC236}">
                <a16:creationId xmlns:a16="http://schemas.microsoft.com/office/drawing/2014/main" xmlns="" id="{952CA4B9-C599-4C4C-B1BC-FB3D2B938432}"/>
              </a:ext>
            </a:extLst>
          </p:cNvPr>
          <p:cNvPicPr>
            <a:picLocks noChangeAspect="1"/>
          </p:cNvPicPr>
          <p:nvPr/>
        </p:nvPicPr>
        <p:blipFill>
          <a:blip r:embed="rId2"/>
          <a:stretch>
            <a:fillRect/>
          </a:stretch>
        </p:blipFill>
        <p:spPr>
          <a:xfrm>
            <a:off x="10442860" y="5307669"/>
            <a:ext cx="1611943" cy="1413428"/>
          </a:xfrm>
          <a:prstGeom prst="rect">
            <a:avLst/>
          </a:prstGeom>
        </p:spPr>
      </p:pic>
    </p:spTree>
    <p:extLst>
      <p:ext uri="{BB962C8B-B14F-4D97-AF65-F5344CB8AC3E}">
        <p14:creationId xmlns:p14="http://schemas.microsoft.com/office/powerpoint/2010/main" val="206532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185" y="826792"/>
            <a:ext cx="11356081" cy="646331"/>
          </a:xfrm>
          <a:prstGeom prst="rect">
            <a:avLst/>
          </a:prstGeom>
          <a:noFill/>
        </p:spPr>
        <p:txBody>
          <a:bodyPr wrap="square" rtlCol="0">
            <a:spAutoFit/>
          </a:bodyPr>
          <a:lstStyle/>
          <a:p>
            <a:r>
              <a:rPr lang="en-US" sz="3600" dirty="0" smtClean="0"/>
              <a:t>Fraternal Order of Eagles Fiscal Year</a:t>
            </a:r>
            <a:endParaRPr lang="en-US" sz="3600" dirty="0"/>
          </a:p>
        </p:txBody>
      </p:sp>
      <p:sp>
        <p:nvSpPr>
          <p:cNvPr id="3" name="TextBox 2"/>
          <p:cNvSpPr txBox="1"/>
          <p:nvPr/>
        </p:nvSpPr>
        <p:spPr>
          <a:xfrm>
            <a:off x="580397" y="2064244"/>
            <a:ext cx="10781159" cy="2554545"/>
          </a:xfrm>
          <a:prstGeom prst="rect">
            <a:avLst/>
          </a:prstGeom>
          <a:noFill/>
        </p:spPr>
        <p:txBody>
          <a:bodyPr wrap="square" rtlCol="0">
            <a:spAutoFit/>
          </a:bodyPr>
          <a:lstStyle/>
          <a:p>
            <a:r>
              <a:rPr lang="en-US" dirty="0" smtClean="0"/>
              <a:t> </a:t>
            </a:r>
            <a:r>
              <a:rPr lang="en-US" sz="3200" dirty="0" smtClean="0">
                <a:solidFill>
                  <a:schemeClr val="bg1"/>
                </a:solidFill>
              </a:rPr>
              <a:t>Section 35.7 (c) June 1</a:t>
            </a:r>
            <a:r>
              <a:rPr lang="en-US" sz="3200" baseline="30000" dirty="0" smtClean="0">
                <a:solidFill>
                  <a:schemeClr val="bg1"/>
                </a:solidFill>
              </a:rPr>
              <a:t>st</a:t>
            </a:r>
            <a:r>
              <a:rPr lang="en-US" sz="3200" dirty="0" smtClean="0">
                <a:solidFill>
                  <a:schemeClr val="bg1"/>
                </a:solidFill>
              </a:rPr>
              <a:t> through May 31</a:t>
            </a:r>
            <a:r>
              <a:rPr lang="en-US" sz="3200" baseline="30000" dirty="0" smtClean="0">
                <a:solidFill>
                  <a:schemeClr val="bg1"/>
                </a:solidFill>
              </a:rPr>
              <a:t>st</a:t>
            </a:r>
            <a:r>
              <a:rPr lang="en-US" sz="3200" dirty="0" smtClean="0">
                <a:solidFill>
                  <a:schemeClr val="bg1"/>
                </a:solidFill>
              </a:rPr>
              <a:t> of the following year shall be the fraternal and fiscal year for all Aeries and Auxiliaries. All Aeries and Auxiliaries, where applicable, shall use this date for the Internal Revenue Service (IRS) filings.</a:t>
            </a:r>
            <a:endParaRPr lang="en-US" sz="3200" dirty="0">
              <a:solidFill>
                <a:schemeClr val="bg1"/>
              </a:solidFill>
            </a:endParaRPr>
          </a:p>
        </p:txBody>
      </p:sp>
      <p:pic>
        <p:nvPicPr>
          <p:cNvPr id="4" name="Picture 3" descr="A close up of a logo&#10;&#10;Description automatically generated">
            <a:extLst>
              <a:ext uri="{FF2B5EF4-FFF2-40B4-BE49-F238E27FC236}">
                <a16:creationId xmlns:a16="http://schemas.microsoft.com/office/drawing/2014/main" xmlns="" id="{FE2B6070-1833-4C91-A04A-AF0B2F1AEAD3}"/>
              </a:ext>
            </a:extLst>
          </p:cNvPr>
          <p:cNvPicPr>
            <a:picLocks noChangeAspect="1"/>
          </p:cNvPicPr>
          <p:nvPr/>
        </p:nvPicPr>
        <p:blipFill>
          <a:blip r:embed="rId2"/>
          <a:stretch>
            <a:fillRect/>
          </a:stretch>
        </p:blipFill>
        <p:spPr>
          <a:xfrm>
            <a:off x="10474800" y="5372462"/>
            <a:ext cx="1611943" cy="1413428"/>
          </a:xfrm>
          <a:prstGeom prst="rect">
            <a:avLst/>
          </a:prstGeom>
        </p:spPr>
      </p:pic>
    </p:spTree>
    <p:extLst>
      <p:ext uri="{BB962C8B-B14F-4D97-AF65-F5344CB8AC3E}">
        <p14:creationId xmlns:p14="http://schemas.microsoft.com/office/powerpoint/2010/main" val="217953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A9E2115-ABAC-45A6-8A72-F18CE0914FD8}"/>
              </a:ext>
            </a:extLst>
          </p:cNvPr>
          <p:cNvSpPr txBox="1"/>
          <p:nvPr/>
        </p:nvSpPr>
        <p:spPr>
          <a:xfrm>
            <a:off x="1735494" y="2155371"/>
            <a:ext cx="9498564" cy="2198038"/>
          </a:xfrm>
          <a:prstGeom prst="rect">
            <a:avLst/>
          </a:prstGeom>
          <a:noFill/>
        </p:spPr>
        <p:txBody>
          <a:bodyPr wrap="square" rtlCol="0">
            <a:spAutoFit/>
          </a:bodyPr>
          <a:lstStyle/>
          <a:p>
            <a:pPr>
              <a:lnSpc>
                <a:spcPts val="1350"/>
              </a:lnSpc>
              <a:spcAft>
                <a:spcPts val="1050"/>
              </a:spcAft>
            </a:pPr>
            <a:r>
              <a:rPr lang="en-US" sz="4000" dirty="0">
                <a:latin typeface="inherit"/>
                <a:ea typeface="Times New Roman" panose="02020603050405020304" pitchFamily="18" charset="0"/>
                <a:cs typeface="Arial" panose="020B0604020202020204" pitchFamily="34" charset="0"/>
              </a:rPr>
              <a:t>Charitable Gaming Reporting Information</a:t>
            </a:r>
            <a:endParaRPr lang="en-US" sz="4000" dirty="0">
              <a:latin typeface="inherit"/>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Wingdings" panose="05000000000000000000" pitchFamily="2" charset="2"/>
              <a:buChar char=""/>
              <a:tabLst>
                <a:tab pos="457200" algn="l"/>
              </a:tabLst>
            </a:pPr>
            <a:r>
              <a:rPr lang="en-US"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Gaming Reporting on Form 990 for Non-Profits</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Wingdings" panose="05000000000000000000" pitchFamily="2" charset="2"/>
              <a:buChar char=""/>
              <a:tabLst>
                <a:tab pos="457200" algn="l"/>
              </a:tabLst>
            </a:pPr>
            <a:r>
              <a:rPr lang="en-US"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IRS Publication 3079: Tax-Exempt Organizations and Gaming</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Wingdings" panose="05000000000000000000" pitchFamily="2" charset="2"/>
              <a:buChar char=""/>
              <a:tabLst>
                <a:tab pos="457200" algn="l"/>
              </a:tabLst>
            </a:pPr>
            <a:r>
              <a:rPr lang="en-US"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IRS Form 990:Schedule G</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Wingdings" panose="05000000000000000000" pitchFamily="2" charset="2"/>
              <a:buChar char=""/>
              <a:tabLst>
                <a:tab pos="457200" algn="l"/>
              </a:tabLst>
            </a:pPr>
            <a:r>
              <a:rPr lang="en-US"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IRS Form 990: Schedule G - Instructions</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close up of a logo&#10;&#10;Description automatically generated">
            <a:extLst>
              <a:ext uri="{FF2B5EF4-FFF2-40B4-BE49-F238E27FC236}">
                <a16:creationId xmlns:a16="http://schemas.microsoft.com/office/drawing/2014/main" xmlns="" id="{BE80D42B-CDE4-419F-996A-042E999CA88B}"/>
              </a:ext>
            </a:extLst>
          </p:cNvPr>
          <p:cNvPicPr>
            <a:picLocks noChangeAspect="1"/>
          </p:cNvPicPr>
          <p:nvPr/>
        </p:nvPicPr>
        <p:blipFill>
          <a:blip r:embed="rId6"/>
          <a:stretch>
            <a:fillRect/>
          </a:stretch>
        </p:blipFill>
        <p:spPr>
          <a:xfrm>
            <a:off x="10437385" y="5318620"/>
            <a:ext cx="1611943" cy="1413428"/>
          </a:xfrm>
          <a:prstGeom prst="rect">
            <a:avLst/>
          </a:prstGeom>
        </p:spPr>
      </p:pic>
    </p:spTree>
    <p:extLst>
      <p:ext uri="{BB962C8B-B14F-4D97-AF65-F5344CB8AC3E}">
        <p14:creationId xmlns:p14="http://schemas.microsoft.com/office/powerpoint/2010/main" val="860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9CC6670-728D-4B3C-BC09-CF48456AD11B}"/>
              </a:ext>
            </a:extLst>
          </p:cNvPr>
          <p:cNvSpPr txBox="1"/>
          <p:nvPr/>
        </p:nvSpPr>
        <p:spPr>
          <a:xfrm>
            <a:off x="789935" y="203962"/>
            <a:ext cx="10686606" cy="6082018"/>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xmlns="" id="{227852BE-7D18-400D-ACA4-DF59720C583D}"/>
              </a:ext>
            </a:extLst>
          </p:cNvPr>
          <p:cNvSpPr txBox="1"/>
          <p:nvPr/>
        </p:nvSpPr>
        <p:spPr>
          <a:xfrm>
            <a:off x="1412666" y="2316115"/>
            <a:ext cx="8808378" cy="1597873"/>
          </a:xfrm>
          <a:prstGeom prst="rect">
            <a:avLst/>
          </a:prstGeom>
          <a:noFill/>
        </p:spPr>
        <p:txBody>
          <a:bodyPr wrap="square" rtlCol="0">
            <a:spAutoFit/>
          </a:bodyPr>
          <a:lstStyle/>
          <a:p>
            <a:pPr>
              <a:lnSpc>
                <a:spcPts val="2025"/>
              </a:lnSpc>
              <a:spcAft>
                <a:spcPts val="1050"/>
              </a:spcAft>
            </a:pPr>
            <a:r>
              <a:rPr lang="en-US" sz="4000" dirty="0">
                <a:latin typeface="inherit"/>
                <a:ea typeface="Times New Roman" panose="02020603050405020304" pitchFamily="18" charset="0"/>
                <a:cs typeface="Arial" panose="020B0604020202020204" pitchFamily="34" charset="0"/>
              </a:rPr>
              <a:t>No Money Owed To The Grand Aerie</a:t>
            </a:r>
            <a:endParaRPr lang="en-US" sz="4000" dirty="0">
              <a:latin typeface="inherit"/>
              <a:ea typeface="Calibri" panose="020F0502020204030204" pitchFamily="34" charset="0"/>
              <a:cs typeface="Times New Roman" panose="02020603050405020304" pitchFamily="18" charset="0"/>
            </a:endParaRPr>
          </a:p>
          <a:p>
            <a:pPr>
              <a:spcAft>
                <a:spcPts val="1500"/>
              </a:spcAft>
            </a:pPr>
            <a:r>
              <a:rPr lang="en-US"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All outstanding Per-Capita Tax, Membership Fees and </a:t>
            </a:r>
            <a:r>
              <a:rPr lang="en-US" sz="24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Supply </a:t>
            </a:r>
            <a:r>
              <a:rPr lang="en-US"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Invoices must be paid in full to date to be considered in compliance.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lose up of a logo&#10;&#10;Description automatically generated">
            <a:extLst>
              <a:ext uri="{FF2B5EF4-FFF2-40B4-BE49-F238E27FC236}">
                <a16:creationId xmlns:a16="http://schemas.microsoft.com/office/drawing/2014/main" xmlns="" id="{6202D670-ABE4-4149-B272-7E7F04132F93}"/>
              </a:ext>
            </a:extLst>
          </p:cNvPr>
          <p:cNvPicPr>
            <a:picLocks noChangeAspect="1"/>
          </p:cNvPicPr>
          <p:nvPr/>
        </p:nvPicPr>
        <p:blipFill>
          <a:blip r:embed="rId2"/>
          <a:stretch>
            <a:fillRect/>
          </a:stretch>
        </p:blipFill>
        <p:spPr>
          <a:xfrm>
            <a:off x="10437385" y="5318620"/>
            <a:ext cx="1611943" cy="1413428"/>
          </a:xfrm>
          <a:prstGeom prst="rect">
            <a:avLst/>
          </a:prstGeom>
        </p:spPr>
      </p:pic>
    </p:spTree>
    <p:extLst>
      <p:ext uri="{BB962C8B-B14F-4D97-AF65-F5344CB8AC3E}">
        <p14:creationId xmlns:p14="http://schemas.microsoft.com/office/powerpoint/2010/main" val="81644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E45FA0A-1186-48CB-ACE8-CB261857BE22}"/>
              </a:ext>
            </a:extLst>
          </p:cNvPr>
          <p:cNvSpPr txBox="1"/>
          <p:nvPr/>
        </p:nvSpPr>
        <p:spPr>
          <a:xfrm>
            <a:off x="1091681" y="1334278"/>
            <a:ext cx="9507894" cy="2705869"/>
          </a:xfrm>
          <a:prstGeom prst="rect">
            <a:avLst/>
          </a:prstGeom>
          <a:noFill/>
        </p:spPr>
        <p:txBody>
          <a:bodyPr wrap="square" rtlCol="0">
            <a:spAutoFit/>
          </a:bodyPr>
          <a:lstStyle/>
          <a:p>
            <a:pPr>
              <a:lnSpc>
                <a:spcPts val="2025"/>
              </a:lnSpc>
              <a:spcAft>
                <a:spcPts val="1050"/>
              </a:spcAft>
            </a:pPr>
            <a:r>
              <a:rPr lang="en-US" sz="4000" dirty="0">
                <a:latin typeface="inherit"/>
                <a:ea typeface="Times New Roman" panose="02020603050405020304" pitchFamily="18" charset="0"/>
                <a:cs typeface="Arial" panose="020B0604020202020204" pitchFamily="34" charset="0"/>
              </a:rPr>
              <a:t>House Rules Approved By Grand Aerie</a:t>
            </a:r>
            <a:endParaRPr lang="en-US" sz="4000" dirty="0">
              <a:latin typeface="inherit"/>
              <a:ea typeface="Calibri" panose="020F0502020204030204" pitchFamily="34" charset="0"/>
              <a:cs typeface="Times New Roman" panose="02020603050405020304" pitchFamily="18" charset="0"/>
            </a:endParaRPr>
          </a:p>
          <a:p>
            <a:r>
              <a:rPr lang="en-US" sz="2400" dirty="0">
                <a:solidFill>
                  <a:schemeClr val="bg1"/>
                </a:solidFill>
                <a:latin typeface="Arial" panose="020B0604020202020204" pitchFamily="34" charset="0"/>
                <a:ea typeface="Times New Roman" panose="02020603050405020304" pitchFamily="18" charset="0"/>
              </a:rPr>
              <a:t>All Aeries &amp; Auxiliaries, per Section 122.4 of the Grand Aerie Constitution &amp; Statutes and Rules &amp; Regulations, must have their House Rules submitted to the Grand Secretary's Office for approval. Those who have yet to submit their House Rules or whose House Rules have been rejected will be considered out of compliance until their House Rules are properly approved. </a:t>
            </a:r>
            <a:endParaRPr lang="en-US" sz="2400" dirty="0">
              <a:solidFill>
                <a:schemeClr val="bg1"/>
              </a:solidFill>
            </a:endParaRPr>
          </a:p>
        </p:txBody>
      </p:sp>
      <p:pic>
        <p:nvPicPr>
          <p:cNvPr id="3" name="Picture 2" descr="A close up of a logo&#10;&#10;Description automatically generated">
            <a:extLst>
              <a:ext uri="{FF2B5EF4-FFF2-40B4-BE49-F238E27FC236}">
                <a16:creationId xmlns:a16="http://schemas.microsoft.com/office/drawing/2014/main" xmlns="" id="{FE2B6070-1833-4C91-A04A-AF0B2F1AEAD3}"/>
              </a:ext>
            </a:extLst>
          </p:cNvPr>
          <p:cNvPicPr>
            <a:picLocks noChangeAspect="1"/>
          </p:cNvPicPr>
          <p:nvPr/>
        </p:nvPicPr>
        <p:blipFill>
          <a:blip r:embed="rId2"/>
          <a:stretch>
            <a:fillRect/>
          </a:stretch>
        </p:blipFill>
        <p:spPr>
          <a:xfrm>
            <a:off x="10437385" y="5318620"/>
            <a:ext cx="1611943" cy="1413428"/>
          </a:xfrm>
          <a:prstGeom prst="rect">
            <a:avLst/>
          </a:prstGeom>
        </p:spPr>
      </p:pic>
    </p:spTree>
    <p:extLst>
      <p:ext uri="{BB962C8B-B14F-4D97-AF65-F5344CB8AC3E}">
        <p14:creationId xmlns:p14="http://schemas.microsoft.com/office/powerpoint/2010/main" val="10247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5EA9F3F-EA50-47B9-9A39-99DCE2950272}"/>
              </a:ext>
            </a:extLst>
          </p:cNvPr>
          <p:cNvSpPr txBox="1"/>
          <p:nvPr/>
        </p:nvSpPr>
        <p:spPr>
          <a:xfrm>
            <a:off x="789023" y="408926"/>
            <a:ext cx="9601200" cy="5016758"/>
          </a:xfrm>
          <a:prstGeom prst="rect">
            <a:avLst/>
          </a:prstGeom>
          <a:noFill/>
        </p:spPr>
        <p:txBody>
          <a:bodyPr wrap="square" rtlCol="0">
            <a:spAutoFit/>
          </a:bodyPr>
          <a:lstStyle/>
          <a:p>
            <a:r>
              <a:rPr lang="en-US" sz="4000" dirty="0">
                <a:latin typeface="inherit"/>
              </a:rPr>
              <a:t>Compliance </a:t>
            </a:r>
            <a:r>
              <a:rPr lang="en-US" sz="4000" dirty="0" smtClean="0">
                <a:latin typeface="inherit"/>
              </a:rPr>
              <a:t>Checklist</a:t>
            </a:r>
          </a:p>
          <a:p>
            <a:endParaRPr lang="en-US" sz="4000" dirty="0">
              <a:latin typeface="inherit"/>
            </a:endParaRPr>
          </a:p>
          <a:p>
            <a:pPr marL="342900" indent="-342900">
              <a:buAutoNum type="arabicPeriod"/>
            </a:pPr>
            <a:r>
              <a:rPr lang="en-US" sz="2400" dirty="0">
                <a:solidFill>
                  <a:schemeClr val="bg1"/>
                </a:solidFill>
                <a:latin typeface="inherit"/>
              </a:rPr>
              <a:t>Has the Affiliation Agreement been signed and sent to the Grand Aerie? </a:t>
            </a:r>
            <a:endParaRPr lang="en-US" sz="2400" dirty="0" smtClean="0">
              <a:solidFill>
                <a:schemeClr val="bg1"/>
              </a:solidFill>
              <a:latin typeface="inherit"/>
            </a:endParaRPr>
          </a:p>
          <a:p>
            <a:pPr marL="342900" indent="-342900">
              <a:buAutoNum type="arabicPeriod"/>
            </a:pPr>
            <a:r>
              <a:rPr lang="en-US" sz="2400" dirty="0" smtClean="0">
                <a:solidFill>
                  <a:schemeClr val="bg1"/>
                </a:solidFill>
                <a:latin typeface="inherit"/>
              </a:rPr>
              <a:t>Has the Aerie filed their Incorporation documents? Required</a:t>
            </a:r>
          </a:p>
          <a:p>
            <a:pPr marL="342900" indent="-342900">
              <a:buAutoNum type="arabicPeriod"/>
            </a:pPr>
            <a:r>
              <a:rPr lang="en-US" sz="2400" dirty="0" smtClean="0">
                <a:solidFill>
                  <a:schemeClr val="bg1"/>
                </a:solidFill>
                <a:latin typeface="inherit"/>
              </a:rPr>
              <a:t>Last </a:t>
            </a:r>
            <a:r>
              <a:rPr lang="en-US" sz="2400" dirty="0">
                <a:solidFill>
                  <a:schemeClr val="bg1"/>
                </a:solidFill>
                <a:latin typeface="inherit"/>
              </a:rPr>
              <a:t>IRS 990 or equivalent has been filed? </a:t>
            </a:r>
          </a:p>
          <a:p>
            <a:pPr marL="342900" indent="-342900">
              <a:buAutoNum type="arabicPeriod"/>
            </a:pPr>
            <a:r>
              <a:rPr lang="en-US" sz="2400" dirty="0">
                <a:solidFill>
                  <a:schemeClr val="bg1"/>
                </a:solidFill>
                <a:latin typeface="inherit"/>
              </a:rPr>
              <a:t>A current copy of the Insurance Policy on file with the Grand Aerie? </a:t>
            </a:r>
          </a:p>
          <a:p>
            <a:pPr marL="342900" indent="-342900">
              <a:buAutoNum type="arabicPeriod"/>
            </a:pPr>
            <a:r>
              <a:rPr lang="en-US" sz="2400" dirty="0">
                <a:solidFill>
                  <a:schemeClr val="bg1"/>
                </a:solidFill>
                <a:latin typeface="inherit"/>
              </a:rPr>
              <a:t>Are the Grand Aerie Per Capita Taxes, Membership Fees and Supply Invoices Current? </a:t>
            </a:r>
          </a:p>
          <a:p>
            <a:pPr marL="342900" indent="-342900">
              <a:buAutoNum type="arabicPeriod"/>
            </a:pPr>
            <a:r>
              <a:rPr lang="en-US" sz="2400" dirty="0">
                <a:solidFill>
                  <a:schemeClr val="bg1"/>
                </a:solidFill>
                <a:latin typeface="inherit"/>
              </a:rPr>
              <a:t>Are the State/Provincial Aerie Per Capita Taxes Current? </a:t>
            </a:r>
          </a:p>
          <a:p>
            <a:pPr marL="342900" indent="-342900">
              <a:buAutoNum type="arabicPeriod"/>
            </a:pPr>
            <a:r>
              <a:rPr lang="en-US" sz="2400" dirty="0">
                <a:solidFill>
                  <a:schemeClr val="bg1"/>
                </a:solidFill>
                <a:latin typeface="inherit"/>
              </a:rPr>
              <a:t>Are all the payroll and State Taxes paid? (IRS 940 &amp; 941</a:t>
            </a:r>
            <a:r>
              <a:rPr lang="en-US" sz="2400" dirty="0" smtClean="0">
                <a:solidFill>
                  <a:schemeClr val="bg1"/>
                </a:solidFill>
                <a:latin typeface="inherit"/>
              </a:rPr>
              <a:t>)</a:t>
            </a:r>
          </a:p>
          <a:p>
            <a:r>
              <a:rPr lang="en-US" sz="2400" dirty="0" smtClean="0">
                <a:solidFill>
                  <a:schemeClr val="bg1"/>
                </a:solidFill>
                <a:latin typeface="inherit"/>
              </a:rPr>
              <a:t>8. Auditors and </a:t>
            </a:r>
            <a:r>
              <a:rPr lang="en-US" sz="2400" smtClean="0">
                <a:solidFill>
                  <a:schemeClr val="bg1"/>
                </a:solidFill>
                <a:latin typeface="inherit"/>
              </a:rPr>
              <a:t>Treasurers annual reports </a:t>
            </a:r>
            <a:r>
              <a:rPr lang="en-US" sz="2400" dirty="0" smtClean="0">
                <a:solidFill>
                  <a:schemeClr val="bg1"/>
                </a:solidFill>
                <a:latin typeface="inherit"/>
              </a:rPr>
              <a:t>sent to the </a:t>
            </a:r>
            <a:r>
              <a:rPr lang="en-US" sz="2400" smtClean="0">
                <a:solidFill>
                  <a:schemeClr val="bg1"/>
                </a:solidFill>
                <a:latin typeface="inherit"/>
              </a:rPr>
              <a:t>Grand Aerie?</a:t>
            </a:r>
            <a:endParaRPr lang="en-US" dirty="0">
              <a:latin typeface="inherit"/>
            </a:endParaRPr>
          </a:p>
        </p:txBody>
      </p:sp>
      <p:pic>
        <p:nvPicPr>
          <p:cNvPr id="3" name="Picture 2" descr="A close up of a logo&#10;&#10;Description automatically generated">
            <a:extLst>
              <a:ext uri="{FF2B5EF4-FFF2-40B4-BE49-F238E27FC236}">
                <a16:creationId xmlns:a16="http://schemas.microsoft.com/office/drawing/2014/main" xmlns="" id="{1741B435-8158-4B71-88EE-A5FFEC6CE81D}"/>
              </a:ext>
            </a:extLst>
          </p:cNvPr>
          <p:cNvPicPr>
            <a:picLocks noChangeAspect="1"/>
          </p:cNvPicPr>
          <p:nvPr/>
        </p:nvPicPr>
        <p:blipFill>
          <a:blip r:embed="rId2"/>
          <a:stretch>
            <a:fillRect/>
          </a:stretch>
        </p:blipFill>
        <p:spPr>
          <a:xfrm>
            <a:off x="10437385" y="5318620"/>
            <a:ext cx="1611943" cy="1413428"/>
          </a:xfrm>
          <a:prstGeom prst="rect">
            <a:avLst/>
          </a:prstGeom>
        </p:spPr>
      </p:pic>
      <p:sp>
        <p:nvSpPr>
          <p:cNvPr id="4" name="TextBox 3">
            <a:extLst>
              <a:ext uri="{FF2B5EF4-FFF2-40B4-BE49-F238E27FC236}">
                <a16:creationId xmlns:a16="http://schemas.microsoft.com/office/drawing/2014/main" xmlns="" id="{D9D2AD38-F569-4D4D-BD4A-D2511145648B}"/>
              </a:ext>
            </a:extLst>
          </p:cNvPr>
          <p:cNvSpPr txBox="1"/>
          <p:nvPr/>
        </p:nvSpPr>
        <p:spPr>
          <a:xfrm>
            <a:off x="9135611" y="6455049"/>
            <a:ext cx="1482625" cy="276999"/>
          </a:xfrm>
          <a:prstGeom prst="rect">
            <a:avLst/>
          </a:prstGeom>
          <a:noFill/>
        </p:spPr>
        <p:txBody>
          <a:bodyPr wrap="square" rtlCol="0">
            <a:spAutoFit/>
          </a:bodyPr>
          <a:lstStyle/>
          <a:p>
            <a:r>
              <a:rPr lang="en-US" sz="1200" dirty="0" smtClean="0">
                <a:solidFill>
                  <a:schemeClr val="bg1"/>
                </a:solidFill>
                <a:latin typeface="inherit"/>
              </a:rPr>
              <a:t>Revise </a:t>
            </a:r>
            <a:r>
              <a:rPr lang="en-US" sz="1200" dirty="0" smtClean="0">
                <a:solidFill>
                  <a:schemeClr val="bg1"/>
                </a:solidFill>
                <a:latin typeface="inherit"/>
              </a:rPr>
              <a:t>8/17/20</a:t>
            </a:r>
            <a:endParaRPr lang="en-US" sz="1200" dirty="0">
              <a:solidFill>
                <a:schemeClr val="bg1"/>
              </a:solidFill>
              <a:latin typeface="inherit"/>
            </a:endParaRPr>
          </a:p>
        </p:txBody>
      </p:sp>
    </p:spTree>
    <p:extLst>
      <p:ext uri="{BB962C8B-B14F-4D97-AF65-F5344CB8AC3E}">
        <p14:creationId xmlns:p14="http://schemas.microsoft.com/office/powerpoint/2010/main" val="192282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299" y="640627"/>
            <a:ext cx="10934472" cy="4893647"/>
          </a:xfrm>
          <a:prstGeom prst="rect">
            <a:avLst/>
          </a:prstGeom>
        </p:spPr>
        <p:txBody>
          <a:bodyPr wrap="square">
            <a:spAutoFit/>
          </a:bodyPr>
          <a:lstStyle/>
          <a:p>
            <a:pPr hangingPunct="0"/>
            <a:r>
              <a:rPr lang="en-US" sz="2400" b="1" dirty="0">
                <a:solidFill>
                  <a:schemeClr val="bg1"/>
                </a:solidFill>
                <a:latin typeface="Times New Roman" panose="02020603050405020304" pitchFamily="18" charset="0"/>
                <a:ea typeface="Times New Roman" panose="02020603050405020304" pitchFamily="18" charset="0"/>
              </a:rPr>
              <a:t>Section 85.17.</a:t>
            </a:r>
            <a:r>
              <a:rPr lang="en-US" sz="2400" i="1" dirty="0">
                <a:solidFill>
                  <a:schemeClr val="bg1"/>
                </a:solidFill>
                <a:latin typeface="Times New Roman" panose="02020603050405020304" pitchFamily="18" charset="0"/>
                <a:ea typeface="Times New Roman" panose="02020603050405020304" pitchFamily="18" charset="0"/>
              </a:rPr>
              <a:t> </a:t>
            </a:r>
            <a:r>
              <a:rPr lang="en-US" sz="2400" dirty="0">
                <a:solidFill>
                  <a:schemeClr val="bg1"/>
                </a:solidFill>
                <a:latin typeface="Times New Roman" panose="02020603050405020304" pitchFamily="18" charset="0"/>
                <a:ea typeface="Times New Roman" panose="02020603050405020304" pitchFamily="18" charset="0"/>
              </a:rPr>
              <a:t> The Secretary shall receive such compensation for the per­formance of his duties as may be prescribed by the By-Laws of the Aerie. Such compensation shall be a per capita compensation, and shall be based upon the number of members who are in good standing or who are no more than one (1) month in arrears. Such compensation shall not be paid to the Secretary however, until Grand Aerie and State/Provincial per capita tax and fees have been paid in full, and all reports then due as required by the Laws of the Order shall have been completed and transmitted to those entitled to receive the same</a:t>
            </a:r>
            <a:r>
              <a:rPr lang="en-US" sz="2400" dirty="0">
                <a:latin typeface="Times New Roman" panose="02020603050405020304" pitchFamily="18" charset="0"/>
                <a:ea typeface="Times New Roman" panose="02020603050405020304" pitchFamily="18" charset="0"/>
              </a:rPr>
              <a:t>.</a:t>
            </a:r>
          </a:p>
          <a:p>
            <a:pPr hangingPunct="0"/>
            <a:r>
              <a:rPr lang="en-US" sz="24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2400" b="1" dirty="0">
                <a:solidFill>
                  <a:srgbClr val="0000FF"/>
                </a:solidFill>
                <a:latin typeface="Times New Roman" panose="02020603050405020304" pitchFamily="18" charset="0"/>
                <a:ea typeface="Times New Roman" panose="02020603050405020304" pitchFamily="18" charset="0"/>
              </a:rPr>
              <a:t>The Secretary is an elected official who is paid according to the Aerie By-Laws. As the Secretary is elected, he is not an hourly employee paid on an hourly basis, so the minimum wage laws do not apply. The Secretary is to be paid on a per capita tax basis. (Opinion No. 556)</a:t>
            </a:r>
            <a:endParaRPr lang="en-US" sz="2400" dirty="0">
              <a:effectLst/>
              <a:latin typeface="Times New Roman" panose="02020603050405020304" pitchFamily="18" charset="0"/>
              <a:ea typeface="Times New Roman" panose="02020603050405020304" pitchFamily="18" charset="0"/>
            </a:endParaRPr>
          </a:p>
        </p:txBody>
      </p:sp>
      <p:pic>
        <p:nvPicPr>
          <p:cNvPr id="3" name="Picture 2" descr="A close up of a logo&#10;&#10;Description automatically generated">
            <a:extLst>
              <a:ext uri="{FF2B5EF4-FFF2-40B4-BE49-F238E27FC236}">
                <a16:creationId xmlns:a16="http://schemas.microsoft.com/office/drawing/2014/main" xmlns="" id="{1741B435-8158-4B71-88EE-A5FFEC6CE81D}"/>
              </a:ext>
            </a:extLst>
          </p:cNvPr>
          <p:cNvPicPr>
            <a:picLocks noChangeAspect="1"/>
          </p:cNvPicPr>
          <p:nvPr/>
        </p:nvPicPr>
        <p:blipFill>
          <a:blip r:embed="rId2"/>
          <a:stretch>
            <a:fillRect/>
          </a:stretch>
        </p:blipFill>
        <p:spPr>
          <a:xfrm>
            <a:off x="10437385" y="5318620"/>
            <a:ext cx="1611943" cy="1413428"/>
          </a:xfrm>
          <a:prstGeom prst="rect">
            <a:avLst/>
          </a:prstGeom>
        </p:spPr>
      </p:pic>
      <p:sp>
        <p:nvSpPr>
          <p:cNvPr id="4" name="Rectangle 3"/>
          <p:cNvSpPr/>
          <p:nvPr/>
        </p:nvSpPr>
        <p:spPr>
          <a:xfrm>
            <a:off x="8377437" y="6288684"/>
            <a:ext cx="2359919" cy="369332"/>
          </a:xfrm>
          <a:prstGeom prst="rect">
            <a:avLst/>
          </a:prstGeom>
        </p:spPr>
        <p:txBody>
          <a:bodyPr wrap="square">
            <a:spAutoFit/>
          </a:bodyPr>
          <a:lstStyle/>
          <a:p>
            <a:r>
              <a:rPr lang="en-US" dirty="0" smtClean="0">
                <a:solidFill>
                  <a:schemeClr val="bg1"/>
                </a:solidFill>
                <a:latin typeface="inherit"/>
              </a:rPr>
              <a:t>Revised 8-17-20</a:t>
            </a:r>
            <a:endParaRPr lang="en-US" dirty="0"/>
          </a:p>
        </p:txBody>
      </p:sp>
    </p:spTree>
    <p:extLst>
      <p:ext uri="{BB962C8B-B14F-4D97-AF65-F5344CB8AC3E}">
        <p14:creationId xmlns:p14="http://schemas.microsoft.com/office/powerpoint/2010/main" val="4185689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75AA591E-C551-4CC3-87E1-2AAC10E98C2A}"/>
              </a:ext>
            </a:extLst>
          </p:cNvPr>
          <p:cNvPicPr>
            <a:picLocks noChangeAspect="1"/>
          </p:cNvPicPr>
          <p:nvPr/>
        </p:nvPicPr>
        <p:blipFill>
          <a:blip r:embed="rId2"/>
          <a:stretch>
            <a:fillRect/>
          </a:stretch>
        </p:blipFill>
        <p:spPr>
          <a:xfrm>
            <a:off x="10437385" y="5318620"/>
            <a:ext cx="1611943" cy="1413428"/>
          </a:xfrm>
          <a:prstGeom prst="rect">
            <a:avLst/>
          </a:prstGeom>
        </p:spPr>
      </p:pic>
      <p:sp>
        <p:nvSpPr>
          <p:cNvPr id="4" name="TextBox 3">
            <a:extLst>
              <a:ext uri="{FF2B5EF4-FFF2-40B4-BE49-F238E27FC236}">
                <a16:creationId xmlns:a16="http://schemas.microsoft.com/office/drawing/2014/main" xmlns="" id="{693904E6-A5F1-41DF-A1D2-3B28B474D5D1}"/>
              </a:ext>
            </a:extLst>
          </p:cNvPr>
          <p:cNvSpPr txBox="1"/>
          <p:nvPr/>
        </p:nvSpPr>
        <p:spPr>
          <a:xfrm>
            <a:off x="2424419" y="2076065"/>
            <a:ext cx="6484690" cy="2705869"/>
          </a:xfrm>
          <a:prstGeom prst="rect">
            <a:avLst/>
          </a:prstGeom>
          <a:noFill/>
        </p:spPr>
        <p:txBody>
          <a:bodyPr wrap="square" rtlCol="0">
            <a:spAutoFit/>
          </a:bodyPr>
          <a:lstStyle/>
          <a:p>
            <a:pPr>
              <a:lnSpc>
                <a:spcPts val="2025"/>
              </a:lnSpc>
              <a:spcAft>
                <a:spcPts val="1050"/>
              </a:spcAft>
            </a:pPr>
            <a:r>
              <a:rPr lang="en-US" sz="4000" dirty="0">
                <a:latin typeface="inherit"/>
                <a:ea typeface="Times New Roman" panose="02020603050405020304" pitchFamily="18" charset="0"/>
                <a:cs typeface="Arial" panose="020B0604020202020204" pitchFamily="34" charset="0"/>
              </a:rPr>
              <a:t>General Liability Insurance</a:t>
            </a:r>
            <a:endParaRPr lang="en-US" sz="4000" dirty="0">
              <a:latin typeface="inherit"/>
              <a:ea typeface="Calibri" panose="020F0502020204030204" pitchFamily="34" charset="0"/>
              <a:cs typeface="Times New Roman" panose="02020603050405020304" pitchFamily="18" charset="0"/>
            </a:endParaRPr>
          </a:p>
          <a:p>
            <a:pPr>
              <a:spcAft>
                <a:spcPts val="1500"/>
              </a:spcAft>
            </a:pPr>
            <a:r>
              <a:rPr lang="en-US"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You must submit the </a:t>
            </a:r>
            <a:r>
              <a:rPr lang="en-US"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“entire”</a:t>
            </a:r>
            <a:r>
              <a:rPr lang="en-US"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General Liability Insurance policy for the Aerie and Auxiliary with the Grand Aerie Fraternal Order of Eagles named as Additionally Insured. </a:t>
            </a:r>
            <a:r>
              <a:rPr lang="en-US"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Auxiliary must either be a “policy owner” on the Aerie's policy or “have their own separate policy.”</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85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357565" y="1225154"/>
            <a:ext cx="3734466" cy="4805039"/>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5430489" y="1225157"/>
            <a:ext cx="3734465" cy="4805036"/>
          </a:xfrm>
          <a:prstGeom prst="rect">
            <a:avLst/>
          </a:prstGeom>
          <a:noFill/>
          <a:ln w="9525">
            <a:solidFill>
              <a:schemeClr val="tx1"/>
            </a:solidFill>
            <a:miter lim="800000"/>
            <a:headEnd/>
            <a:tailEnd/>
          </a:ln>
        </p:spPr>
      </p:pic>
      <p:sp>
        <p:nvSpPr>
          <p:cNvPr id="6" name="Rectangle 5"/>
          <p:cNvSpPr/>
          <p:nvPr/>
        </p:nvSpPr>
        <p:spPr>
          <a:xfrm>
            <a:off x="956345" y="117446"/>
            <a:ext cx="8674216" cy="984885"/>
          </a:xfrm>
          <a:prstGeom prst="rect">
            <a:avLst/>
          </a:prstGeom>
          <a:noFill/>
          <a:ln>
            <a:noFill/>
          </a:ln>
        </p:spPr>
        <p:txBody>
          <a:bodyPr wrap="square" lIns="91440" tIns="45720" rIns="91440" bIns="45720">
            <a:spAutoFit/>
          </a:bodyPr>
          <a:lstStyle/>
          <a:p>
            <a:pPr algn="ctr"/>
            <a:r>
              <a:rPr lang="en-US" sz="4000" dirty="0">
                <a:ln w="10160">
                  <a:solidFill>
                    <a:schemeClr val="accent1"/>
                  </a:solidFill>
                  <a:prstDash val="solid"/>
                </a:ln>
                <a:latin typeface="inherit"/>
                <a:cs typeface="Consolas" pitchFamily="49" charset="0"/>
              </a:rPr>
              <a:t>Certificate of Liability Insurance </a:t>
            </a:r>
          </a:p>
          <a:p>
            <a:pPr algn="ctr"/>
            <a:r>
              <a:rPr lang="en-US" dirty="0">
                <a:ln w="10160">
                  <a:solidFill>
                    <a:schemeClr val="accent1"/>
                  </a:solidFill>
                  <a:prstDash val="solid"/>
                </a:ln>
                <a:solidFill>
                  <a:schemeClr val="bg1"/>
                </a:solidFill>
                <a:latin typeface="inherit"/>
                <a:cs typeface="Consolas" pitchFamily="49" charset="0"/>
              </a:rPr>
              <a:t>“This example is </a:t>
            </a:r>
            <a:r>
              <a:rPr lang="en-US" b="1" u="sng" dirty="0">
                <a:ln w="10160">
                  <a:solidFill>
                    <a:schemeClr val="accent1"/>
                  </a:solidFill>
                  <a:prstDash val="solid"/>
                </a:ln>
                <a:solidFill>
                  <a:srgbClr val="FF0000"/>
                </a:solidFill>
                <a:latin typeface="inherit"/>
                <a:cs typeface="Consolas" pitchFamily="49" charset="0"/>
              </a:rPr>
              <a:t>not</a:t>
            </a:r>
            <a:r>
              <a:rPr lang="en-US" dirty="0">
                <a:ln w="10160">
                  <a:solidFill>
                    <a:schemeClr val="accent1"/>
                  </a:solidFill>
                  <a:prstDash val="solid"/>
                </a:ln>
                <a:solidFill>
                  <a:schemeClr val="bg1"/>
                </a:solidFill>
                <a:latin typeface="inherit"/>
                <a:cs typeface="Consolas" pitchFamily="49" charset="0"/>
              </a:rPr>
              <a:t> valid Proof of Insurance for Compliance purposes”</a:t>
            </a:r>
          </a:p>
        </p:txBody>
      </p:sp>
      <p:pic>
        <p:nvPicPr>
          <p:cNvPr id="7" name="Picture 6" descr="A close up of a logo&#10;&#10;Description automatically generated">
            <a:extLst>
              <a:ext uri="{FF2B5EF4-FFF2-40B4-BE49-F238E27FC236}">
                <a16:creationId xmlns:a16="http://schemas.microsoft.com/office/drawing/2014/main" xmlns="" id="{342740D7-8839-4DE8-83A8-97E4140CE1C6}"/>
              </a:ext>
            </a:extLst>
          </p:cNvPr>
          <p:cNvPicPr>
            <a:picLocks noChangeAspect="1"/>
          </p:cNvPicPr>
          <p:nvPr/>
        </p:nvPicPr>
        <p:blipFill>
          <a:blip r:embed="rId4"/>
          <a:stretch>
            <a:fillRect/>
          </a:stretch>
        </p:blipFill>
        <p:spPr>
          <a:xfrm>
            <a:off x="10437385" y="5318620"/>
            <a:ext cx="1611943" cy="14134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05987769-FA04-4D45-A82B-49927CA3618B}"/>
              </a:ext>
            </a:extLst>
          </p:cNvPr>
          <p:cNvPicPr>
            <a:picLocks noChangeAspect="1"/>
          </p:cNvPicPr>
          <p:nvPr/>
        </p:nvPicPr>
        <p:blipFill>
          <a:blip r:embed="rId2"/>
          <a:stretch>
            <a:fillRect/>
          </a:stretch>
        </p:blipFill>
        <p:spPr>
          <a:xfrm>
            <a:off x="10437385" y="5318620"/>
            <a:ext cx="1611943" cy="1413428"/>
          </a:xfrm>
          <a:prstGeom prst="rect">
            <a:avLst/>
          </a:prstGeom>
        </p:spPr>
      </p:pic>
      <p:sp>
        <p:nvSpPr>
          <p:cNvPr id="6" name="TextBox 5">
            <a:extLst>
              <a:ext uri="{FF2B5EF4-FFF2-40B4-BE49-F238E27FC236}">
                <a16:creationId xmlns:a16="http://schemas.microsoft.com/office/drawing/2014/main" xmlns="" id="{26C9874B-349D-4337-8557-EAFEBEA1B236}"/>
              </a:ext>
            </a:extLst>
          </p:cNvPr>
          <p:cNvSpPr txBox="1"/>
          <p:nvPr/>
        </p:nvSpPr>
        <p:spPr>
          <a:xfrm>
            <a:off x="750137" y="2686531"/>
            <a:ext cx="9921513" cy="1228541"/>
          </a:xfrm>
          <a:prstGeom prst="rect">
            <a:avLst/>
          </a:prstGeom>
          <a:noFill/>
        </p:spPr>
        <p:txBody>
          <a:bodyPr wrap="square" rtlCol="0">
            <a:spAutoFit/>
          </a:bodyPr>
          <a:lstStyle/>
          <a:p>
            <a:pPr>
              <a:lnSpc>
                <a:spcPts val="2025"/>
              </a:lnSpc>
              <a:spcAft>
                <a:spcPts val="1050"/>
              </a:spcAft>
            </a:pPr>
            <a:r>
              <a:rPr lang="en-US" sz="4000" dirty="0">
                <a:latin typeface="inherit"/>
                <a:ea typeface="Times New Roman" panose="02020603050405020304" pitchFamily="18" charset="0"/>
                <a:cs typeface="Arial" panose="020B0604020202020204" pitchFamily="34" charset="0"/>
              </a:rPr>
              <a:t>Bond or Employee Dishonesty Coverage</a:t>
            </a:r>
            <a:endParaRPr lang="en-US" sz="4000" dirty="0">
              <a:latin typeface="inherit"/>
              <a:ea typeface="Calibri" panose="020F0502020204030204" pitchFamily="34" charset="0"/>
              <a:cs typeface="Times New Roman" panose="02020603050405020304" pitchFamily="18" charset="0"/>
            </a:endParaRPr>
          </a:p>
          <a:p>
            <a:pPr>
              <a:spcAft>
                <a:spcPts val="1500"/>
              </a:spcAft>
            </a:pPr>
            <a:r>
              <a:rPr lang="en-US"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Your policy MUST include bond or employee dishonesty coverage in order to be considered in compliance with the Grand Aerie.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592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3B50581-63E7-4546-8404-3759F33332BF}"/>
              </a:ext>
            </a:extLst>
          </p:cNvPr>
          <p:cNvSpPr txBox="1"/>
          <p:nvPr/>
        </p:nvSpPr>
        <p:spPr>
          <a:xfrm>
            <a:off x="1619075" y="1006680"/>
            <a:ext cx="8363824" cy="4183196"/>
          </a:xfrm>
          <a:prstGeom prst="rect">
            <a:avLst/>
          </a:prstGeom>
          <a:noFill/>
        </p:spPr>
        <p:txBody>
          <a:bodyPr wrap="square" rtlCol="0">
            <a:spAutoFit/>
          </a:bodyPr>
          <a:lstStyle/>
          <a:p>
            <a:pPr>
              <a:lnSpc>
                <a:spcPts val="2025"/>
              </a:lnSpc>
              <a:spcAft>
                <a:spcPts val="1050"/>
              </a:spcAft>
            </a:pPr>
            <a:r>
              <a:rPr lang="en-US" sz="4000" dirty="0">
                <a:latin typeface="inherit"/>
                <a:ea typeface="Times New Roman" panose="02020603050405020304" pitchFamily="18" charset="0"/>
                <a:cs typeface="Arial" panose="020B0604020202020204" pitchFamily="34" charset="0"/>
              </a:rPr>
              <a:t>Liquor Liability Insurance</a:t>
            </a:r>
            <a:endParaRPr lang="en-US" sz="4000" dirty="0">
              <a:latin typeface="inherit"/>
              <a:ea typeface="Calibri" panose="020F0502020204030204" pitchFamily="34" charset="0"/>
              <a:cs typeface="Times New Roman" panose="02020603050405020304" pitchFamily="18" charset="0"/>
            </a:endParaRPr>
          </a:p>
          <a:p>
            <a:pPr>
              <a:spcAft>
                <a:spcPts val="1500"/>
              </a:spcAft>
            </a:pPr>
            <a:r>
              <a:rPr lang="en-US"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Obtaining Liquor Liability Coverage protects you in the event a patron causes property damage, physical damage to another individual or causes harm via a motor vehicle after being served at your establishment. A select number of states do not have dram shop laws, which means the establishment cannot be held responsible for the actions of an individual served there. In these states (Delaware, Kansas, Louisiana, Maryland, Nebraska, Nevada, South Dakota and Virginia) it is not required for an Aerie to obtain Liquor Liability Insurance.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close up of a logo&#10;&#10;Description automatically generated">
            <a:extLst>
              <a:ext uri="{FF2B5EF4-FFF2-40B4-BE49-F238E27FC236}">
                <a16:creationId xmlns:a16="http://schemas.microsoft.com/office/drawing/2014/main" xmlns="" id="{AA64CC07-4D48-4E54-A250-F0E4C71E333A}"/>
              </a:ext>
            </a:extLst>
          </p:cNvPr>
          <p:cNvPicPr>
            <a:picLocks noChangeAspect="1"/>
          </p:cNvPicPr>
          <p:nvPr/>
        </p:nvPicPr>
        <p:blipFill>
          <a:blip r:embed="rId2"/>
          <a:stretch>
            <a:fillRect/>
          </a:stretch>
        </p:blipFill>
        <p:spPr>
          <a:xfrm>
            <a:off x="10437385" y="5318620"/>
            <a:ext cx="1611943" cy="1413428"/>
          </a:xfrm>
          <a:prstGeom prst="rect">
            <a:avLst/>
          </a:prstGeom>
        </p:spPr>
      </p:pic>
    </p:spTree>
    <p:extLst>
      <p:ext uri="{BB962C8B-B14F-4D97-AF65-F5344CB8AC3E}">
        <p14:creationId xmlns:p14="http://schemas.microsoft.com/office/powerpoint/2010/main" val="31958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2B19305-6B22-4D5A-AD11-EBE17097497F}"/>
              </a:ext>
            </a:extLst>
          </p:cNvPr>
          <p:cNvSpPr txBox="1"/>
          <p:nvPr/>
        </p:nvSpPr>
        <p:spPr>
          <a:xfrm>
            <a:off x="911603" y="505223"/>
            <a:ext cx="10368793" cy="5653151"/>
          </a:xfrm>
          <a:prstGeom prst="rect">
            <a:avLst/>
          </a:prstGeom>
          <a:noFill/>
        </p:spPr>
        <p:txBody>
          <a:bodyPr wrap="square" rtlCol="0">
            <a:spAutoFit/>
          </a:bodyPr>
          <a:lstStyle/>
          <a:p>
            <a:pPr>
              <a:lnSpc>
                <a:spcPts val="2025"/>
              </a:lnSpc>
              <a:spcAft>
                <a:spcPts val="1050"/>
              </a:spcAft>
            </a:pPr>
            <a:r>
              <a:rPr lang="en-US" sz="4000" dirty="0">
                <a:latin typeface="inherit"/>
                <a:ea typeface="Times New Roman" panose="02020603050405020304" pitchFamily="18" charset="0"/>
                <a:cs typeface="Arial" panose="020B0604020202020204" pitchFamily="34" charset="0"/>
              </a:rPr>
              <a:t>Signed Affiliation Agreement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500"/>
              </a:spcAft>
            </a:pPr>
            <a:r>
              <a:rPr lang="en-US"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As some of you may know, the Grand Aerie and some local Aeries have been found liable in recent lawsuits, costing the organization in dollars, valuable membership and leadership and adding additional stress and frustration which inhibits our ability to grow. With these situations and the protection of our members in mind, our legal team drafted the Affiliation Agreement. The Agreement provides protection to local members, officers, their buildings and property, as well as the Grand Aerie, and provides us with a valuable resource to guide decision-making on all levels.</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500"/>
              </a:spcAft>
            </a:pPr>
            <a:r>
              <a:rPr lang="en-US"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The Worthy President and Secretary of the Aerie are required to sign the Affiliation Agreement and send it back to the Grand Aerie Office to the attention of the Compliance Administrator. Once received, a Grand Aerie official will also sign the agreement and send a copy back to your Aerie for record keeping purposes. The Affiliation Agreement is located in the MMS Admin section of the Member Management System (MMS) for your review and signature.</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500"/>
              </a:spcAft>
            </a:pPr>
            <a:r>
              <a:rPr lang="en-US"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Further, the Affiliation Agreement requires each Aerie to enter into a similar agreement with each of its Auxiliaries, clubs within a club (such as REAC, Eagle Riders, etc.), and any other subordinate groups. </a:t>
            </a:r>
            <a:r>
              <a:rPr lang="en-US"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 sample agreement has also been placed in the reports section of MMS for your reference. Please note the waiver on the first page of the agreement. Due to the variations in the laws across the United States, we cannot give each Aerie a finalized form to use, but we wanted to at least give an example of what the agreement between your Aerie and its associated groups could look like.</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500"/>
              </a:spcAft>
            </a:pPr>
            <a:r>
              <a:rPr lang="en-US" dirty="0">
                <a:solidFill>
                  <a:schemeClr val="bg1"/>
                </a:solidFill>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2017 Aerie Affiliation Agreement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500"/>
              </a:spcAft>
            </a:pPr>
            <a:r>
              <a:rPr lang="en-US" dirty="0">
                <a:solidFill>
                  <a:schemeClr val="bg1"/>
                </a:solidFill>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2017 Auxiliary Affiliation Agreement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close up of a logo&#10;&#10;Description automatically generated">
            <a:extLst>
              <a:ext uri="{FF2B5EF4-FFF2-40B4-BE49-F238E27FC236}">
                <a16:creationId xmlns:a16="http://schemas.microsoft.com/office/drawing/2014/main" xmlns="" id="{1B9C6A22-0344-4E96-B451-C3936898813B}"/>
              </a:ext>
            </a:extLst>
          </p:cNvPr>
          <p:cNvPicPr>
            <a:picLocks noChangeAspect="1"/>
          </p:cNvPicPr>
          <p:nvPr/>
        </p:nvPicPr>
        <p:blipFill>
          <a:blip r:embed="rId4"/>
          <a:stretch>
            <a:fillRect/>
          </a:stretch>
        </p:blipFill>
        <p:spPr>
          <a:xfrm>
            <a:off x="10437385" y="5318620"/>
            <a:ext cx="1611943" cy="1413428"/>
          </a:xfrm>
          <a:prstGeom prst="rect">
            <a:avLst/>
          </a:prstGeom>
        </p:spPr>
      </p:pic>
    </p:spTree>
    <p:extLst>
      <p:ext uri="{BB962C8B-B14F-4D97-AF65-F5344CB8AC3E}">
        <p14:creationId xmlns:p14="http://schemas.microsoft.com/office/powerpoint/2010/main" val="399567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168" y="599987"/>
            <a:ext cx="10961849" cy="3231654"/>
          </a:xfrm>
          <a:prstGeom prst="rect">
            <a:avLst/>
          </a:prstGeom>
        </p:spPr>
        <p:txBody>
          <a:bodyPr wrap="square">
            <a:spAutoFit/>
          </a:bodyPr>
          <a:lstStyle/>
          <a:p>
            <a:pPr algn="ctr" hangingPunct="0"/>
            <a:r>
              <a:rPr lang="en-US" sz="4000" b="1" dirty="0" smtClean="0">
                <a:latin typeface="Times New Roman" panose="02020603050405020304" pitchFamily="18" charset="0"/>
                <a:ea typeface="Times New Roman" panose="02020603050405020304" pitchFamily="18" charset="0"/>
              </a:rPr>
              <a:t>Incorporation</a:t>
            </a:r>
          </a:p>
          <a:p>
            <a:pPr algn="ctr" hangingPunct="0"/>
            <a:endParaRPr lang="en-US" sz="1200" b="1" dirty="0">
              <a:latin typeface="Times New Roman" panose="02020603050405020304" pitchFamily="18" charset="0"/>
              <a:ea typeface="Times New Roman" panose="02020603050405020304" pitchFamily="18" charset="0"/>
            </a:endParaRPr>
          </a:p>
          <a:p>
            <a:pPr algn="ctr" hangingPunct="0"/>
            <a:endParaRPr lang="en-US" sz="1200" dirty="0">
              <a:latin typeface="Times New Roman" panose="02020603050405020304" pitchFamily="18" charset="0"/>
              <a:ea typeface="Times New Roman" panose="02020603050405020304" pitchFamily="18" charset="0"/>
            </a:endParaRPr>
          </a:p>
          <a:p>
            <a:pPr hangingPunct="0"/>
            <a:r>
              <a:rPr lang="en-US" b="1" dirty="0">
                <a:latin typeface="Times New Roman" panose="02020603050405020304" pitchFamily="18" charset="0"/>
                <a:ea typeface="Times New Roman" panose="02020603050405020304" pitchFamily="18" charset="0"/>
              </a:rPr>
              <a:t>	</a:t>
            </a:r>
            <a:r>
              <a:rPr lang="en-US" sz="2800" b="1" dirty="0">
                <a:solidFill>
                  <a:schemeClr val="bg1"/>
                </a:solidFill>
                <a:latin typeface="Times New Roman" panose="02020603050405020304" pitchFamily="18" charset="0"/>
                <a:ea typeface="Times New Roman" panose="02020603050405020304" pitchFamily="18" charset="0"/>
              </a:rPr>
              <a:t>Section 123.1. </a:t>
            </a:r>
            <a:r>
              <a:rPr lang="en-US" sz="2800" dirty="0" smtClean="0">
                <a:solidFill>
                  <a:schemeClr val="bg1"/>
                </a:solidFill>
                <a:latin typeface="Times New Roman" panose="02020603050405020304" pitchFamily="18" charset="0"/>
                <a:ea typeface="Times New Roman" panose="02020603050405020304" pitchFamily="18" charset="0"/>
              </a:rPr>
              <a:t>(</a:t>
            </a:r>
            <a:r>
              <a:rPr lang="en-US" sz="2800" dirty="0">
                <a:solidFill>
                  <a:schemeClr val="bg1"/>
                </a:solidFill>
                <a:latin typeface="Times New Roman" panose="02020603050405020304" pitchFamily="18" charset="0"/>
                <a:ea typeface="Times New Roman" panose="02020603050405020304" pitchFamily="18" charset="0"/>
              </a:rPr>
              <a:t>b) An Aerie </a:t>
            </a:r>
            <a:r>
              <a:rPr lang="en-US" sz="2800" b="1" u="sng" dirty="0">
                <a:solidFill>
                  <a:schemeClr val="bg1"/>
                </a:solidFill>
                <a:latin typeface="Times New Roman" panose="02020603050405020304" pitchFamily="18" charset="0"/>
                <a:ea typeface="Times New Roman" panose="02020603050405020304" pitchFamily="18" charset="0"/>
              </a:rPr>
              <a:t>must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smtClean="0">
                <a:solidFill>
                  <a:schemeClr val="bg1"/>
                </a:solidFill>
                <a:latin typeface="Times New Roman" panose="02020603050405020304" pitchFamily="18" charset="0"/>
                <a:ea typeface="Times New Roman" panose="02020603050405020304" pitchFamily="18" charset="0"/>
              </a:rPr>
              <a:t>be </a:t>
            </a:r>
            <a:r>
              <a:rPr lang="en-US" sz="2800" dirty="0">
                <a:solidFill>
                  <a:schemeClr val="bg1"/>
                </a:solidFill>
                <a:latin typeface="Times New Roman" panose="02020603050405020304" pitchFamily="18" charset="0"/>
                <a:ea typeface="Times New Roman" panose="02020603050405020304" pitchFamily="18" charset="0"/>
              </a:rPr>
              <a:t>incorporated under Section 123 but cannot form sepa­rate corporations for the purpose of one (1) corporation holding the liquor license and another holding the real estate and other assets of the Aerie. Any corporate structure above and beyond the simple "incorporation of the Aerie" is in violation of Sec. 123.1.</a:t>
            </a:r>
            <a:endParaRPr lang="en-US" sz="2800" dirty="0">
              <a:solidFill>
                <a:schemeClr val="bg1"/>
              </a:solidFill>
              <a:effectLst/>
              <a:latin typeface="Times New Roman" panose="02020603050405020304" pitchFamily="18" charset="0"/>
              <a:ea typeface="Times New Roman" panose="02020603050405020304" pitchFamily="18" charset="0"/>
            </a:endParaRPr>
          </a:p>
        </p:txBody>
      </p:sp>
      <p:pic>
        <p:nvPicPr>
          <p:cNvPr id="3" name="Picture 2" descr="A close up of a logo&#10;&#10;Description automatically generated">
            <a:extLst>
              <a:ext uri="{FF2B5EF4-FFF2-40B4-BE49-F238E27FC236}">
                <a16:creationId xmlns:a16="http://schemas.microsoft.com/office/drawing/2014/main" xmlns="" id="{1B9C6A22-0344-4E96-B451-C3936898813B}"/>
              </a:ext>
            </a:extLst>
          </p:cNvPr>
          <p:cNvPicPr>
            <a:picLocks noChangeAspect="1"/>
          </p:cNvPicPr>
          <p:nvPr/>
        </p:nvPicPr>
        <p:blipFill>
          <a:blip r:embed="rId2"/>
          <a:stretch>
            <a:fillRect/>
          </a:stretch>
        </p:blipFill>
        <p:spPr>
          <a:xfrm>
            <a:off x="10437385" y="5318620"/>
            <a:ext cx="1611943" cy="1413428"/>
          </a:xfrm>
          <a:prstGeom prst="rect">
            <a:avLst/>
          </a:prstGeom>
        </p:spPr>
      </p:pic>
    </p:spTree>
    <p:extLst>
      <p:ext uri="{BB962C8B-B14F-4D97-AF65-F5344CB8AC3E}">
        <p14:creationId xmlns:p14="http://schemas.microsoft.com/office/powerpoint/2010/main" val="426342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0EC0936-4A3C-47EA-B2CD-69BD01F243DB}"/>
              </a:ext>
            </a:extLst>
          </p:cNvPr>
          <p:cNvSpPr txBox="1"/>
          <p:nvPr/>
        </p:nvSpPr>
        <p:spPr>
          <a:xfrm>
            <a:off x="1142529" y="972781"/>
            <a:ext cx="8405769" cy="4760278"/>
          </a:xfrm>
          <a:prstGeom prst="rect">
            <a:avLst/>
          </a:prstGeom>
          <a:noFill/>
        </p:spPr>
        <p:txBody>
          <a:bodyPr wrap="square" rtlCol="0">
            <a:spAutoFit/>
          </a:bodyPr>
          <a:lstStyle/>
          <a:p>
            <a:pPr>
              <a:lnSpc>
                <a:spcPts val="2025"/>
              </a:lnSpc>
              <a:spcAft>
                <a:spcPts val="1050"/>
              </a:spcAft>
            </a:pPr>
            <a:r>
              <a:rPr lang="en-US" sz="4000" dirty="0">
                <a:latin typeface="inherit"/>
                <a:ea typeface="Times New Roman" panose="02020603050405020304" pitchFamily="18" charset="0"/>
                <a:cs typeface="Arial" panose="020B0604020202020204" pitchFamily="34" charset="0"/>
              </a:rPr>
              <a:t>990 for Year Ending May 31</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spcAft>
                <a:spcPts val="1500"/>
              </a:spcAft>
            </a:pPr>
            <a:r>
              <a:rPr lang="en-US"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You must have a 990 filed for the most recent fraternal year ending May 31. If all extensions were filed, deadline is April 15. All extensions must be submitted to the Grand Aerie Compliance Department.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1500"/>
              </a:spcAft>
            </a:pPr>
            <a:r>
              <a:rPr lang="en-US"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The local Aerie and Auxiliary 990's are due October 15 with the IRS. The IRS does not have the Grand Aerie classification updated at all of their tax return centers. The Grand Aerie classification was changed from a 501(c)10 to a 501(c)8 in 2007.</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1500"/>
              </a:spcAft>
            </a:pPr>
            <a:r>
              <a:rPr lang="en-US"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All 990 returns should include a copy of the April 5, 2007 IRS Determination </a:t>
            </a:r>
            <a:r>
              <a:rPr lang="en-US" sz="20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Letter with the Group Exemption Number of 0102. This </a:t>
            </a:r>
            <a:r>
              <a:rPr lang="en-US"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will avoid local returns being rejected.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1500"/>
              </a:spcAft>
            </a:pPr>
            <a:r>
              <a:rPr lang="en-US" sz="2000" dirty="0">
                <a:solidFill>
                  <a:srgbClr val="FFFF00"/>
                </a:solidFill>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A copy of the IRS determination letter can be obtained in the Members Only section of www.foe.com under forms and logos.</a:t>
            </a:r>
            <a:endPar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close up of a logo&#10;&#10;Description automatically generated">
            <a:extLst>
              <a:ext uri="{FF2B5EF4-FFF2-40B4-BE49-F238E27FC236}">
                <a16:creationId xmlns:a16="http://schemas.microsoft.com/office/drawing/2014/main" xmlns="" id="{952CA4B9-C599-4C4C-B1BC-FB3D2B938432}"/>
              </a:ext>
            </a:extLst>
          </p:cNvPr>
          <p:cNvPicPr>
            <a:picLocks noChangeAspect="1"/>
          </p:cNvPicPr>
          <p:nvPr/>
        </p:nvPicPr>
        <p:blipFill>
          <a:blip r:embed="rId3"/>
          <a:stretch>
            <a:fillRect/>
          </a:stretch>
        </p:blipFill>
        <p:spPr>
          <a:xfrm>
            <a:off x="10437385" y="5318620"/>
            <a:ext cx="1611943" cy="1413428"/>
          </a:xfrm>
          <a:prstGeom prst="rect">
            <a:avLst/>
          </a:prstGeom>
        </p:spPr>
      </p:pic>
    </p:spTree>
    <p:extLst>
      <p:ext uri="{BB962C8B-B14F-4D97-AF65-F5344CB8AC3E}">
        <p14:creationId xmlns:p14="http://schemas.microsoft.com/office/powerpoint/2010/main" val="235066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263" y="0"/>
            <a:ext cx="10573093" cy="5478423"/>
          </a:xfrm>
          <a:prstGeom prst="rect">
            <a:avLst/>
          </a:prstGeom>
        </p:spPr>
        <p:txBody>
          <a:bodyPr wrap="square">
            <a:spAutoFit/>
          </a:bodyPr>
          <a:lstStyle/>
          <a:p>
            <a:pPr algn="ctr" hangingPunct="0"/>
            <a:r>
              <a:rPr lang="en-US" sz="4400" b="1" dirty="0">
                <a:latin typeface="Times New Roman" panose="02020603050405020304" pitchFamily="18" charset="0"/>
                <a:ea typeface="Times New Roman" panose="02020603050405020304" pitchFamily="18" charset="0"/>
              </a:rPr>
              <a:t>Auditor</a:t>
            </a:r>
            <a:endParaRPr lang="en-US" sz="4400" dirty="0">
              <a:latin typeface="Times New Roman" panose="02020603050405020304" pitchFamily="18" charset="0"/>
              <a:ea typeface="Times New Roman" panose="02020603050405020304" pitchFamily="18" charset="0"/>
            </a:endParaRPr>
          </a:p>
          <a:p>
            <a:pPr hangingPunct="0"/>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hangingPunct="0"/>
            <a:r>
              <a:rPr lang="en-US" dirty="0">
                <a:latin typeface="Times New Roman" panose="02020603050405020304" pitchFamily="18" charset="0"/>
                <a:ea typeface="Times New Roman" panose="02020603050405020304" pitchFamily="18" charset="0"/>
              </a:rPr>
              <a:t>	</a:t>
            </a:r>
            <a:r>
              <a:rPr lang="en-US" sz="2400" dirty="0" smtClean="0">
                <a:solidFill>
                  <a:schemeClr val="bg1"/>
                </a:solidFill>
                <a:latin typeface="Times New Roman" panose="02020603050405020304" pitchFamily="18" charset="0"/>
                <a:ea typeface="Times New Roman" panose="02020603050405020304" pitchFamily="18" charset="0"/>
              </a:rPr>
              <a:t>Annually </a:t>
            </a:r>
            <a:r>
              <a:rPr lang="en-US" sz="2400" dirty="0">
                <a:solidFill>
                  <a:schemeClr val="bg1"/>
                </a:solidFill>
                <a:latin typeface="Times New Roman" panose="02020603050405020304" pitchFamily="18" charset="0"/>
                <a:ea typeface="Times New Roman" panose="02020603050405020304" pitchFamily="18" charset="0"/>
              </a:rPr>
              <a:t>the Auditor shall make a thorough and complete audit of the books of the Secretary, the Treasurer, the Board of Trustees, and any other officer, internal unit and committee by whom any of the financial transactions of the Aerie have been conducted. The audit shall be in conformity with the instructions to the Au­ditor given in the printed forms or instruction sheets contained in the Auditor's Annual Report Record. The Auditor shall promptly render a report on the audit so made to the Aerie and to the Grand Aerie. The Local Aerie Secretary shall include a copy of the previous year’s IRS Form 990, or its equivalent.</a:t>
            </a:r>
          </a:p>
          <a:p>
            <a:pPr hangingPunct="0"/>
            <a:r>
              <a:rPr lang="en-US" sz="2400" dirty="0">
                <a:solidFill>
                  <a:schemeClr val="bg1"/>
                </a:solidFill>
                <a:latin typeface="Times New Roman" panose="02020603050405020304" pitchFamily="18" charset="0"/>
                <a:ea typeface="Times New Roman" panose="02020603050405020304" pitchFamily="18" charset="0"/>
              </a:rPr>
              <a:t>	</a:t>
            </a:r>
            <a:r>
              <a:rPr lang="en-US" sz="2400" dirty="0" smtClean="0">
                <a:solidFill>
                  <a:schemeClr val="bg1"/>
                </a:solidFill>
                <a:latin typeface="Times New Roman" panose="02020603050405020304" pitchFamily="18" charset="0"/>
                <a:ea typeface="Times New Roman" panose="02020603050405020304" pitchFamily="18" charset="0"/>
              </a:rPr>
              <a:t> If </a:t>
            </a:r>
            <a:r>
              <a:rPr lang="en-US" sz="2400" dirty="0">
                <a:solidFill>
                  <a:schemeClr val="bg1"/>
                </a:solidFill>
                <a:latin typeface="Times New Roman" panose="02020603050405020304" pitchFamily="18" charset="0"/>
                <a:ea typeface="Times New Roman" panose="02020603050405020304" pitchFamily="18" charset="0"/>
              </a:rPr>
              <a:t>the Aerie files an IRS Form 990 or 990EZ and provides a copy to the Grand Aerie, the Auditor is not required to provide an Auditor’s Annual Report pursuant to Section 102 (b). Otherwise the Aerie Auditor must comply with Section 102 (b) filing requirements.</a:t>
            </a:r>
            <a:endParaRPr lang="en-US" sz="2400" dirty="0">
              <a:solidFill>
                <a:schemeClr val="bg1"/>
              </a:solidFill>
              <a:effectLst/>
              <a:latin typeface="Times New Roman" panose="02020603050405020304" pitchFamily="18" charset="0"/>
              <a:ea typeface="Times New Roman" panose="02020603050405020304" pitchFamily="18" charset="0"/>
            </a:endParaRPr>
          </a:p>
        </p:txBody>
      </p:sp>
      <p:pic>
        <p:nvPicPr>
          <p:cNvPr id="3" name="Picture 2" descr="A close up of a logo&#10;&#10;Description automatically generated">
            <a:extLst>
              <a:ext uri="{FF2B5EF4-FFF2-40B4-BE49-F238E27FC236}">
                <a16:creationId xmlns:a16="http://schemas.microsoft.com/office/drawing/2014/main" xmlns="" id="{952CA4B9-C599-4C4C-B1BC-FB3D2B938432}"/>
              </a:ext>
            </a:extLst>
          </p:cNvPr>
          <p:cNvPicPr>
            <a:picLocks noChangeAspect="1"/>
          </p:cNvPicPr>
          <p:nvPr/>
        </p:nvPicPr>
        <p:blipFill>
          <a:blip r:embed="rId2"/>
          <a:stretch>
            <a:fillRect/>
          </a:stretch>
        </p:blipFill>
        <p:spPr>
          <a:xfrm>
            <a:off x="10344302" y="5220062"/>
            <a:ext cx="1611943" cy="1413428"/>
          </a:xfrm>
          <a:prstGeom prst="rect">
            <a:avLst/>
          </a:prstGeom>
        </p:spPr>
      </p:pic>
    </p:spTree>
    <p:extLst>
      <p:ext uri="{BB962C8B-B14F-4D97-AF65-F5344CB8AC3E}">
        <p14:creationId xmlns:p14="http://schemas.microsoft.com/office/powerpoint/2010/main" val="361627721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256</TotalTime>
  <Words>1149</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Century Gothic</vt:lpstr>
      <vt:lpstr>Consolas</vt:lpstr>
      <vt:lpstr>inherit</vt:lpstr>
      <vt:lpstr>Times</vt:lpstr>
      <vt:lpstr>Times New Roman</vt:lpstr>
      <vt:lpstr>Wingdings</vt:lpstr>
      <vt:lpstr>Wingdings 3</vt:lpstr>
      <vt:lpstr>Slice</vt:lpstr>
      <vt:lpstr>Keeping in 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Jeffery Hull</dc:creator>
  <cp:lastModifiedBy>Jeff Hull</cp:lastModifiedBy>
  <cp:revision>25</cp:revision>
  <dcterms:created xsi:type="dcterms:W3CDTF">2019-08-06T16:08:10Z</dcterms:created>
  <dcterms:modified xsi:type="dcterms:W3CDTF">2020-08-17T19:44:29Z</dcterms:modified>
</cp:coreProperties>
</file>