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7"/>
  </p:notesMasterIdLst>
  <p:sldIdLst>
    <p:sldId id="256" r:id="rId2"/>
    <p:sldId id="354" r:id="rId3"/>
    <p:sldId id="348" r:id="rId4"/>
    <p:sldId id="324" r:id="rId5"/>
    <p:sldId id="302" r:id="rId6"/>
    <p:sldId id="345" r:id="rId7"/>
    <p:sldId id="327" r:id="rId8"/>
    <p:sldId id="313" r:id="rId9"/>
    <p:sldId id="329" r:id="rId10"/>
    <p:sldId id="328" r:id="rId11"/>
    <p:sldId id="288" r:id="rId12"/>
    <p:sldId id="330" r:id="rId13"/>
    <p:sldId id="357" r:id="rId14"/>
    <p:sldId id="346" r:id="rId15"/>
    <p:sldId id="325" r:id="rId16"/>
    <p:sldId id="347" r:id="rId17"/>
    <p:sldId id="315" r:id="rId18"/>
    <p:sldId id="349" r:id="rId19"/>
    <p:sldId id="331" r:id="rId20"/>
    <p:sldId id="332" r:id="rId21"/>
    <p:sldId id="334" r:id="rId22"/>
    <p:sldId id="350" r:id="rId23"/>
    <p:sldId id="333" r:id="rId24"/>
    <p:sldId id="319" r:id="rId25"/>
    <p:sldId id="335" r:id="rId26"/>
    <p:sldId id="312" r:id="rId27"/>
    <p:sldId id="294" r:id="rId28"/>
    <p:sldId id="300" r:id="rId29"/>
    <p:sldId id="339" r:id="rId30"/>
    <p:sldId id="337" r:id="rId31"/>
    <p:sldId id="295" r:id="rId32"/>
    <p:sldId id="296" r:id="rId33"/>
    <p:sldId id="340" r:id="rId34"/>
    <p:sldId id="338" r:id="rId35"/>
    <p:sldId id="341" r:id="rId36"/>
    <p:sldId id="299" r:id="rId37"/>
    <p:sldId id="342" r:id="rId38"/>
    <p:sldId id="306" r:id="rId39"/>
    <p:sldId id="343" r:id="rId40"/>
    <p:sldId id="352" r:id="rId41"/>
    <p:sldId id="355" r:id="rId42"/>
    <p:sldId id="356" r:id="rId43"/>
    <p:sldId id="273" r:id="rId44"/>
    <p:sldId id="286" r:id="rId45"/>
    <p:sldId id="274" r:id="rId46"/>
  </p:sldIdLst>
  <p:sldSz cx="12192000" cy="6858000"/>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88" autoAdjust="0"/>
    <p:restoredTop sz="94554" autoAdjust="0"/>
  </p:normalViewPr>
  <p:slideViewPr>
    <p:cSldViewPr>
      <p:cViewPr varScale="1">
        <p:scale>
          <a:sx n="83" d="100"/>
          <a:sy n="83" d="100"/>
        </p:scale>
        <p:origin x="120" y="198"/>
      </p:cViewPr>
      <p:guideLst>
        <p:guide orient="horz" pos="2160"/>
        <p:guide pos="3840"/>
      </p:guideLst>
    </p:cSldViewPr>
  </p:slideViewPr>
  <p:outlineViewPr>
    <p:cViewPr>
      <p:scale>
        <a:sx n="33" d="100"/>
        <a:sy n="33" d="100"/>
      </p:scale>
      <p:origin x="48" y="97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26622" cy="465940"/>
          </a:xfrm>
          <a:prstGeom prst="rect">
            <a:avLst/>
          </a:prstGeom>
        </p:spPr>
        <p:txBody>
          <a:bodyPr vert="horz" lIns="91891" tIns="45945" rIns="91891" bIns="45945" rtlCol="0"/>
          <a:lstStyle>
            <a:lvl1pPr algn="l">
              <a:defRPr sz="1300"/>
            </a:lvl1pPr>
          </a:lstStyle>
          <a:p>
            <a:endParaRPr lang="en-US"/>
          </a:p>
        </p:txBody>
      </p:sp>
      <p:sp>
        <p:nvSpPr>
          <p:cNvPr id="3" name="Date Placeholder 2"/>
          <p:cNvSpPr>
            <a:spLocks noGrp="1"/>
          </p:cNvSpPr>
          <p:nvPr>
            <p:ph type="dt" idx="1"/>
          </p:nvPr>
        </p:nvSpPr>
        <p:spPr>
          <a:xfrm>
            <a:off x="3956786" y="2"/>
            <a:ext cx="3026622" cy="465940"/>
          </a:xfrm>
          <a:prstGeom prst="rect">
            <a:avLst/>
          </a:prstGeom>
        </p:spPr>
        <p:txBody>
          <a:bodyPr vert="horz" lIns="91891" tIns="45945" rIns="91891" bIns="45945" rtlCol="0"/>
          <a:lstStyle>
            <a:lvl1pPr algn="r">
              <a:defRPr sz="1300"/>
            </a:lvl1pPr>
          </a:lstStyle>
          <a:p>
            <a:fld id="{E6C6BCB7-752B-4B33-868E-AC171ECA31D2}" type="datetimeFigureOut">
              <a:rPr lang="en-US" smtClean="0"/>
              <a:t>7/21/2021</a:t>
            </a:fld>
            <a:endParaRPr lang="en-US"/>
          </a:p>
        </p:txBody>
      </p:sp>
      <p:sp>
        <p:nvSpPr>
          <p:cNvPr id="4" name="Slide Image Placeholder 3"/>
          <p:cNvSpPr>
            <a:spLocks noGrp="1" noRot="1" noChangeAspect="1"/>
          </p:cNvSpPr>
          <p:nvPr>
            <p:ph type="sldImg" idx="2"/>
          </p:nvPr>
        </p:nvSpPr>
        <p:spPr>
          <a:xfrm>
            <a:off x="709613" y="1160463"/>
            <a:ext cx="5565775" cy="3132137"/>
          </a:xfrm>
          <a:prstGeom prst="rect">
            <a:avLst/>
          </a:prstGeom>
          <a:noFill/>
          <a:ln w="12700">
            <a:solidFill>
              <a:prstClr val="black"/>
            </a:solidFill>
          </a:ln>
        </p:spPr>
        <p:txBody>
          <a:bodyPr vert="horz" lIns="91891" tIns="45945" rIns="91891" bIns="45945" rtlCol="0" anchor="ctr"/>
          <a:lstStyle/>
          <a:p>
            <a:endParaRPr lang="en-US"/>
          </a:p>
        </p:txBody>
      </p:sp>
      <p:sp>
        <p:nvSpPr>
          <p:cNvPr id="5" name="Notes Placeholder 4"/>
          <p:cNvSpPr>
            <a:spLocks noGrp="1"/>
          </p:cNvSpPr>
          <p:nvPr>
            <p:ph type="body" sz="quarter" idx="3"/>
          </p:nvPr>
        </p:nvSpPr>
        <p:spPr>
          <a:xfrm>
            <a:off x="698822" y="4467924"/>
            <a:ext cx="5587362" cy="3655717"/>
          </a:xfrm>
          <a:prstGeom prst="rect">
            <a:avLst/>
          </a:prstGeom>
        </p:spPr>
        <p:txBody>
          <a:bodyPr vert="horz" lIns="91891" tIns="45945" rIns="91891" bIns="459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17761"/>
            <a:ext cx="3026622" cy="465940"/>
          </a:xfrm>
          <a:prstGeom prst="rect">
            <a:avLst/>
          </a:prstGeom>
        </p:spPr>
        <p:txBody>
          <a:bodyPr vert="horz" lIns="91891" tIns="45945" rIns="91891" bIns="45945" rtlCol="0" anchor="b"/>
          <a:lstStyle>
            <a:lvl1pPr algn="l">
              <a:defRPr sz="1300"/>
            </a:lvl1pPr>
          </a:lstStyle>
          <a:p>
            <a:endParaRPr lang="en-US"/>
          </a:p>
        </p:txBody>
      </p:sp>
      <p:sp>
        <p:nvSpPr>
          <p:cNvPr id="7" name="Slide Number Placeholder 6"/>
          <p:cNvSpPr>
            <a:spLocks noGrp="1"/>
          </p:cNvSpPr>
          <p:nvPr>
            <p:ph type="sldNum" sz="quarter" idx="5"/>
          </p:nvPr>
        </p:nvSpPr>
        <p:spPr>
          <a:xfrm>
            <a:off x="3956786" y="8817761"/>
            <a:ext cx="3026622" cy="465940"/>
          </a:xfrm>
          <a:prstGeom prst="rect">
            <a:avLst/>
          </a:prstGeom>
        </p:spPr>
        <p:txBody>
          <a:bodyPr vert="horz" lIns="91891" tIns="45945" rIns="91891" bIns="45945" rtlCol="0" anchor="b"/>
          <a:lstStyle>
            <a:lvl1pPr algn="r">
              <a:defRPr sz="1300"/>
            </a:lvl1pPr>
          </a:lstStyle>
          <a:p>
            <a:fld id="{AAFFC749-2BC2-4805-8B65-7BBFCE505C5B}" type="slidenum">
              <a:rPr lang="en-US" smtClean="0"/>
              <a:t>‹#›</a:t>
            </a:fld>
            <a:endParaRPr lang="en-US"/>
          </a:p>
        </p:txBody>
      </p:sp>
    </p:spTree>
    <p:extLst>
      <p:ext uri="{BB962C8B-B14F-4D97-AF65-F5344CB8AC3E}">
        <p14:creationId xmlns:p14="http://schemas.microsoft.com/office/powerpoint/2010/main" val="522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1</a:t>
            </a:fld>
            <a:endParaRPr lang="en-US"/>
          </a:p>
        </p:txBody>
      </p:sp>
    </p:spTree>
    <p:extLst>
      <p:ext uri="{BB962C8B-B14F-4D97-AF65-F5344CB8AC3E}">
        <p14:creationId xmlns:p14="http://schemas.microsoft.com/office/powerpoint/2010/main" val="155349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can</a:t>
            </a:r>
            <a:r>
              <a:rPr lang="en-US" baseline="0" dirty="0"/>
              <a:t> not be processed without the approved grant package.  Check must be made payable to the FOE Charity Foundation.</a:t>
            </a:r>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21</a:t>
            </a:fld>
            <a:endParaRPr lang="en-US"/>
          </a:p>
        </p:txBody>
      </p:sp>
    </p:spTree>
    <p:extLst>
      <p:ext uri="{BB962C8B-B14F-4D97-AF65-F5344CB8AC3E}">
        <p14:creationId xmlns:p14="http://schemas.microsoft.com/office/powerpoint/2010/main" val="42992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Check must be made payable to the FOE Charity Foundation.  No State/Provincial approval is needed as no State/Provincial funds are being requested.</a:t>
            </a:r>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23</a:t>
            </a:fld>
            <a:endParaRPr lang="en-US"/>
          </a:p>
        </p:txBody>
      </p:sp>
    </p:spTree>
    <p:extLst>
      <p:ext uri="{BB962C8B-B14F-4D97-AF65-F5344CB8AC3E}">
        <p14:creationId xmlns:p14="http://schemas.microsoft.com/office/powerpoint/2010/main" val="792163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Check must be made payable to the HOME Fund or Memorial Foundation.  No State/Provincial approval is needed as no State/Provincial funds are available.</a:t>
            </a:r>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25</a:t>
            </a:fld>
            <a:endParaRPr lang="en-US"/>
          </a:p>
        </p:txBody>
      </p:sp>
    </p:spTree>
    <p:extLst>
      <p:ext uri="{BB962C8B-B14F-4D97-AF65-F5344CB8AC3E}">
        <p14:creationId xmlns:p14="http://schemas.microsoft.com/office/powerpoint/2010/main" val="3999131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contact the grant</a:t>
            </a:r>
            <a:r>
              <a:rPr lang="en-US" baseline="0" dirty="0"/>
              <a:t> department for assistance with determining where an organization fits.</a:t>
            </a:r>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26</a:t>
            </a:fld>
            <a:endParaRPr lang="en-US"/>
          </a:p>
        </p:txBody>
      </p:sp>
    </p:spTree>
    <p:extLst>
      <p:ext uri="{BB962C8B-B14F-4D97-AF65-F5344CB8AC3E}">
        <p14:creationId xmlns:p14="http://schemas.microsoft.com/office/powerpoint/2010/main" val="1093290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fund will</a:t>
            </a:r>
            <a:r>
              <a:rPr lang="en-US" baseline="0" dirty="0"/>
              <a:t> be chosen for HOME as no additional funds are available.</a:t>
            </a:r>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28</a:t>
            </a:fld>
            <a:endParaRPr lang="en-US"/>
          </a:p>
        </p:txBody>
      </p:sp>
    </p:spTree>
    <p:extLst>
      <p:ext uri="{BB962C8B-B14F-4D97-AF65-F5344CB8AC3E}">
        <p14:creationId xmlns:p14="http://schemas.microsoft.com/office/powerpoint/2010/main" val="134036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forms</a:t>
            </a:r>
            <a:r>
              <a:rPr lang="en-US" baseline="0" dirty="0"/>
              <a:t> of all types must always be signed by the local Aerie/Auxiliary Secretary and President.  General Grants and Earmarked Grants must also be signed by the </a:t>
            </a:r>
            <a:r>
              <a:rPr lang="en-US" baseline="0" dirty="0" smtClean="0"/>
              <a:t>State/Provincial </a:t>
            </a:r>
            <a:r>
              <a:rPr lang="en-US" baseline="0" dirty="0"/>
              <a:t>Aerie Secretary and </a:t>
            </a:r>
            <a:r>
              <a:rPr lang="en-US" baseline="0" dirty="0" smtClean="0"/>
              <a:t>State/Provincial </a:t>
            </a:r>
            <a:r>
              <a:rPr lang="en-US" baseline="0" dirty="0"/>
              <a:t>Aerie President.</a:t>
            </a:r>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29</a:t>
            </a:fld>
            <a:endParaRPr lang="en-US"/>
          </a:p>
        </p:txBody>
      </p:sp>
    </p:spTree>
    <p:extLst>
      <p:ext uri="{BB962C8B-B14F-4D97-AF65-F5344CB8AC3E}">
        <p14:creationId xmlns:p14="http://schemas.microsoft.com/office/powerpoint/2010/main" val="127026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32</a:t>
            </a:fld>
            <a:endParaRPr lang="en-US"/>
          </a:p>
        </p:txBody>
      </p:sp>
    </p:spTree>
    <p:extLst>
      <p:ext uri="{BB962C8B-B14F-4D97-AF65-F5344CB8AC3E}">
        <p14:creationId xmlns:p14="http://schemas.microsoft.com/office/powerpoint/2010/main" val="3410427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33</a:t>
            </a:fld>
            <a:endParaRPr lang="en-US"/>
          </a:p>
        </p:txBody>
      </p:sp>
    </p:spTree>
    <p:extLst>
      <p:ext uri="{BB962C8B-B14F-4D97-AF65-F5344CB8AC3E}">
        <p14:creationId xmlns:p14="http://schemas.microsoft.com/office/powerpoint/2010/main" val="581506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90 days o</a:t>
            </a:r>
          </a:p>
        </p:txBody>
      </p:sp>
      <p:sp>
        <p:nvSpPr>
          <p:cNvPr id="4" name="Slide Number Placeholder 3"/>
          <p:cNvSpPr>
            <a:spLocks noGrp="1"/>
          </p:cNvSpPr>
          <p:nvPr>
            <p:ph type="sldNum" sz="quarter" idx="10"/>
          </p:nvPr>
        </p:nvSpPr>
        <p:spPr/>
        <p:txBody>
          <a:bodyPr/>
          <a:lstStyle/>
          <a:p>
            <a:fld id="{AAFFC749-2BC2-4805-8B65-7BBFCE505C5B}" type="slidenum">
              <a:rPr lang="en-US" smtClean="0"/>
              <a:t>37</a:t>
            </a:fld>
            <a:endParaRPr lang="en-US"/>
          </a:p>
        </p:txBody>
      </p:sp>
    </p:spTree>
    <p:extLst>
      <p:ext uri="{BB962C8B-B14F-4D97-AF65-F5344CB8AC3E}">
        <p14:creationId xmlns:p14="http://schemas.microsoft.com/office/powerpoint/2010/main" val="256008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2</a:t>
            </a:fld>
            <a:endParaRPr lang="en-US"/>
          </a:p>
        </p:txBody>
      </p:sp>
    </p:spTree>
    <p:extLst>
      <p:ext uri="{BB962C8B-B14F-4D97-AF65-F5344CB8AC3E}">
        <p14:creationId xmlns:p14="http://schemas.microsoft.com/office/powerpoint/2010/main" val="258317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3</a:t>
            </a:fld>
            <a:endParaRPr lang="en-US"/>
          </a:p>
        </p:txBody>
      </p:sp>
    </p:spTree>
    <p:extLst>
      <p:ext uri="{BB962C8B-B14F-4D97-AF65-F5344CB8AC3E}">
        <p14:creationId xmlns:p14="http://schemas.microsoft.com/office/powerpoint/2010/main" val="82820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Contributions are sent from the local Aerie/Auxiliaries</a:t>
            </a:r>
            <a:r>
              <a:rPr lang="en-US" baseline="0" dirty="0"/>
              <a:t> to the Grand Aerie.  The funds are held within the FOE Charity Foundation and are available for grant submissions.  The </a:t>
            </a:r>
            <a:r>
              <a:rPr lang="en-US" baseline="0" dirty="0" smtClean="0"/>
              <a:t>State/Provincial </a:t>
            </a:r>
            <a:r>
              <a:rPr lang="en-US" baseline="0" dirty="0"/>
              <a:t>Aerie approves all grant submissions requesting </a:t>
            </a:r>
            <a:r>
              <a:rPr lang="en-US" baseline="0" dirty="0" smtClean="0"/>
              <a:t>State/Provincial </a:t>
            </a:r>
            <a:r>
              <a:rPr lang="en-US" baseline="0" dirty="0"/>
              <a:t>Funds.</a:t>
            </a:r>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8</a:t>
            </a:fld>
            <a:endParaRPr lang="en-US"/>
          </a:p>
        </p:txBody>
      </p:sp>
    </p:spTree>
    <p:extLst>
      <p:ext uri="{BB962C8B-B14F-4D97-AF65-F5344CB8AC3E}">
        <p14:creationId xmlns:p14="http://schemas.microsoft.com/office/powerpoint/2010/main" val="2850597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9</a:t>
            </a:fld>
            <a:endParaRPr lang="en-US"/>
          </a:p>
        </p:txBody>
      </p:sp>
    </p:spTree>
    <p:extLst>
      <p:ext uri="{BB962C8B-B14F-4D97-AF65-F5344CB8AC3E}">
        <p14:creationId xmlns:p14="http://schemas.microsoft.com/office/powerpoint/2010/main" val="1509000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will cover this more thoroughly within the Grant section of the presentation</a:t>
            </a:r>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10</a:t>
            </a:fld>
            <a:endParaRPr lang="en-US"/>
          </a:p>
        </p:txBody>
      </p:sp>
    </p:spTree>
    <p:extLst>
      <p:ext uri="{BB962C8B-B14F-4D97-AF65-F5344CB8AC3E}">
        <p14:creationId xmlns:p14="http://schemas.microsoft.com/office/powerpoint/2010/main" val="72842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Grant: Funds</a:t>
            </a:r>
            <a:r>
              <a:rPr lang="en-US" baseline="0" dirty="0"/>
              <a:t> are approved exclusively from State/Province</a:t>
            </a:r>
            <a:r>
              <a:rPr lang="en-US" dirty="0"/>
              <a:t>, Earmarked Grant: Funds are provided in</a:t>
            </a:r>
            <a:r>
              <a:rPr lang="en-US" baseline="0" dirty="0"/>
              <a:t> part by Aerie/Auxiliary and in part by State/Provincial Funds, Turn-Around Grant: Funds are provided exclusively from the Aerie/Auxiliary, HOME Grant: Funds are provided exclusively from the  Aerie/Auxiliary.</a:t>
            </a:r>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17</a:t>
            </a:fld>
            <a:endParaRPr lang="en-US"/>
          </a:p>
        </p:txBody>
      </p:sp>
    </p:spTree>
    <p:extLst>
      <p:ext uri="{BB962C8B-B14F-4D97-AF65-F5344CB8AC3E}">
        <p14:creationId xmlns:p14="http://schemas.microsoft.com/office/powerpoint/2010/main" val="2270424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19</a:t>
            </a:fld>
            <a:endParaRPr lang="en-US"/>
          </a:p>
        </p:txBody>
      </p:sp>
    </p:spTree>
    <p:extLst>
      <p:ext uri="{BB962C8B-B14F-4D97-AF65-F5344CB8AC3E}">
        <p14:creationId xmlns:p14="http://schemas.microsoft.com/office/powerpoint/2010/main" val="772818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937">
              <a:defRPr/>
            </a:pPr>
            <a:r>
              <a:rPr lang="en-US" dirty="0"/>
              <a:t>Check with your STATE/PROVINCE for their guidelines</a:t>
            </a:r>
            <a:r>
              <a:rPr lang="en-US" baseline="0" dirty="0"/>
              <a:t> regarding grant submissions.</a:t>
            </a:r>
            <a:endParaRPr lang="en-US" dirty="0"/>
          </a:p>
        </p:txBody>
      </p:sp>
      <p:sp>
        <p:nvSpPr>
          <p:cNvPr id="4" name="Slide Number Placeholder 3"/>
          <p:cNvSpPr>
            <a:spLocks noGrp="1"/>
          </p:cNvSpPr>
          <p:nvPr>
            <p:ph type="sldNum" sz="quarter" idx="10"/>
          </p:nvPr>
        </p:nvSpPr>
        <p:spPr/>
        <p:txBody>
          <a:bodyPr/>
          <a:lstStyle/>
          <a:p>
            <a:fld id="{AAFFC749-2BC2-4805-8B65-7BBFCE505C5B}" type="slidenum">
              <a:rPr lang="en-US" smtClean="0"/>
              <a:t>20</a:t>
            </a:fld>
            <a:endParaRPr lang="en-US"/>
          </a:p>
        </p:txBody>
      </p:sp>
    </p:spTree>
    <p:extLst>
      <p:ext uri="{BB962C8B-B14F-4D97-AF65-F5344CB8AC3E}">
        <p14:creationId xmlns:p14="http://schemas.microsoft.com/office/powerpoint/2010/main" val="274087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7/21/2021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7/21/2021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7/21/2021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7/21/2021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7/21/2021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7/21/2021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7/21/2021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7/21/2021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7/21/2021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mailto:charities@foe.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grants@foe.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1.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grants@foe.com" TargetMode="External"/><Relationship Id="rId2" Type="http://schemas.openxmlformats.org/officeDocument/2006/relationships/hyperlink" Target="mailto:charities@foe.co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mailto:grants@foe.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pPr algn="ctr"/>
            <a:r>
              <a:rPr lang="en-US" sz="6600" dirty="0"/>
              <a:t>Contributions and Grants</a:t>
            </a:r>
          </a:p>
        </p:txBody>
      </p:sp>
      <p:pic>
        <p:nvPicPr>
          <p:cNvPr id="6" name="Content Placeholder 5"/>
          <p:cNvPicPr>
            <a:picLocks noGrp="1" noChangeAspect="1"/>
          </p:cNvPicPr>
          <p:nvPr>
            <p:ph idx="1"/>
          </p:nvPr>
        </p:nvPicPr>
        <p:blipFill>
          <a:blip r:embed="rId3"/>
          <a:stretch>
            <a:fillRect/>
          </a:stretch>
        </p:blipFill>
        <p:spPr>
          <a:xfrm>
            <a:off x="1752599" y="2286000"/>
            <a:ext cx="8686800" cy="4422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1811000" cy="1219200"/>
          </a:xfrm>
          <a:noFill/>
          <a:ln>
            <a:noFill/>
          </a:ln>
          <a:effectLst/>
        </p:spPr>
        <p:txBody>
          <a:bodyPr/>
          <a:lstStyle/>
          <a:p>
            <a:pPr algn="ctr"/>
            <a:r>
              <a:rPr lang="en-US" sz="4800" dirty="0"/>
              <a:t>Earmarked Contributions</a:t>
            </a:r>
          </a:p>
        </p:txBody>
      </p:sp>
      <p:sp>
        <p:nvSpPr>
          <p:cNvPr id="3" name="Content Placeholder 2"/>
          <p:cNvSpPr>
            <a:spLocks noGrp="1"/>
          </p:cNvSpPr>
          <p:nvPr>
            <p:ph idx="1"/>
          </p:nvPr>
        </p:nvSpPr>
        <p:spPr>
          <a:xfrm>
            <a:off x="381000" y="2739189"/>
            <a:ext cx="7696200" cy="4038600"/>
          </a:xfrm>
          <a:noFill/>
          <a:ln>
            <a:noFill/>
          </a:ln>
          <a:effectLst/>
        </p:spPr>
        <p:txBody>
          <a:bodyPr>
            <a:normAutofit fontScale="40000" lnSpcReduction="20000"/>
          </a:bodyPr>
          <a:lstStyle/>
          <a:p>
            <a:pPr marL="0" indent="0" algn="ctr">
              <a:buNone/>
            </a:pPr>
            <a:r>
              <a:rPr lang="en-US" sz="11400" b="1" dirty="0">
                <a:solidFill>
                  <a:schemeClr val="bg1"/>
                </a:solidFill>
              </a:rPr>
              <a:t>Earmarked:</a:t>
            </a:r>
          </a:p>
          <a:p>
            <a:pPr marL="0" indent="0" algn="ctr">
              <a:buNone/>
            </a:pPr>
            <a:r>
              <a:rPr lang="en-US" sz="11400" b="1" dirty="0">
                <a:solidFill>
                  <a:schemeClr val="bg1"/>
                </a:solidFill>
              </a:rPr>
              <a:t>Contributions which can only be given to the organization for which it was raised </a:t>
            </a:r>
          </a:p>
          <a:p>
            <a:pPr marL="0" indent="0" algn="ctr">
              <a:buNone/>
            </a:pPr>
            <a:endParaRPr lang="en-US" sz="5400" b="1" dirty="0">
              <a:solidFill>
                <a:schemeClr val="bg1"/>
              </a:solidFill>
            </a:endParaRPr>
          </a:p>
          <a:p>
            <a:pPr marL="0" indent="0" algn="ctr">
              <a:buNone/>
            </a:pPr>
            <a:r>
              <a:rPr lang="en-US" sz="4000" b="1" dirty="0">
                <a:solidFill>
                  <a:schemeClr val="bg1"/>
                </a:solidFill>
              </a:rPr>
              <a:t> </a:t>
            </a:r>
            <a:endParaRPr lang="en-US" sz="4800" b="1" dirty="0">
              <a:solidFill>
                <a:schemeClr val="bg1"/>
              </a:solidFill>
            </a:endParaRPr>
          </a:p>
        </p:txBody>
      </p:sp>
      <p:pic>
        <p:nvPicPr>
          <p:cNvPr id="5" name="Picture 4"/>
          <p:cNvPicPr>
            <a:picLocks noChangeAspect="1"/>
          </p:cNvPicPr>
          <p:nvPr/>
        </p:nvPicPr>
        <p:blipFill>
          <a:blip r:embed="rId3"/>
          <a:stretch>
            <a:fillRect/>
          </a:stretch>
        </p:blipFill>
        <p:spPr>
          <a:xfrm>
            <a:off x="3442912" y="-228600"/>
            <a:ext cx="7650352" cy="7010400"/>
          </a:xfrm>
          <a:prstGeom prst="rect">
            <a:avLst/>
          </a:prstGeom>
        </p:spPr>
      </p:pic>
    </p:spTree>
    <p:extLst>
      <p:ext uri="{BB962C8B-B14F-4D97-AF65-F5344CB8AC3E}">
        <p14:creationId xmlns:p14="http://schemas.microsoft.com/office/powerpoint/2010/main" val="4004261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152400"/>
            <a:ext cx="10571998" cy="1295400"/>
          </a:xfrm>
          <a:effectLst/>
        </p:spPr>
        <p:txBody>
          <a:bodyPr/>
          <a:lstStyle/>
          <a:p>
            <a:pPr algn="ctr"/>
            <a:r>
              <a:rPr lang="en-US" sz="5400" dirty="0"/>
              <a:t>Contributions</a:t>
            </a:r>
          </a:p>
        </p:txBody>
      </p:sp>
      <p:sp>
        <p:nvSpPr>
          <p:cNvPr id="3" name="Content Placeholder 2"/>
          <p:cNvSpPr>
            <a:spLocks noGrp="1"/>
          </p:cNvSpPr>
          <p:nvPr>
            <p:ph idx="1"/>
          </p:nvPr>
        </p:nvSpPr>
        <p:spPr>
          <a:xfrm>
            <a:off x="0" y="5181600"/>
            <a:ext cx="12192000" cy="1676400"/>
          </a:xfrm>
          <a:effectLst/>
        </p:spPr>
        <p:txBody>
          <a:bodyPr>
            <a:normAutofit/>
          </a:bodyPr>
          <a:lstStyle/>
          <a:p>
            <a:pPr algn="ctr">
              <a:buFont typeface="Arial" pitchFamily="34" charset="0"/>
              <a:buChar char="•"/>
            </a:pPr>
            <a:r>
              <a:rPr lang="en-US" sz="3200" b="1" dirty="0">
                <a:solidFill>
                  <a:srgbClr val="C00000"/>
                </a:solidFill>
              </a:rPr>
              <a:t>NO PORTION </a:t>
            </a:r>
            <a:r>
              <a:rPr lang="en-US" sz="3200" b="1" dirty="0">
                <a:solidFill>
                  <a:schemeClr val="bg1"/>
                </a:solidFill>
              </a:rPr>
              <a:t>of any of the contributions received from local or State/Provincial Aeries/Auxiliaries is utilized to pay any administrative expenses</a:t>
            </a:r>
          </a:p>
        </p:txBody>
      </p:sp>
      <p:pic>
        <p:nvPicPr>
          <p:cNvPr id="4" name="Picture 3"/>
          <p:cNvPicPr>
            <a:picLocks noChangeAspect="1"/>
          </p:cNvPicPr>
          <p:nvPr/>
        </p:nvPicPr>
        <p:blipFill>
          <a:blip r:embed="rId2"/>
          <a:stretch>
            <a:fillRect/>
          </a:stretch>
        </p:blipFill>
        <p:spPr>
          <a:xfrm>
            <a:off x="2362200" y="2590800"/>
            <a:ext cx="2438400" cy="2438400"/>
          </a:xfrm>
          <a:prstGeom prst="rect">
            <a:avLst/>
          </a:prstGeom>
        </p:spPr>
      </p:pic>
      <p:pic>
        <p:nvPicPr>
          <p:cNvPr id="7" name="Picture 6"/>
          <p:cNvPicPr>
            <a:picLocks noChangeAspect="1"/>
          </p:cNvPicPr>
          <p:nvPr/>
        </p:nvPicPr>
        <p:blipFill>
          <a:blip r:embed="rId3"/>
          <a:stretch>
            <a:fillRect/>
          </a:stretch>
        </p:blipFill>
        <p:spPr>
          <a:xfrm>
            <a:off x="6095999" y="2590800"/>
            <a:ext cx="3352801" cy="251460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152400"/>
            <a:ext cx="10571998" cy="1295400"/>
          </a:xfrm>
          <a:effectLst/>
        </p:spPr>
        <p:txBody>
          <a:bodyPr/>
          <a:lstStyle/>
          <a:p>
            <a:pPr algn="ctr"/>
            <a:r>
              <a:rPr lang="en-US" sz="5400" dirty="0"/>
              <a:t>Contributions</a:t>
            </a:r>
          </a:p>
        </p:txBody>
      </p:sp>
      <p:sp>
        <p:nvSpPr>
          <p:cNvPr id="3" name="Content Placeholder 2"/>
          <p:cNvSpPr>
            <a:spLocks noGrp="1"/>
          </p:cNvSpPr>
          <p:nvPr>
            <p:ph idx="1"/>
          </p:nvPr>
        </p:nvSpPr>
        <p:spPr>
          <a:xfrm>
            <a:off x="381000" y="2743200"/>
            <a:ext cx="11430000" cy="4114800"/>
          </a:xfrm>
          <a:effectLst/>
        </p:spPr>
        <p:txBody>
          <a:bodyPr>
            <a:normAutofit/>
          </a:bodyPr>
          <a:lstStyle/>
          <a:p>
            <a:pPr marL="0" indent="0" algn="ctr">
              <a:buNone/>
            </a:pPr>
            <a:r>
              <a:rPr lang="en-US" sz="3600" b="1" dirty="0">
                <a:solidFill>
                  <a:schemeClr val="bg1"/>
                </a:solidFill>
              </a:rPr>
              <a:t>Administrative Expenses of the Charity Foundation are paid by the Grand Aerie using:</a:t>
            </a:r>
          </a:p>
          <a:p>
            <a:pPr>
              <a:buFont typeface="Wingdings" panose="05000000000000000000" pitchFamily="2" charset="2"/>
              <a:buChar char="Ø"/>
            </a:pPr>
            <a:r>
              <a:rPr lang="en-US" sz="3600" b="1" dirty="0" smtClean="0">
                <a:solidFill>
                  <a:schemeClr val="bg1"/>
                </a:solidFill>
              </a:rPr>
              <a:t>Membership </a:t>
            </a:r>
            <a:r>
              <a:rPr lang="en-US" sz="3600" b="1" dirty="0">
                <a:solidFill>
                  <a:schemeClr val="bg1"/>
                </a:solidFill>
              </a:rPr>
              <a:t>dues</a:t>
            </a:r>
          </a:p>
          <a:p>
            <a:pPr>
              <a:buFont typeface="Wingdings" panose="05000000000000000000" pitchFamily="2" charset="2"/>
              <a:buChar char="Ø"/>
            </a:pPr>
            <a:r>
              <a:rPr lang="en-US" sz="3600" b="1" dirty="0">
                <a:solidFill>
                  <a:schemeClr val="bg1"/>
                </a:solidFill>
              </a:rPr>
              <a:t>Support from the Memorial Foundation</a:t>
            </a:r>
          </a:p>
          <a:p>
            <a:pPr>
              <a:buFont typeface="Wingdings" panose="05000000000000000000" pitchFamily="2" charset="2"/>
              <a:buChar char="Ø"/>
            </a:pPr>
            <a:r>
              <a:rPr lang="en-US" sz="3600" b="1" dirty="0">
                <a:solidFill>
                  <a:schemeClr val="bg1"/>
                </a:solidFill>
              </a:rPr>
              <a:t>Interest earned from the investments</a:t>
            </a:r>
          </a:p>
          <a:p>
            <a:pPr>
              <a:buFont typeface="Arial" pitchFamily="34" charset="0"/>
              <a:buChar char="•"/>
            </a:pPr>
            <a:endParaRPr lang="en-US" sz="2800" dirty="0">
              <a:solidFill>
                <a:schemeClr val="bg1"/>
              </a:solidFill>
            </a:endParaRPr>
          </a:p>
        </p:txBody>
      </p:sp>
    </p:spTree>
    <p:extLst>
      <p:ext uri="{BB962C8B-B14F-4D97-AF65-F5344CB8AC3E}">
        <p14:creationId xmlns:p14="http://schemas.microsoft.com/office/powerpoint/2010/main" val="319910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smtClean="0"/>
              <a:t>Tax Letter (Acknowledgement)</a:t>
            </a:r>
            <a:endParaRPr lang="en-US" sz="4800" dirty="0"/>
          </a:p>
        </p:txBody>
      </p:sp>
      <p:pic>
        <p:nvPicPr>
          <p:cNvPr id="7" name="Content Placeholder 3"/>
          <p:cNvPicPr>
            <a:picLocks noGrp="1" noChangeAspect="1"/>
          </p:cNvPicPr>
          <p:nvPr>
            <p:ph idx="1"/>
          </p:nvPr>
        </p:nvPicPr>
        <p:blipFill>
          <a:blip r:embed="rId2"/>
          <a:stretch>
            <a:fillRect/>
          </a:stretch>
        </p:blipFill>
        <p:spPr>
          <a:xfrm>
            <a:off x="7696200" y="2022406"/>
            <a:ext cx="3685799" cy="4761483"/>
          </a:xfrm>
          <a:prstGeom prst="rect">
            <a:avLst/>
          </a:prstGeom>
        </p:spPr>
      </p:pic>
      <p:sp>
        <p:nvSpPr>
          <p:cNvPr id="8" name="TextBox 7"/>
          <p:cNvSpPr txBox="1"/>
          <p:nvPr/>
        </p:nvSpPr>
        <p:spPr>
          <a:xfrm>
            <a:off x="810000" y="2438400"/>
            <a:ext cx="6505200" cy="4524315"/>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solidFill>
                  <a:schemeClr val="bg1"/>
                </a:solidFill>
              </a:rPr>
              <a:t>When you send a check to the Grand Aerie for one of the established charities you are technically donating to one of the FOE Charity Foundations (Charity Fund, Memorial Fund or Eagle Village)</a:t>
            </a:r>
          </a:p>
          <a:p>
            <a:pPr marL="285750" indent="-285750">
              <a:buFont typeface="Wingdings" panose="05000000000000000000" pitchFamily="2" charset="2"/>
              <a:buChar char="v"/>
            </a:pPr>
            <a:endParaRPr lang="en-US" dirty="0">
              <a:solidFill>
                <a:schemeClr val="bg1"/>
              </a:solidFill>
            </a:endParaRPr>
          </a:p>
          <a:p>
            <a:pPr marL="285750" indent="-285750">
              <a:buFont typeface="Wingdings" panose="05000000000000000000" pitchFamily="2" charset="2"/>
              <a:buChar char="v"/>
            </a:pPr>
            <a:r>
              <a:rPr lang="en-US" dirty="0" smtClean="0">
                <a:solidFill>
                  <a:schemeClr val="bg1"/>
                </a:solidFill>
              </a:rPr>
              <a:t>Charitable Foundations are required by law to issue a letter to the contributor detailing the contribution.</a:t>
            </a:r>
          </a:p>
          <a:p>
            <a:endParaRPr lang="en-US" dirty="0" smtClean="0">
              <a:solidFill>
                <a:schemeClr val="bg1"/>
              </a:solidFill>
            </a:endParaRPr>
          </a:p>
          <a:p>
            <a:pPr marL="285750" indent="-285750">
              <a:buFont typeface="Wingdings" panose="05000000000000000000" pitchFamily="2" charset="2"/>
              <a:buChar char="v"/>
            </a:pPr>
            <a:r>
              <a:rPr lang="en-US" b="1" dirty="0">
                <a:solidFill>
                  <a:schemeClr val="bg1"/>
                </a:solidFill>
              </a:rPr>
              <a:t>This letter should be filed with your tax papers and given to your accountant when they are completing your yearly taxes.</a:t>
            </a:r>
          </a:p>
          <a:p>
            <a:pPr marL="285750" indent="-285750">
              <a:buFont typeface="Wingdings" panose="05000000000000000000" pitchFamily="2" charset="2"/>
              <a:buChar char="v"/>
            </a:pPr>
            <a:endParaRPr lang="en-US" dirty="0">
              <a:solidFill>
                <a:schemeClr val="bg1"/>
              </a:solidFill>
            </a:endParaRPr>
          </a:p>
          <a:p>
            <a:pPr algn="ctr"/>
            <a:r>
              <a:rPr lang="en-US" dirty="0" smtClean="0">
                <a:solidFill>
                  <a:schemeClr val="bg1"/>
                </a:solidFill>
              </a:rPr>
              <a:t>(If the contribution is earmarked for a grant, the acknowledgement letter will most likely arrive before the grant check)</a:t>
            </a:r>
          </a:p>
          <a:p>
            <a:pPr marL="285750" indent="-285750">
              <a:buFont typeface="Wingdings" panose="05000000000000000000" pitchFamily="2" charset="2"/>
              <a:buChar char="v"/>
            </a:pPr>
            <a:endParaRPr lang="en-US" dirty="0">
              <a:solidFill>
                <a:schemeClr val="bg1"/>
              </a:solidFill>
            </a:endParaRPr>
          </a:p>
        </p:txBody>
      </p:sp>
    </p:spTree>
    <p:extLst>
      <p:ext uri="{BB962C8B-B14F-4D97-AF65-F5344CB8AC3E}">
        <p14:creationId xmlns:p14="http://schemas.microsoft.com/office/powerpoint/2010/main" val="1658760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990600"/>
            <a:ext cx="10591800" cy="4708981"/>
          </a:xfrm>
          <a:prstGeom prst="rect">
            <a:avLst/>
          </a:prstGeom>
          <a:solidFill>
            <a:schemeClr val="accent1"/>
          </a:solidFill>
          <a:ln w="76200">
            <a:noFill/>
          </a:ln>
          <a:effectLst>
            <a:glow rad="228600">
              <a:schemeClr val="accent1">
                <a:alpha val="40000"/>
              </a:schemeClr>
            </a:glow>
            <a:outerShdw blurRad="50800" dist="50800" dir="5400000" algn="ctr" rotWithShape="0">
              <a:schemeClr val="accent1"/>
            </a:outerShdw>
            <a:softEdge rad="31750"/>
          </a:effectLst>
        </p:spPr>
        <p:txBody>
          <a:bodyPr wrap="square" rtlCol="0">
            <a:spAutoFit/>
          </a:bodyPr>
          <a:lstStyle/>
          <a:p>
            <a:pPr algn="ctr"/>
            <a:r>
              <a:rPr lang="en-US" sz="5000" b="1" u="sng" dirty="0"/>
              <a:t>ALL</a:t>
            </a:r>
            <a:r>
              <a:rPr lang="en-US" sz="5000" b="1" dirty="0"/>
              <a:t> contributions received are distributed in the form of a </a:t>
            </a:r>
            <a:r>
              <a:rPr lang="en-US" sz="5000" b="1" u="sng" dirty="0"/>
              <a:t>GRANT</a:t>
            </a:r>
          </a:p>
          <a:p>
            <a:pPr algn="ctr"/>
            <a:endParaRPr lang="en-US" sz="5000" b="1" u="sng" dirty="0"/>
          </a:p>
          <a:p>
            <a:pPr algn="ctr"/>
            <a:r>
              <a:rPr lang="en-US" sz="5000" b="1" u="sng" dirty="0"/>
              <a:t>Contributions Received </a:t>
            </a:r>
          </a:p>
          <a:p>
            <a:pPr algn="ctr"/>
            <a:r>
              <a:rPr lang="en-US" sz="5000" b="1" dirty="0"/>
              <a:t>=</a:t>
            </a:r>
          </a:p>
          <a:p>
            <a:pPr algn="ctr"/>
            <a:r>
              <a:rPr lang="en-US" sz="5000" b="1" u="sng" dirty="0"/>
              <a:t>Grants Funded</a:t>
            </a:r>
          </a:p>
        </p:txBody>
      </p:sp>
    </p:spTree>
    <p:extLst>
      <p:ext uri="{BB962C8B-B14F-4D97-AF65-F5344CB8AC3E}">
        <p14:creationId xmlns:p14="http://schemas.microsoft.com/office/powerpoint/2010/main" val="132323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8800" dirty="0"/>
              <a:t/>
            </a:r>
            <a:br>
              <a:rPr lang="en-US" sz="8800" dirty="0"/>
            </a:br>
            <a:r>
              <a:rPr lang="en-US" sz="8800" dirty="0"/>
              <a:t/>
            </a:r>
            <a:br>
              <a:rPr lang="en-US" sz="8800" dirty="0"/>
            </a:br>
            <a:r>
              <a:rPr lang="en-US" sz="8800" dirty="0"/>
              <a:t/>
            </a:r>
            <a:br>
              <a:rPr lang="en-US" sz="8800" dirty="0"/>
            </a:br>
            <a:r>
              <a:rPr lang="en-US" sz="8800" dirty="0"/>
              <a:t/>
            </a:r>
            <a:br>
              <a:rPr lang="en-US" sz="8800" dirty="0"/>
            </a:br>
            <a:r>
              <a:rPr lang="en-US" sz="8800" dirty="0"/>
              <a:t/>
            </a:r>
            <a:br>
              <a:rPr lang="en-US" sz="8800" dirty="0"/>
            </a:br>
            <a:r>
              <a:rPr lang="en-US" sz="8800" dirty="0"/>
              <a:t/>
            </a:r>
            <a:br>
              <a:rPr lang="en-US" sz="8800" dirty="0"/>
            </a:br>
            <a:r>
              <a:rPr lang="en-US" sz="8800" dirty="0"/>
              <a:t/>
            </a:r>
            <a:br>
              <a:rPr lang="en-US" sz="8800" dirty="0"/>
            </a:br>
            <a:r>
              <a:rPr lang="en-US" sz="8800" dirty="0"/>
              <a:t/>
            </a:r>
            <a:br>
              <a:rPr lang="en-US" sz="8800" dirty="0"/>
            </a:br>
            <a:r>
              <a:rPr lang="en-US" dirty="0"/>
              <a:t/>
            </a:r>
            <a:br>
              <a:rPr lang="en-US" dirty="0"/>
            </a:br>
            <a:r>
              <a:rPr lang="en-US" dirty="0"/>
              <a:t/>
            </a:r>
            <a:br>
              <a:rPr lang="en-US" dirty="0"/>
            </a:br>
            <a:r>
              <a:rPr lang="en-US" sz="5400" dirty="0"/>
              <a:t>Grants</a:t>
            </a:r>
          </a:p>
        </p:txBody>
      </p:sp>
      <p:pic>
        <p:nvPicPr>
          <p:cNvPr id="10" name="Picture 9"/>
          <p:cNvPicPr>
            <a:picLocks noChangeAspect="1"/>
          </p:cNvPicPr>
          <p:nvPr/>
        </p:nvPicPr>
        <p:blipFill>
          <a:blip r:embed="rId2"/>
          <a:stretch>
            <a:fillRect/>
          </a:stretch>
        </p:blipFill>
        <p:spPr>
          <a:xfrm>
            <a:off x="2590800" y="2209800"/>
            <a:ext cx="6853598" cy="44807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7996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600" dirty="0"/>
              <a:t>Grants</a:t>
            </a:r>
          </a:p>
        </p:txBody>
      </p:sp>
      <p:sp>
        <p:nvSpPr>
          <p:cNvPr id="3" name="Content Placeholder 2"/>
          <p:cNvSpPr>
            <a:spLocks noGrp="1"/>
          </p:cNvSpPr>
          <p:nvPr>
            <p:ph idx="1"/>
          </p:nvPr>
        </p:nvSpPr>
        <p:spPr>
          <a:xfrm>
            <a:off x="818712" y="2590800"/>
            <a:ext cx="10554574" cy="3636511"/>
          </a:xfrm>
          <a:ln>
            <a:noFill/>
          </a:ln>
          <a:effectLst>
            <a:glow rad="127000">
              <a:schemeClr val="accent1"/>
            </a:glow>
            <a:outerShdw blurRad="50800" dist="50800" dir="54000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20000"/>
          </a:bodyPr>
          <a:lstStyle/>
          <a:p>
            <a:pPr marL="0" indent="0" algn="ctr">
              <a:buNone/>
            </a:pPr>
            <a:r>
              <a:rPr lang="en-US" sz="7200" b="1" u="sng" dirty="0">
                <a:solidFill>
                  <a:schemeClr val="tx1"/>
                </a:solidFill>
                <a:effectLst/>
              </a:rPr>
              <a:t>ALL</a:t>
            </a:r>
            <a:r>
              <a:rPr lang="en-US" sz="7200" b="1" dirty="0">
                <a:solidFill>
                  <a:schemeClr val="tx1"/>
                </a:solidFill>
                <a:effectLst/>
              </a:rPr>
              <a:t> types of grants require a </a:t>
            </a:r>
            <a:r>
              <a:rPr lang="en-US" sz="7200" b="1" u="sng" dirty="0">
                <a:solidFill>
                  <a:schemeClr val="tx1"/>
                </a:solidFill>
                <a:effectLst/>
              </a:rPr>
              <a:t>full</a:t>
            </a:r>
            <a:r>
              <a:rPr lang="en-US" sz="7200" b="1" dirty="0">
                <a:solidFill>
                  <a:schemeClr val="tx1"/>
                </a:solidFill>
                <a:effectLst/>
              </a:rPr>
              <a:t> grant package upon submission</a:t>
            </a:r>
          </a:p>
        </p:txBody>
      </p:sp>
    </p:spTree>
    <p:extLst>
      <p:ext uri="{BB962C8B-B14F-4D97-AF65-F5344CB8AC3E}">
        <p14:creationId xmlns:p14="http://schemas.microsoft.com/office/powerpoint/2010/main" val="19662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p:spPr>
        <p:txBody>
          <a:bodyPr/>
          <a:lstStyle/>
          <a:p>
            <a:pPr algn="ctr"/>
            <a:r>
              <a:rPr lang="en-US" sz="6000" dirty="0">
                <a:solidFill>
                  <a:schemeClr val="tx1"/>
                </a:solidFill>
              </a:rPr>
              <a:t>4 Types of Grants</a:t>
            </a:r>
          </a:p>
        </p:txBody>
      </p:sp>
      <p:sp>
        <p:nvSpPr>
          <p:cNvPr id="3" name="Content Placeholder 2"/>
          <p:cNvSpPr>
            <a:spLocks noGrp="1"/>
          </p:cNvSpPr>
          <p:nvPr>
            <p:ph idx="1"/>
          </p:nvPr>
        </p:nvSpPr>
        <p:spPr>
          <a:xfrm>
            <a:off x="-1" y="1905000"/>
            <a:ext cx="12191999" cy="4953000"/>
          </a:xfrm>
          <a:noFill/>
          <a:ln>
            <a:noFill/>
          </a:ln>
          <a:effectLst/>
        </p:spPr>
        <p:txBody>
          <a:bodyPr>
            <a:noAutofit/>
          </a:bodyPr>
          <a:lstStyle/>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buNone/>
            </a:pPr>
            <a:endParaRPr lang="en-US" sz="3000" dirty="0">
              <a:solidFill>
                <a:schemeClr val="bg1"/>
              </a:solidFill>
            </a:endParaRPr>
          </a:p>
          <a:p>
            <a:pPr marL="0" indent="0" algn="ctr">
              <a:buNone/>
            </a:pPr>
            <a:endParaRPr lang="en-US" sz="3000" b="1" dirty="0">
              <a:solidFill>
                <a:srgbClr val="C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62396704"/>
              </p:ext>
            </p:extLst>
          </p:nvPr>
        </p:nvGraphicFramePr>
        <p:xfrm>
          <a:off x="-1" y="2209800"/>
          <a:ext cx="12192000" cy="3886200"/>
        </p:xfrm>
        <a:graphic>
          <a:graphicData uri="http://schemas.openxmlformats.org/drawingml/2006/table">
            <a:tbl>
              <a:tblPr firstRow="1" bandRow="1">
                <a:tableStyleId>{5C22544A-7EE6-4342-B048-85BDC9FD1C3A}</a:tableStyleId>
              </a:tblPr>
              <a:tblGrid>
                <a:gridCol w="5791201">
                  <a:extLst>
                    <a:ext uri="{9D8B030D-6E8A-4147-A177-3AD203B41FA5}">
                      <a16:colId xmlns:a16="http://schemas.microsoft.com/office/drawing/2014/main" val="3814441111"/>
                    </a:ext>
                  </a:extLst>
                </a:gridCol>
                <a:gridCol w="6400799">
                  <a:extLst>
                    <a:ext uri="{9D8B030D-6E8A-4147-A177-3AD203B41FA5}">
                      <a16:colId xmlns:a16="http://schemas.microsoft.com/office/drawing/2014/main" val="2210314069"/>
                    </a:ext>
                  </a:extLst>
                </a:gridCol>
              </a:tblGrid>
              <a:tr h="19431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solidFill>
                            <a:schemeClr val="tx1"/>
                          </a:solidFill>
                        </a:rPr>
                        <a:t>State/Provincial</a:t>
                      </a:r>
                    </a:p>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solidFill>
                            <a:schemeClr val="tx1"/>
                          </a:solidFill>
                        </a:rPr>
                        <a:t>Funded Grant</a:t>
                      </a:r>
                      <a:endParaRPr lang="en-US" sz="3600" dirty="0">
                        <a:solidFill>
                          <a:schemeClr val="tx1"/>
                        </a:solidFill>
                      </a:endParaRPr>
                    </a:p>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a:solidFill>
                            <a:schemeClr val="tx1"/>
                          </a:solidFill>
                        </a:rPr>
                        <a:t>Earmarked</a:t>
                      </a:r>
                    </a:p>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a:solidFill>
                            <a:schemeClr val="tx1"/>
                          </a:solidFill>
                        </a:rPr>
                        <a:t>Grant</a:t>
                      </a:r>
                    </a:p>
                    <a:p>
                      <a:endParaRPr lang="en-US" dirty="0"/>
                    </a:p>
                  </a:txBody>
                  <a:tcPr/>
                </a:tc>
                <a:extLst>
                  <a:ext uri="{0D108BD9-81ED-4DB2-BD59-A6C34878D82A}">
                    <a16:rowId xmlns:a16="http://schemas.microsoft.com/office/drawing/2014/main" val="4239573501"/>
                  </a:ext>
                </a:extLst>
              </a:tr>
              <a:tr h="19431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b="1" dirty="0">
                          <a:solidFill>
                            <a:schemeClr val="bg1"/>
                          </a:solidFill>
                        </a:rPr>
                        <a:t>Turn-Around</a:t>
                      </a:r>
                    </a:p>
                    <a:p>
                      <a:pPr marL="0" marR="0" indent="0" algn="l" defTabSz="457200" rtl="0" eaLnBrk="1" fontAlgn="auto" latinLnBrk="0" hangingPunct="1">
                        <a:lnSpc>
                          <a:spcPct val="100000"/>
                        </a:lnSpc>
                        <a:spcBef>
                          <a:spcPts val="0"/>
                        </a:spcBef>
                        <a:spcAft>
                          <a:spcPts val="0"/>
                        </a:spcAft>
                        <a:buClrTx/>
                        <a:buSzTx/>
                        <a:buFontTx/>
                        <a:buNone/>
                        <a:tabLst/>
                        <a:defRPr/>
                      </a:pPr>
                      <a:r>
                        <a:rPr lang="en-US" sz="3600" b="1" dirty="0">
                          <a:solidFill>
                            <a:schemeClr val="bg1"/>
                          </a:solidFill>
                        </a:rPr>
                        <a:t>Grant</a:t>
                      </a:r>
                    </a:p>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b="1" dirty="0">
                          <a:solidFill>
                            <a:schemeClr val="bg1"/>
                          </a:solidFill>
                        </a:rPr>
                        <a:t>HOME</a:t>
                      </a:r>
                    </a:p>
                    <a:p>
                      <a:pPr marL="0" marR="0" indent="0" algn="l" defTabSz="457200" rtl="0" eaLnBrk="1" fontAlgn="auto" latinLnBrk="0" hangingPunct="1">
                        <a:lnSpc>
                          <a:spcPct val="100000"/>
                        </a:lnSpc>
                        <a:spcBef>
                          <a:spcPts val="0"/>
                        </a:spcBef>
                        <a:spcAft>
                          <a:spcPts val="0"/>
                        </a:spcAft>
                        <a:buClrTx/>
                        <a:buSzTx/>
                        <a:buFontTx/>
                        <a:buNone/>
                        <a:tabLst/>
                        <a:defRPr/>
                      </a:pPr>
                      <a:r>
                        <a:rPr lang="en-US" sz="3600" b="1" dirty="0">
                          <a:solidFill>
                            <a:schemeClr val="bg1"/>
                          </a:solidFill>
                        </a:rPr>
                        <a:t>Grant</a:t>
                      </a:r>
                    </a:p>
                    <a:p>
                      <a:endParaRPr lang="en-US" dirty="0"/>
                    </a:p>
                  </a:txBody>
                  <a:tcPr/>
                </a:tc>
                <a:extLst>
                  <a:ext uri="{0D108BD9-81ED-4DB2-BD59-A6C34878D82A}">
                    <a16:rowId xmlns:a16="http://schemas.microsoft.com/office/drawing/2014/main" val="2095222310"/>
                  </a:ext>
                </a:extLst>
              </a:tr>
            </a:tbl>
          </a:graphicData>
        </a:graphic>
      </p:graphicFrame>
      <p:pic>
        <p:nvPicPr>
          <p:cNvPr id="5" name="Picture 4"/>
          <p:cNvPicPr>
            <a:picLocks noChangeAspect="1"/>
          </p:cNvPicPr>
          <p:nvPr/>
        </p:nvPicPr>
        <p:blipFill>
          <a:blip r:embed="rId3"/>
          <a:stretch>
            <a:fillRect/>
          </a:stretch>
        </p:blipFill>
        <p:spPr>
          <a:xfrm>
            <a:off x="8853704" y="4333955"/>
            <a:ext cx="2254813" cy="1702876"/>
          </a:xfrm>
          <a:prstGeom prst="rect">
            <a:avLst/>
          </a:prstGeom>
        </p:spPr>
      </p:pic>
      <p:pic>
        <p:nvPicPr>
          <p:cNvPr id="6" name="Picture 5"/>
          <p:cNvPicPr>
            <a:picLocks noChangeAspect="1"/>
          </p:cNvPicPr>
          <p:nvPr/>
        </p:nvPicPr>
        <p:blipFill>
          <a:blip r:embed="rId4"/>
          <a:stretch>
            <a:fillRect/>
          </a:stretch>
        </p:blipFill>
        <p:spPr>
          <a:xfrm>
            <a:off x="3303221" y="4333955"/>
            <a:ext cx="2255716" cy="1700931"/>
          </a:xfrm>
          <a:prstGeom prst="rect">
            <a:avLst/>
          </a:prstGeom>
        </p:spPr>
      </p:pic>
      <p:pic>
        <p:nvPicPr>
          <p:cNvPr id="7" name="Picture 6"/>
          <p:cNvPicPr>
            <a:picLocks noChangeAspect="1"/>
          </p:cNvPicPr>
          <p:nvPr/>
        </p:nvPicPr>
        <p:blipFill>
          <a:blip r:embed="rId5"/>
          <a:stretch>
            <a:fillRect/>
          </a:stretch>
        </p:blipFill>
        <p:spPr>
          <a:xfrm>
            <a:off x="3691228" y="2251560"/>
            <a:ext cx="1927958" cy="1840534"/>
          </a:xfrm>
          <a:prstGeom prst="rect">
            <a:avLst/>
          </a:prstGeom>
        </p:spPr>
      </p:pic>
      <p:pic>
        <p:nvPicPr>
          <p:cNvPr id="8" name="Picture 7"/>
          <p:cNvPicPr>
            <a:picLocks noChangeAspect="1"/>
          </p:cNvPicPr>
          <p:nvPr/>
        </p:nvPicPr>
        <p:blipFill>
          <a:blip r:embed="rId5"/>
          <a:stretch>
            <a:fillRect/>
          </a:stretch>
        </p:blipFill>
        <p:spPr>
          <a:xfrm>
            <a:off x="10287001" y="2286982"/>
            <a:ext cx="1752600" cy="1775193"/>
          </a:xfrm>
          <a:prstGeom prst="rect">
            <a:avLst/>
          </a:prstGeom>
        </p:spPr>
      </p:pic>
      <p:pic>
        <p:nvPicPr>
          <p:cNvPr id="9" name="Picture 8"/>
          <p:cNvPicPr>
            <a:picLocks noChangeAspect="1"/>
          </p:cNvPicPr>
          <p:nvPr/>
        </p:nvPicPr>
        <p:blipFill>
          <a:blip r:embed="rId6"/>
          <a:stretch>
            <a:fillRect/>
          </a:stretch>
        </p:blipFill>
        <p:spPr>
          <a:xfrm>
            <a:off x="8402486" y="2375715"/>
            <a:ext cx="1808315" cy="1686460"/>
          </a:xfrm>
          <a:prstGeom prst="rect">
            <a:avLst/>
          </a:prstGeom>
        </p:spPr>
      </p:pic>
      <p:sp>
        <p:nvSpPr>
          <p:cNvPr id="11" name="TextBox 10"/>
          <p:cNvSpPr txBox="1"/>
          <p:nvPr/>
        </p:nvSpPr>
        <p:spPr>
          <a:xfrm>
            <a:off x="10287000" y="3770025"/>
            <a:ext cx="1828800" cy="369332"/>
          </a:xfrm>
          <a:prstGeom prst="rect">
            <a:avLst/>
          </a:prstGeom>
          <a:noFill/>
        </p:spPr>
        <p:txBody>
          <a:bodyPr wrap="square" rtlCol="0">
            <a:spAutoFit/>
          </a:bodyPr>
          <a:lstStyle/>
          <a:p>
            <a:r>
              <a:rPr lang="en-US" dirty="0"/>
              <a:t>State/Province</a:t>
            </a:r>
          </a:p>
        </p:txBody>
      </p:sp>
      <p:sp>
        <p:nvSpPr>
          <p:cNvPr id="12" name="TextBox 11"/>
          <p:cNvSpPr txBox="1"/>
          <p:nvPr/>
        </p:nvSpPr>
        <p:spPr>
          <a:xfrm>
            <a:off x="3769541" y="3812223"/>
            <a:ext cx="1828801" cy="369332"/>
          </a:xfrm>
          <a:prstGeom prst="rect">
            <a:avLst/>
          </a:prstGeom>
          <a:noFill/>
        </p:spPr>
        <p:txBody>
          <a:bodyPr wrap="square" rtlCol="0">
            <a:spAutoFit/>
          </a:bodyPr>
          <a:lstStyle/>
          <a:p>
            <a:r>
              <a:rPr lang="en-US" dirty="0"/>
              <a:t>State/Province</a:t>
            </a:r>
          </a:p>
        </p:txBody>
      </p:sp>
      <p:pic>
        <p:nvPicPr>
          <p:cNvPr id="13" name="Picture 12"/>
          <p:cNvPicPr>
            <a:picLocks noChangeAspect="1"/>
          </p:cNvPicPr>
          <p:nvPr/>
        </p:nvPicPr>
        <p:blipFill>
          <a:blip r:embed="rId7"/>
          <a:stretch>
            <a:fillRect/>
          </a:stretch>
        </p:blipFill>
        <p:spPr>
          <a:xfrm>
            <a:off x="2651435" y="3954691"/>
            <a:ext cx="3286029" cy="2115495"/>
          </a:xfrm>
          <a:prstGeom prst="rect">
            <a:avLst/>
          </a:prstGeom>
        </p:spPr>
      </p:pic>
      <p:pic>
        <p:nvPicPr>
          <p:cNvPr id="15" name="Picture 14"/>
          <p:cNvPicPr>
            <a:picLocks noChangeAspect="1"/>
          </p:cNvPicPr>
          <p:nvPr/>
        </p:nvPicPr>
        <p:blipFill>
          <a:blip r:embed="rId7"/>
          <a:stretch>
            <a:fillRect/>
          </a:stretch>
        </p:blipFill>
        <p:spPr>
          <a:xfrm>
            <a:off x="8224884" y="3901079"/>
            <a:ext cx="3286029" cy="2115495"/>
          </a:xfrm>
          <a:prstGeom prst="rect">
            <a:avLst/>
          </a:prstGeom>
        </p:spPr>
      </p:pic>
      <p:pic>
        <p:nvPicPr>
          <p:cNvPr id="16" name="Picture 15"/>
          <p:cNvPicPr>
            <a:picLocks noChangeAspect="1"/>
          </p:cNvPicPr>
          <p:nvPr/>
        </p:nvPicPr>
        <p:blipFill>
          <a:blip r:embed="rId7"/>
          <a:stretch>
            <a:fillRect/>
          </a:stretch>
        </p:blipFill>
        <p:spPr>
          <a:xfrm>
            <a:off x="7543800" y="1918971"/>
            <a:ext cx="3286029" cy="2115495"/>
          </a:xfrm>
          <a:prstGeom prst="rect">
            <a:avLst/>
          </a:prstGeom>
        </p:spPr>
      </p:pic>
    </p:spTree>
    <p:extLst>
      <p:ext uri="{BB962C8B-B14F-4D97-AF65-F5344CB8AC3E}">
        <p14:creationId xmlns:p14="http://schemas.microsoft.com/office/powerpoint/2010/main" val="1749511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304800"/>
            <a:ext cx="11000999" cy="1341438"/>
          </a:xfrm>
        </p:spPr>
        <p:txBody>
          <a:bodyPr/>
          <a:lstStyle/>
          <a:p>
            <a:pPr algn="ctr"/>
            <a:r>
              <a:rPr lang="en-US" sz="4600" dirty="0" smtClean="0"/>
              <a:t>State/Provincial Funded </a:t>
            </a:r>
            <a:r>
              <a:rPr lang="en-US" sz="4600" dirty="0"/>
              <a:t>and Earmarked Grants</a:t>
            </a:r>
          </a:p>
        </p:txBody>
      </p:sp>
      <p:sp>
        <p:nvSpPr>
          <p:cNvPr id="5" name="TextBox 4"/>
          <p:cNvSpPr txBox="1"/>
          <p:nvPr/>
        </p:nvSpPr>
        <p:spPr>
          <a:xfrm>
            <a:off x="380999" y="4191000"/>
            <a:ext cx="11430000" cy="2492990"/>
          </a:xfrm>
          <a:prstGeom prst="rect">
            <a:avLst/>
          </a:prstGeom>
          <a:noFill/>
        </p:spPr>
        <p:txBody>
          <a:bodyPr wrap="square" rtlCol="0">
            <a:spAutoFit/>
          </a:bodyPr>
          <a:lstStyle/>
          <a:p>
            <a:r>
              <a:rPr lang="en-US" sz="2600" dirty="0">
                <a:solidFill>
                  <a:schemeClr val="bg1"/>
                </a:solidFill>
              </a:rPr>
              <a:t>These two types of grants:</a:t>
            </a:r>
          </a:p>
          <a:p>
            <a:endParaRPr lang="en-US" sz="2600" dirty="0">
              <a:solidFill>
                <a:schemeClr val="bg1"/>
              </a:solidFill>
            </a:endParaRPr>
          </a:p>
          <a:p>
            <a:pPr marL="285750" indent="-285750">
              <a:buFont typeface="Wingdings" panose="05000000000000000000" pitchFamily="2" charset="2"/>
              <a:buChar char="Ø"/>
            </a:pPr>
            <a:r>
              <a:rPr lang="en-US" sz="2600" b="1" u="sng" dirty="0">
                <a:solidFill>
                  <a:schemeClr val="bg1"/>
                </a:solidFill>
              </a:rPr>
              <a:t>Always require </a:t>
            </a:r>
            <a:r>
              <a:rPr lang="en-US" sz="2600" dirty="0">
                <a:solidFill>
                  <a:schemeClr val="bg1"/>
                </a:solidFill>
              </a:rPr>
              <a:t>the grant package to be sent to the </a:t>
            </a:r>
            <a:r>
              <a:rPr lang="en-US" sz="2600" b="1" dirty="0">
                <a:solidFill>
                  <a:schemeClr val="bg1"/>
                </a:solidFill>
              </a:rPr>
              <a:t>State/Provincial Aerie</a:t>
            </a:r>
          </a:p>
          <a:p>
            <a:endParaRPr lang="en-US" sz="2600" dirty="0">
              <a:solidFill>
                <a:schemeClr val="bg1"/>
              </a:solidFill>
            </a:endParaRPr>
          </a:p>
          <a:p>
            <a:pPr marL="285750" indent="-285750">
              <a:buFont typeface="Wingdings" panose="05000000000000000000" pitchFamily="2" charset="2"/>
              <a:buChar char="Ø"/>
            </a:pPr>
            <a:r>
              <a:rPr lang="en-US" sz="2600" b="1" u="sng" dirty="0">
                <a:solidFill>
                  <a:schemeClr val="bg1"/>
                </a:solidFill>
              </a:rPr>
              <a:t>May</a:t>
            </a:r>
            <a:r>
              <a:rPr lang="en-US" sz="2600" dirty="0">
                <a:solidFill>
                  <a:schemeClr val="bg1"/>
                </a:solidFill>
              </a:rPr>
              <a:t> include State/Provincial funds</a:t>
            </a:r>
          </a:p>
        </p:txBody>
      </p:sp>
      <p:pic>
        <p:nvPicPr>
          <p:cNvPr id="6" name="Picture 5"/>
          <p:cNvPicPr>
            <a:picLocks noChangeAspect="1"/>
          </p:cNvPicPr>
          <p:nvPr/>
        </p:nvPicPr>
        <p:blipFill>
          <a:blip r:embed="rId2"/>
          <a:stretch>
            <a:fillRect/>
          </a:stretch>
        </p:blipFill>
        <p:spPr>
          <a:xfrm>
            <a:off x="1143000" y="2438400"/>
            <a:ext cx="10050894" cy="1594645"/>
          </a:xfrm>
          <a:prstGeom prst="rect">
            <a:avLst/>
          </a:prstGeom>
        </p:spPr>
      </p:pic>
    </p:spTree>
    <p:extLst>
      <p:ext uri="{BB962C8B-B14F-4D97-AF65-F5344CB8AC3E}">
        <p14:creationId xmlns:p14="http://schemas.microsoft.com/office/powerpoint/2010/main" val="39184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barn(inVertical)">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60" y="323658"/>
            <a:ext cx="9774328" cy="1524000"/>
          </a:xfrm>
          <a:noFill/>
          <a:ln>
            <a:noFill/>
          </a:ln>
          <a:effectLst/>
        </p:spPr>
        <p:txBody>
          <a:bodyPr/>
          <a:lstStyle/>
          <a:p>
            <a:pPr algn="ctr"/>
            <a:r>
              <a:rPr lang="en-US" sz="5000" dirty="0" smtClean="0">
                <a:solidFill>
                  <a:schemeClr val="tx1"/>
                </a:solidFill>
              </a:rPr>
              <a:t>State/Provincial Funded </a:t>
            </a:r>
            <a:r>
              <a:rPr lang="en-US" sz="5000" dirty="0">
                <a:solidFill>
                  <a:schemeClr val="tx1"/>
                </a:solidFill>
              </a:rPr>
              <a:t>Grant</a:t>
            </a:r>
            <a:r>
              <a:rPr lang="en-US" sz="6000" dirty="0">
                <a:solidFill>
                  <a:schemeClr val="tx1"/>
                </a:solidFill>
              </a:rPr>
              <a:t/>
            </a:r>
            <a:br>
              <a:rPr lang="en-US" sz="6000" dirty="0">
                <a:solidFill>
                  <a:schemeClr val="tx1"/>
                </a:solidFill>
              </a:rPr>
            </a:br>
            <a:endParaRPr lang="en-US" sz="2800" dirty="0">
              <a:solidFill>
                <a:schemeClr val="bg1"/>
              </a:solidFill>
            </a:endParaRPr>
          </a:p>
        </p:txBody>
      </p:sp>
      <p:sp>
        <p:nvSpPr>
          <p:cNvPr id="3" name="Content Placeholder 2"/>
          <p:cNvSpPr>
            <a:spLocks noGrp="1"/>
          </p:cNvSpPr>
          <p:nvPr>
            <p:ph idx="1"/>
          </p:nvPr>
        </p:nvSpPr>
        <p:spPr>
          <a:xfrm>
            <a:off x="-1" y="1905000"/>
            <a:ext cx="12191999" cy="4953000"/>
          </a:xfrm>
          <a:noFill/>
          <a:ln>
            <a:noFill/>
          </a:ln>
          <a:effectLst/>
        </p:spPr>
        <p:txBody>
          <a:bodyPr>
            <a:noAutofit/>
          </a:bodyPr>
          <a:lstStyle/>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buNone/>
            </a:pPr>
            <a:endParaRPr lang="en-US" sz="3000" dirty="0">
              <a:solidFill>
                <a:schemeClr val="bg1"/>
              </a:solidFill>
            </a:endParaRPr>
          </a:p>
          <a:p>
            <a:pPr marL="0" indent="0" algn="ctr">
              <a:buNone/>
            </a:pPr>
            <a:endParaRPr lang="en-US" sz="3000" b="1" dirty="0">
              <a:solidFill>
                <a:srgbClr val="C00000"/>
              </a:solidFill>
            </a:endParaRPr>
          </a:p>
        </p:txBody>
      </p:sp>
      <p:pic>
        <p:nvPicPr>
          <p:cNvPr id="7" name="Picture 6"/>
          <p:cNvPicPr>
            <a:picLocks noChangeAspect="1"/>
          </p:cNvPicPr>
          <p:nvPr/>
        </p:nvPicPr>
        <p:blipFill>
          <a:blip r:embed="rId3"/>
          <a:stretch>
            <a:fillRect/>
          </a:stretch>
        </p:blipFill>
        <p:spPr>
          <a:xfrm>
            <a:off x="9956617" y="0"/>
            <a:ext cx="2012925" cy="1921648"/>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933876702"/>
              </p:ext>
            </p:extLst>
          </p:nvPr>
        </p:nvGraphicFramePr>
        <p:xfrm>
          <a:off x="2" y="2384862"/>
          <a:ext cx="12191998" cy="3666184"/>
        </p:xfrm>
        <a:graphic>
          <a:graphicData uri="http://schemas.openxmlformats.org/drawingml/2006/table">
            <a:tbl>
              <a:tblPr firstRow="1" bandRow="1">
                <a:tableStyleId>{5C22544A-7EE6-4342-B048-85BDC9FD1C3A}</a:tableStyleId>
              </a:tblPr>
              <a:tblGrid>
                <a:gridCol w="6095999">
                  <a:extLst>
                    <a:ext uri="{9D8B030D-6E8A-4147-A177-3AD203B41FA5}">
                      <a16:colId xmlns:a16="http://schemas.microsoft.com/office/drawing/2014/main" val="2701470216"/>
                    </a:ext>
                  </a:extLst>
                </a:gridCol>
                <a:gridCol w="6095999">
                  <a:extLst>
                    <a:ext uri="{9D8B030D-6E8A-4147-A177-3AD203B41FA5}">
                      <a16:colId xmlns:a16="http://schemas.microsoft.com/office/drawing/2014/main" val="455915227"/>
                    </a:ext>
                  </a:extLst>
                </a:gridCol>
              </a:tblGrid>
              <a:tr h="3666184">
                <a:tc>
                  <a:txBody>
                    <a:bodyPr/>
                    <a:lstStyle/>
                    <a:p>
                      <a:pPr algn="ctr"/>
                      <a:r>
                        <a:rPr lang="en-US" sz="3200" b="1" dirty="0"/>
                        <a:t>Grant</a:t>
                      </a:r>
                      <a:r>
                        <a:rPr lang="en-US" sz="3200" b="1" baseline="0" dirty="0"/>
                        <a:t> amount requested is supplied entirely by the STATE/PROVINCE</a:t>
                      </a:r>
                    </a:p>
                    <a:p>
                      <a:pPr algn="ctr"/>
                      <a:endParaRPr lang="en-US" sz="3200" b="1" baseline="0" dirty="0"/>
                    </a:p>
                    <a:p>
                      <a:pPr marL="457200" indent="-457200" algn="ctr">
                        <a:buFont typeface="Wingdings" panose="05000000000000000000" pitchFamily="2" charset="2"/>
                        <a:buChar char="v"/>
                      </a:pPr>
                      <a:r>
                        <a:rPr lang="en-US" sz="3200" b="1" baseline="0" dirty="0"/>
                        <a:t>Grant package is sent to the STATE/PROVINCIAL Aerie for approval</a:t>
                      </a:r>
                      <a:endParaRPr lang="en-US" sz="3200" b="1" dirty="0"/>
                    </a:p>
                  </a:txBody>
                  <a:tcPr/>
                </a:tc>
                <a:tc>
                  <a:txBody>
                    <a:bodyPr/>
                    <a:lstStyle/>
                    <a:p>
                      <a:endParaRPr lang="en-US" dirty="0"/>
                    </a:p>
                  </a:txBody>
                  <a:tcPr/>
                </a:tc>
                <a:extLst>
                  <a:ext uri="{0D108BD9-81ED-4DB2-BD59-A6C34878D82A}">
                    <a16:rowId xmlns:a16="http://schemas.microsoft.com/office/drawing/2014/main" val="2347136841"/>
                  </a:ext>
                </a:extLst>
              </a:tr>
            </a:tbl>
          </a:graphicData>
        </a:graphic>
      </p:graphicFrame>
      <p:pic>
        <p:nvPicPr>
          <p:cNvPr id="5" name="Picture 4"/>
          <p:cNvPicPr>
            <a:picLocks noChangeAspect="1"/>
          </p:cNvPicPr>
          <p:nvPr/>
        </p:nvPicPr>
        <p:blipFill>
          <a:blip r:embed="rId4"/>
          <a:stretch>
            <a:fillRect/>
          </a:stretch>
        </p:blipFill>
        <p:spPr>
          <a:xfrm>
            <a:off x="9996779" y="1536601"/>
            <a:ext cx="1932599" cy="499915"/>
          </a:xfrm>
          <a:prstGeom prst="rect">
            <a:avLst/>
          </a:prstGeom>
        </p:spPr>
      </p:pic>
      <p:pic>
        <p:nvPicPr>
          <p:cNvPr id="8" name="Picture 7"/>
          <p:cNvPicPr>
            <a:picLocks noChangeAspect="1"/>
          </p:cNvPicPr>
          <p:nvPr/>
        </p:nvPicPr>
        <p:blipFill>
          <a:blip r:embed="rId5"/>
          <a:stretch>
            <a:fillRect/>
          </a:stretch>
        </p:blipFill>
        <p:spPr>
          <a:xfrm>
            <a:off x="6248400" y="2477531"/>
            <a:ext cx="2624691" cy="3389869"/>
          </a:xfrm>
          <a:prstGeom prst="rect">
            <a:avLst/>
          </a:prstGeom>
        </p:spPr>
      </p:pic>
      <p:pic>
        <p:nvPicPr>
          <p:cNvPr id="12" name="Picture 11"/>
          <p:cNvPicPr>
            <a:picLocks noChangeAspect="1"/>
          </p:cNvPicPr>
          <p:nvPr/>
        </p:nvPicPr>
        <p:blipFill>
          <a:blip r:embed="rId6"/>
          <a:stretch>
            <a:fillRect/>
          </a:stretch>
        </p:blipFill>
        <p:spPr>
          <a:xfrm>
            <a:off x="7696200" y="2601327"/>
            <a:ext cx="2589823" cy="3358742"/>
          </a:xfrm>
          <a:prstGeom prst="rect">
            <a:avLst/>
          </a:prstGeom>
        </p:spPr>
      </p:pic>
      <p:pic>
        <p:nvPicPr>
          <p:cNvPr id="13" name="Picture 12"/>
          <p:cNvPicPr>
            <a:picLocks noChangeAspect="1"/>
          </p:cNvPicPr>
          <p:nvPr/>
        </p:nvPicPr>
        <p:blipFill>
          <a:blip r:embed="rId7"/>
          <a:stretch>
            <a:fillRect/>
          </a:stretch>
        </p:blipFill>
        <p:spPr>
          <a:xfrm>
            <a:off x="9448800" y="2499730"/>
            <a:ext cx="2583648" cy="3358742"/>
          </a:xfrm>
          <a:prstGeom prst="rect">
            <a:avLst/>
          </a:prstGeom>
        </p:spPr>
      </p:pic>
    </p:spTree>
    <p:extLst>
      <p:ext uri="{BB962C8B-B14F-4D97-AF65-F5344CB8AC3E}">
        <p14:creationId xmlns:p14="http://schemas.microsoft.com/office/powerpoint/2010/main" val="3095618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10744200" cy="1219200"/>
          </a:xfrm>
          <a:effectLst/>
        </p:spPr>
        <p:txBody>
          <a:bodyPr/>
          <a:lstStyle/>
          <a:p>
            <a:pPr algn="ctr"/>
            <a:r>
              <a:rPr lang="en-US" sz="4600" dirty="0"/>
              <a:t>Contributions vs Grants</a:t>
            </a:r>
          </a:p>
        </p:txBody>
      </p:sp>
      <p:sp>
        <p:nvSpPr>
          <p:cNvPr id="3" name="TextBox 2"/>
          <p:cNvSpPr txBox="1"/>
          <p:nvPr/>
        </p:nvSpPr>
        <p:spPr>
          <a:xfrm>
            <a:off x="381000" y="2312074"/>
            <a:ext cx="3505200" cy="4431983"/>
          </a:xfrm>
          <a:prstGeom prst="rect">
            <a:avLst/>
          </a:prstGeom>
          <a:noFill/>
        </p:spPr>
        <p:txBody>
          <a:bodyPr wrap="square" rtlCol="0">
            <a:spAutoFit/>
          </a:bodyPr>
          <a:lstStyle/>
          <a:p>
            <a:r>
              <a:rPr lang="en-US" sz="5400" b="1" dirty="0">
                <a:solidFill>
                  <a:schemeClr val="accent4"/>
                </a:solidFill>
              </a:rPr>
              <a:t>C</a:t>
            </a:r>
            <a:r>
              <a:rPr lang="en-US" sz="2800" b="1" dirty="0">
                <a:solidFill>
                  <a:schemeClr val="bg1"/>
                </a:solidFill>
              </a:rPr>
              <a:t>ontributions</a:t>
            </a:r>
          </a:p>
          <a:p>
            <a:endParaRPr lang="en-US" dirty="0">
              <a:solidFill>
                <a:schemeClr val="bg1"/>
              </a:solidFill>
            </a:endParaRPr>
          </a:p>
          <a:p>
            <a:endParaRPr lang="en-US" dirty="0">
              <a:solidFill>
                <a:schemeClr val="bg1"/>
              </a:solidFill>
            </a:endParaRPr>
          </a:p>
          <a:p>
            <a:r>
              <a:rPr lang="en-US" sz="5400" b="1" dirty="0">
                <a:solidFill>
                  <a:schemeClr val="accent4"/>
                </a:solidFill>
              </a:rPr>
              <a:t>C</a:t>
            </a:r>
            <a:r>
              <a:rPr lang="en-US" sz="2800" b="1" dirty="0">
                <a:solidFill>
                  <a:schemeClr val="bg1"/>
                </a:solidFill>
              </a:rPr>
              <a:t>ollected Funds</a:t>
            </a:r>
          </a:p>
          <a:p>
            <a:endParaRPr lang="en-US" sz="2800" b="1" dirty="0">
              <a:solidFill>
                <a:schemeClr val="bg1"/>
              </a:solidFill>
            </a:endParaRPr>
          </a:p>
          <a:p>
            <a:r>
              <a:rPr lang="en-US" sz="5400" b="1" dirty="0">
                <a:solidFill>
                  <a:schemeClr val="accent4"/>
                </a:solidFill>
              </a:rPr>
              <a:t>C</a:t>
            </a:r>
            <a:r>
              <a:rPr lang="en-US" sz="2800" b="1" dirty="0">
                <a:solidFill>
                  <a:schemeClr val="bg1"/>
                </a:solidFill>
              </a:rPr>
              <a:t>harities</a:t>
            </a:r>
          </a:p>
          <a:p>
            <a:pPr algn="ctr"/>
            <a:r>
              <a:rPr lang="en-US" sz="2800" b="1" dirty="0">
                <a:solidFill>
                  <a:schemeClr val="bg1"/>
                </a:solidFill>
                <a:hlinkClick r:id="rId3"/>
              </a:rPr>
              <a:t>charities@foe.com</a:t>
            </a:r>
            <a:endParaRPr lang="en-US" sz="2800" b="1" dirty="0">
              <a:solidFill>
                <a:schemeClr val="bg1"/>
              </a:solidFill>
            </a:endParaRPr>
          </a:p>
          <a:p>
            <a:endParaRPr lang="en-US" sz="2800" b="1" dirty="0">
              <a:solidFill>
                <a:schemeClr val="bg1"/>
              </a:solidFill>
            </a:endParaRPr>
          </a:p>
        </p:txBody>
      </p:sp>
      <p:sp>
        <p:nvSpPr>
          <p:cNvPr id="6" name="TextBox 5"/>
          <p:cNvSpPr txBox="1"/>
          <p:nvPr/>
        </p:nvSpPr>
        <p:spPr>
          <a:xfrm>
            <a:off x="8077200" y="2312074"/>
            <a:ext cx="3886200" cy="6524863"/>
          </a:xfrm>
          <a:prstGeom prst="rect">
            <a:avLst/>
          </a:prstGeom>
          <a:noFill/>
        </p:spPr>
        <p:txBody>
          <a:bodyPr wrap="square" rtlCol="0">
            <a:spAutoFit/>
          </a:bodyPr>
          <a:lstStyle/>
          <a:p>
            <a:r>
              <a:rPr lang="en-US" sz="5400" b="1" dirty="0">
                <a:solidFill>
                  <a:srgbClr val="00B050"/>
                </a:solidFill>
              </a:rPr>
              <a:t>G</a:t>
            </a:r>
            <a:r>
              <a:rPr lang="en-US" sz="2800" b="1" dirty="0">
                <a:solidFill>
                  <a:schemeClr val="bg1"/>
                </a:solidFill>
              </a:rPr>
              <a:t>iven (Distributed)</a:t>
            </a:r>
          </a:p>
          <a:p>
            <a:endParaRPr lang="en-US" sz="2800" b="1" dirty="0">
              <a:solidFill>
                <a:schemeClr val="bg1"/>
              </a:solidFill>
            </a:endParaRPr>
          </a:p>
          <a:p>
            <a:r>
              <a:rPr lang="en-US" sz="5400" b="1" dirty="0">
                <a:solidFill>
                  <a:srgbClr val="00B050"/>
                </a:solidFill>
              </a:rPr>
              <a:t>G</a:t>
            </a:r>
            <a:r>
              <a:rPr lang="en-US" sz="2800" b="1" dirty="0">
                <a:solidFill>
                  <a:schemeClr val="bg1"/>
                </a:solidFill>
              </a:rPr>
              <a:t>ranted</a:t>
            </a:r>
          </a:p>
          <a:p>
            <a:endParaRPr lang="en-US" sz="2800" b="1" dirty="0">
              <a:solidFill>
                <a:schemeClr val="bg1"/>
              </a:solidFill>
            </a:endParaRPr>
          </a:p>
          <a:p>
            <a:r>
              <a:rPr lang="en-US" sz="5400" b="1" dirty="0">
                <a:solidFill>
                  <a:srgbClr val="00B050"/>
                </a:solidFill>
              </a:rPr>
              <a:t>G</a:t>
            </a:r>
            <a:r>
              <a:rPr lang="en-US" sz="2800" b="1" dirty="0">
                <a:solidFill>
                  <a:schemeClr val="bg1"/>
                </a:solidFill>
              </a:rPr>
              <a:t>rants</a:t>
            </a:r>
          </a:p>
          <a:p>
            <a:pPr algn="ctr"/>
            <a:r>
              <a:rPr lang="en-US" sz="2800" b="1" dirty="0">
                <a:solidFill>
                  <a:schemeClr val="bg1"/>
                </a:solidFill>
                <a:hlinkClick r:id="rId4"/>
              </a:rPr>
              <a:t>grants@foe.com</a:t>
            </a:r>
            <a:endParaRPr lang="en-US" sz="2800" b="1" dirty="0">
              <a:solidFill>
                <a:schemeClr val="bg1"/>
              </a:solidFill>
            </a:endParaRPr>
          </a:p>
          <a:p>
            <a:endParaRPr lang="en-US" sz="2800" b="1"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8" name="TextBox 7"/>
          <p:cNvSpPr txBox="1"/>
          <p:nvPr/>
        </p:nvSpPr>
        <p:spPr>
          <a:xfrm>
            <a:off x="4038600" y="4343400"/>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5"/>
          <a:stretch>
            <a:fillRect/>
          </a:stretch>
        </p:blipFill>
        <p:spPr>
          <a:xfrm>
            <a:off x="4399177" y="2908300"/>
            <a:ext cx="2823307" cy="2823307"/>
          </a:xfrm>
          <a:prstGeom prst="rect">
            <a:avLst/>
          </a:prstGeom>
        </p:spPr>
      </p:pic>
      <p:sp>
        <p:nvSpPr>
          <p:cNvPr id="12" name="Curved Down Arrow 11"/>
          <p:cNvSpPr/>
          <p:nvPr/>
        </p:nvSpPr>
        <p:spPr>
          <a:xfrm>
            <a:off x="3563933" y="2145391"/>
            <a:ext cx="2511552" cy="1112520"/>
          </a:xfrm>
          <a:prstGeom prst="curved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Up Arrow 12"/>
          <p:cNvSpPr/>
          <p:nvPr/>
        </p:nvSpPr>
        <p:spPr>
          <a:xfrm>
            <a:off x="5334000" y="5428888"/>
            <a:ext cx="2438400" cy="1112520"/>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rot="20672545">
            <a:off x="4968354" y="4089120"/>
            <a:ext cx="812727" cy="461665"/>
          </a:xfrm>
          <a:prstGeom prst="rect">
            <a:avLst/>
          </a:prstGeom>
          <a:noFill/>
        </p:spPr>
        <p:txBody>
          <a:bodyPr wrap="square" rtlCol="0">
            <a:spAutoFit/>
          </a:bodyPr>
          <a:lstStyle/>
          <a:p>
            <a:r>
              <a:rPr lang="en-US" sz="2400" b="1" dirty="0">
                <a:solidFill>
                  <a:schemeClr val="bg1"/>
                </a:solidFill>
              </a:rPr>
              <a:t>FOE</a:t>
            </a:r>
          </a:p>
        </p:txBody>
      </p:sp>
    </p:spTree>
    <p:extLst>
      <p:ext uri="{BB962C8B-B14F-4D97-AF65-F5344CB8AC3E}">
        <p14:creationId xmlns:p14="http://schemas.microsoft.com/office/powerpoint/2010/main" val="198850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389"/>
            <a:ext cx="7776846" cy="1524000"/>
          </a:xfrm>
          <a:noFill/>
          <a:ln>
            <a:noFill/>
          </a:ln>
          <a:effectLst/>
        </p:spPr>
        <p:txBody>
          <a:bodyPr/>
          <a:lstStyle/>
          <a:p>
            <a:pPr algn="ctr"/>
            <a:r>
              <a:rPr lang="en-US" sz="6000" dirty="0">
                <a:solidFill>
                  <a:schemeClr val="tx1"/>
                </a:solidFill>
              </a:rPr>
              <a:t>Earmarked Grant</a:t>
            </a:r>
            <a:br>
              <a:rPr lang="en-US" sz="6000" dirty="0">
                <a:solidFill>
                  <a:schemeClr val="tx1"/>
                </a:solidFill>
              </a:rPr>
            </a:br>
            <a:endParaRPr lang="en-US" sz="2800" dirty="0">
              <a:solidFill>
                <a:schemeClr val="tx1"/>
              </a:solidFill>
            </a:endParaRPr>
          </a:p>
        </p:txBody>
      </p:sp>
      <p:sp>
        <p:nvSpPr>
          <p:cNvPr id="3" name="Content Placeholder 2"/>
          <p:cNvSpPr>
            <a:spLocks noGrp="1"/>
          </p:cNvSpPr>
          <p:nvPr>
            <p:ph idx="1"/>
          </p:nvPr>
        </p:nvSpPr>
        <p:spPr>
          <a:xfrm>
            <a:off x="1" y="1888561"/>
            <a:ext cx="12191999" cy="4953000"/>
          </a:xfrm>
          <a:noFill/>
          <a:ln>
            <a:noFill/>
          </a:ln>
          <a:effectLst/>
        </p:spPr>
        <p:txBody>
          <a:bodyPr>
            <a:noAutofit/>
          </a:bodyPr>
          <a:lstStyle/>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buNone/>
            </a:pPr>
            <a:endParaRPr lang="en-US" sz="3000" dirty="0">
              <a:solidFill>
                <a:schemeClr val="bg1"/>
              </a:solidFill>
            </a:endParaRPr>
          </a:p>
        </p:txBody>
      </p:sp>
      <p:pic>
        <p:nvPicPr>
          <p:cNvPr id="7" name="Picture 6"/>
          <p:cNvPicPr>
            <a:picLocks noChangeAspect="1"/>
          </p:cNvPicPr>
          <p:nvPr/>
        </p:nvPicPr>
        <p:blipFill>
          <a:blip r:embed="rId3"/>
          <a:stretch>
            <a:fillRect/>
          </a:stretch>
        </p:blipFill>
        <p:spPr>
          <a:xfrm>
            <a:off x="10035139" y="17327"/>
            <a:ext cx="2012925" cy="1921648"/>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116909414"/>
              </p:ext>
            </p:extLst>
          </p:nvPr>
        </p:nvGraphicFramePr>
        <p:xfrm>
          <a:off x="2" y="2377400"/>
          <a:ext cx="12191998" cy="3628883"/>
        </p:xfrm>
        <a:graphic>
          <a:graphicData uri="http://schemas.openxmlformats.org/drawingml/2006/table">
            <a:tbl>
              <a:tblPr firstRow="1" bandRow="1">
                <a:tableStyleId>{5C22544A-7EE6-4342-B048-85BDC9FD1C3A}</a:tableStyleId>
              </a:tblPr>
              <a:tblGrid>
                <a:gridCol w="6095999">
                  <a:extLst>
                    <a:ext uri="{9D8B030D-6E8A-4147-A177-3AD203B41FA5}">
                      <a16:colId xmlns:a16="http://schemas.microsoft.com/office/drawing/2014/main" val="2701470216"/>
                    </a:ext>
                  </a:extLst>
                </a:gridCol>
                <a:gridCol w="6095999">
                  <a:extLst>
                    <a:ext uri="{9D8B030D-6E8A-4147-A177-3AD203B41FA5}">
                      <a16:colId xmlns:a16="http://schemas.microsoft.com/office/drawing/2014/main" val="455915227"/>
                    </a:ext>
                  </a:extLst>
                </a:gridCol>
              </a:tblGrid>
              <a:tr h="3628883">
                <a:tc>
                  <a:txBody>
                    <a:bodyPr/>
                    <a:lstStyle/>
                    <a:p>
                      <a:pPr algn="ctr"/>
                      <a:r>
                        <a:rPr lang="en-US" sz="2500" b="1" dirty="0"/>
                        <a:t>Grant</a:t>
                      </a:r>
                      <a:r>
                        <a:rPr lang="en-US" sz="2500" b="1" baseline="0" dirty="0"/>
                        <a:t> amount consists of funds raised by the Aerie/Auxiliary and any additional funds requested from and approved by the STATE/PROVINCE</a:t>
                      </a:r>
                    </a:p>
                    <a:p>
                      <a:pPr algn="ctr"/>
                      <a:endParaRPr lang="en-US" sz="2500" b="1" baseline="0" dirty="0"/>
                    </a:p>
                    <a:p>
                      <a:pPr marL="457200" indent="-457200" algn="ctr">
                        <a:buFont typeface="Wingdings" panose="05000000000000000000" pitchFamily="2" charset="2"/>
                        <a:buChar char="v"/>
                      </a:pPr>
                      <a:r>
                        <a:rPr lang="en-US" sz="2500" b="1" baseline="0" dirty="0"/>
                        <a:t>Grant package, </a:t>
                      </a:r>
                      <a:r>
                        <a:rPr lang="en-US" sz="2500" b="1" u="sng" baseline="0" dirty="0"/>
                        <a:t>including the funds raised by the Aerie/Auxiliary</a:t>
                      </a:r>
                      <a:r>
                        <a:rPr lang="en-US" sz="2500" b="1" baseline="0" dirty="0"/>
                        <a:t>, is sent to the STATE/PROVINCIAL Aerie for approval</a:t>
                      </a:r>
                      <a:endParaRPr lang="en-US" sz="2500" b="1" dirty="0"/>
                    </a:p>
                  </a:txBody>
                  <a:tcPr/>
                </a:tc>
                <a:tc>
                  <a:txBody>
                    <a:bodyPr/>
                    <a:lstStyle/>
                    <a:p>
                      <a:endParaRPr lang="en-US" dirty="0"/>
                    </a:p>
                  </a:txBody>
                  <a:tcPr/>
                </a:tc>
                <a:extLst>
                  <a:ext uri="{0D108BD9-81ED-4DB2-BD59-A6C34878D82A}">
                    <a16:rowId xmlns:a16="http://schemas.microsoft.com/office/drawing/2014/main" val="2347136841"/>
                  </a:ext>
                </a:extLst>
              </a:tr>
            </a:tbl>
          </a:graphicData>
        </a:graphic>
      </p:graphicFrame>
      <p:pic>
        <p:nvPicPr>
          <p:cNvPr id="4" name="Picture 3"/>
          <p:cNvPicPr>
            <a:picLocks noChangeAspect="1"/>
          </p:cNvPicPr>
          <p:nvPr/>
        </p:nvPicPr>
        <p:blipFill>
          <a:blip r:embed="rId4"/>
          <a:stretch>
            <a:fillRect/>
          </a:stretch>
        </p:blipFill>
        <p:spPr>
          <a:xfrm>
            <a:off x="7584405" y="8488"/>
            <a:ext cx="2255716" cy="1881229"/>
          </a:xfrm>
          <a:prstGeom prst="rect">
            <a:avLst/>
          </a:prstGeom>
        </p:spPr>
      </p:pic>
      <p:sp>
        <p:nvSpPr>
          <p:cNvPr id="8" name="TextBox 7"/>
          <p:cNvSpPr txBox="1"/>
          <p:nvPr/>
        </p:nvSpPr>
        <p:spPr>
          <a:xfrm>
            <a:off x="8748394" y="5298397"/>
            <a:ext cx="3373363" cy="707886"/>
          </a:xfrm>
          <a:prstGeom prst="rect">
            <a:avLst/>
          </a:prstGeom>
          <a:noFill/>
        </p:spPr>
        <p:txBody>
          <a:bodyPr wrap="square" rtlCol="0">
            <a:spAutoFit/>
          </a:bodyPr>
          <a:lstStyle/>
          <a:p>
            <a:pPr algn="ctr"/>
            <a:r>
              <a:rPr lang="en-US" sz="2000" dirty="0"/>
              <a:t>Check made payable to: </a:t>
            </a:r>
            <a:r>
              <a:rPr lang="en-US" sz="2000" b="1" dirty="0"/>
              <a:t>FOE Charity Foundation</a:t>
            </a:r>
          </a:p>
        </p:txBody>
      </p:sp>
      <p:pic>
        <p:nvPicPr>
          <p:cNvPr id="9" name="Picture 8"/>
          <p:cNvPicPr>
            <a:picLocks noChangeAspect="1"/>
          </p:cNvPicPr>
          <p:nvPr/>
        </p:nvPicPr>
        <p:blipFill>
          <a:blip r:embed="rId5"/>
          <a:stretch>
            <a:fillRect/>
          </a:stretch>
        </p:blipFill>
        <p:spPr>
          <a:xfrm>
            <a:off x="10115465" y="1556309"/>
            <a:ext cx="1932599" cy="499915"/>
          </a:xfrm>
          <a:prstGeom prst="rect">
            <a:avLst/>
          </a:prstGeom>
        </p:spPr>
      </p:pic>
      <p:pic>
        <p:nvPicPr>
          <p:cNvPr id="10" name="Picture 9"/>
          <p:cNvPicPr>
            <a:picLocks noChangeAspect="1"/>
          </p:cNvPicPr>
          <p:nvPr/>
        </p:nvPicPr>
        <p:blipFill>
          <a:blip r:embed="rId6"/>
          <a:stretch>
            <a:fillRect/>
          </a:stretch>
        </p:blipFill>
        <p:spPr>
          <a:xfrm>
            <a:off x="6921552" y="-253315"/>
            <a:ext cx="3286029" cy="2115495"/>
          </a:xfrm>
          <a:prstGeom prst="rect">
            <a:avLst/>
          </a:prstGeom>
        </p:spPr>
      </p:pic>
      <p:pic>
        <p:nvPicPr>
          <p:cNvPr id="15" name="Picture 14"/>
          <p:cNvPicPr>
            <a:picLocks noChangeAspect="1"/>
          </p:cNvPicPr>
          <p:nvPr/>
        </p:nvPicPr>
        <p:blipFill>
          <a:blip r:embed="rId7"/>
          <a:stretch>
            <a:fillRect/>
          </a:stretch>
        </p:blipFill>
        <p:spPr>
          <a:xfrm>
            <a:off x="6207070" y="2543000"/>
            <a:ext cx="2257334" cy="2915416"/>
          </a:xfrm>
          <a:prstGeom prst="rect">
            <a:avLst/>
          </a:prstGeom>
        </p:spPr>
      </p:pic>
      <p:pic>
        <p:nvPicPr>
          <p:cNvPr id="12" name="Picture 11"/>
          <p:cNvPicPr>
            <a:picLocks noChangeAspect="1"/>
          </p:cNvPicPr>
          <p:nvPr/>
        </p:nvPicPr>
        <p:blipFill>
          <a:blip r:embed="rId8"/>
          <a:stretch>
            <a:fillRect/>
          </a:stretch>
        </p:blipFill>
        <p:spPr>
          <a:xfrm>
            <a:off x="7993373" y="2463757"/>
            <a:ext cx="2185702" cy="2834640"/>
          </a:xfrm>
          <a:prstGeom prst="rect">
            <a:avLst/>
          </a:prstGeom>
        </p:spPr>
      </p:pic>
      <p:pic>
        <p:nvPicPr>
          <p:cNvPr id="13" name="Picture 12"/>
          <p:cNvPicPr>
            <a:picLocks noChangeAspect="1"/>
          </p:cNvPicPr>
          <p:nvPr/>
        </p:nvPicPr>
        <p:blipFill>
          <a:blip r:embed="rId9"/>
          <a:stretch>
            <a:fillRect/>
          </a:stretch>
        </p:blipFill>
        <p:spPr>
          <a:xfrm>
            <a:off x="9784884" y="2543000"/>
            <a:ext cx="2180494" cy="2834640"/>
          </a:xfrm>
          <a:prstGeom prst="rect">
            <a:avLst/>
          </a:prstGeom>
        </p:spPr>
      </p:pic>
      <p:pic>
        <p:nvPicPr>
          <p:cNvPr id="5" name="Picture 4"/>
          <p:cNvPicPr>
            <a:picLocks noChangeAspect="1"/>
          </p:cNvPicPr>
          <p:nvPr/>
        </p:nvPicPr>
        <p:blipFill>
          <a:blip r:embed="rId10"/>
          <a:stretch>
            <a:fillRect/>
          </a:stretch>
        </p:blipFill>
        <p:spPr>
          <a:xfrm>
            <a:off x="6553200" y="4678871"/>
            <a:ext cx="1796522" cy="1225226"/>
          </a:xfrm>
          <a:prstGeom prst="rect">
            <a:avLst/>
          </a:prstGeom>
        </p:spPr>
      </p:pic>
    </p:spTree>
    <p:extLst>
      <p:ext uri="{BB962C8B-B14F-4D97-AF65-F5344CB8AC3E}">
        <p14:creationId xmlns:p14="http://schemas.microsoft.com/office/powerpoint/2010/main" val="29593596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55" y="325983"/>
            <a:ext cx="7776846" cy="1524000"/>
          </a:xfrm>
          <a:noFill/>
          <a:ln>
            <a:noFill/>
          </a:ln>
          <a:effectLst/>
        </p:spPr>
        <p:txBody>
          <a:bodyPr/>
          <a:lstStyle/>
          <a:p>
            <a:pPr algn="ctr"/>
            <a:r>
              <a:rPr lang="en-US" sz="6000" dirty="0">
                <a:solidFill>
                  <a:schemeClr val="tx1"/>
                </a:solidFill>
              </a:rPr>
              <a:t>Earmarked Grant</a:t>
            </a:r>
            <a:br>
              <a:rPr lang="en-US" sz="6000" dirty="0">
                <a:solidFill>
                  <a:schemeClr val="tx1"/>
                </a:solidFill>
              </a:rPr>
            </a:br>
            <a:endParaRPr lang="en-US" sz="2800" dirty="0">
              <a:solidFill>
                <a:schemeClr val="tx1"/>
              </a:solidFill>
            </a:endParaRPr>
          </a:p>
        </p:txBody>
      </p:sp>
      <p:sp>
        <p:nvSpPr>
          <p:cNvPr id="3" name="Content Placeholder 2"/>
          <p:cNvSpPr>
            <a:spLocks noGrp="1"/>
          </p:cNvSpPr>
          <p:nvPr>
            <p:ph idx="1"/>
          </p:nvPr>
        </p:nvSpPr>
        <p:spPr>
          <a:xfrm>
            <a:off x="-1" y="1905000"/>
            <a:ext cx="12191999" cy="4953000"/>
          </a:xfrm>
          <a:noFill/>
          <a:ln>
            <a:noFill/>
          </a:ln>
          <a:effectLst/>
        </p:spPr>
        <p:txBody>
          <a:bodyPr>
            <a:noAutofit/>
          </a:bodyPr>
          <a:lstStyle/>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buNone/>
            </a:pPr>
            <a:endParaRPr lang="en-US" sz="3000" dirty="0">
              <a:solidFill>
                <a:schemeClr val="bg1"/>
              </a:solidFill>
            </a:endParaRPr>
          </a:p>
        </p:txBody>
      </p:sp>
      <p:pic>
        <p:nvPicPr>
          <p:cNvPr id="7" name="Picture 6"/>
          <p:cNvPicPr>
            <a:picLocks noChangeAspect="1"/>
          </p:cNvPicPr>
          <p:nvPr/>
        </p:nvPicPr>
        <p:blipFill>
          <a:blip r:embed="rId3"/>
          <a:stretch>
            <a:fillRect/>
          </a:stretch>
        </p:blipFill>
        <p:spPr>
          <a:xfrm>
            <a:off x="10179075" y="0"/>
            <a:ext cx="2012925" cy="189311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243624078"/>
              </p:ext>
            </p:extLst>
          </p:nvPr>
        </p:nvGraphicFramePr>
        <p:xfrm>
          <a:off x="-10333" y="2289613"/>
          <a:ext cx="12181666" cy="3749368"/>
        </p:xfrm>
        <a:graphic>
          <a:graphicData uri="http://schemas.openxmlformats.org/drawingml/2006/table">
            <a:tbl>
              <a:tblPr firstRow="1" bandRow="1">
                <a:tableStyleId>{5C22544A-7EE6-4342-B048-85BDC9FD1C3A}</a:tableStyleId>
              </a:tblPr>
              <a:tblGrid>
                <a:gridCol w="6090833">
                  <a:extLst>
                    <a:ext uri="{9D8B030D-6E8A-4147-A177-3AD203B41FA5}">
                      <a16:colId xmlns:a16="http://schemas.microsoft.com/office/drawing/2014/main" val="2701470216"/>
                    </a:ext>
                  </a:extLst>
                </a:gridCol>
                <a:gridCol w="6090833">
                  <a:extLst>
                    <a:ext uri="{9D8B030D-6E8A-4147-A177-3AD203B41FA5}">
                      <a16:colId xmlns:a16="http://schemas.microsoft.com/office/drawing/2014/main" val="455915227"/>
                    </a:ext>
                  </a:extLst>
                </a:gridCol>
              </a:tblGrid>
              <a:tr h="3749368">
                <a:tc>
                  <a:txBody>
                    <a:bodyPr/>
                    <a:lstStyle/>
                    <a:p>
                      <a:pPr marL="457200" indent="-457200" algn="ctr">
                        <a:buFont typeface="Wingdings" panose="05000000000000000000" pitchFamily="2" charset="2"/>
                        <a:buChar char="v"/>
                      </a:pPr>
                      <a:r>
                        <a:rPr lang="en-US" sz="2500" b="1" baseline="0" dirty="0"/>
                        <a:t>DO NOT send the check to the Grand Aerie separately from the grant package.  It must accompany the package sent to the STATE/PROVINCE</a:t>
                      </a:r>
                    </a:p>
                    <a:p>
                      <a:pPr marL="457200" indent="-457200" algn="ctr">
                        <a:buFont typeface="Wingdings" panose="05000000000000000000" pitchFamily="2" charset="2"/>
                        <a:buChar char="v"/>
                      </a:pPr>
                      <a:endParaRPr lang="en-US" sz="2500" b="1" baseline="0" dirty="0">
                        <a:solidFill>
                          <a:schemeClr val="tx1"/>
                        </a:solidFill>
                      </a:endParaRPr>
                    </a:p>
                    <a:p>
                      <a:pPr marL="457200" indent="-457200" algn="ctr">
                        <a:buFont typeface="Wingdings" panose="05000000000000000000" pitchFamily="2" charset="2"/>
                        <a:buChar char="v"/>
                      </a:pPr>
                      <a:r>
                        <a:rPr lang="en-US" sz="2500" b="1" dirty="0">
                          <a:solidFill>
                            <a:schemeClr val="tx1"/>
                          </a:solidFill>
                        </a:rPr>
                        <a:t>The STATE/PROVINCE will forward the approved package</a:t>
                      </a:r>
                      <a:r>
                        <a:rPr lang="en-US" sz="2500" b="1" baseline="0" dirty="0">
                          <a:solidFill>
                            <a:schemeClr val="tx1"/>
                          </a:solidFill>
                        </a:rPr>
                        <a:t> to the Grand Aerie for processing.</a:t>
                      </a:r>
                      <a:endParaRPr lang="en-US" sz="2500" b="1" dirty="0">
                        <a:solidFill>
                          <a:schemeClr val="tx1"/>
                        </a:solidFill>
                      </a:endParaRPr>
                    </a:p>
                  </a:txBody>
                  <a:tcPr/>
                </a:tc>
                <a:tc>
                  <a:txBody>
                    <a:bodyPr/>
                    <a:lstStyle/>
                    <a:p>
                      <a:endParaRPr lang="en-US" dirty="0"/>
                    </a:p>
                  </a:txBody>
                  <a:tcPr/>
                </a:tc>
                <a:extLst>
                  <a:ext uri="{0D108BD9-81ED-4DB2-BD59-A6C34878D82A}">
                    <a16:rowId xmlns:a16="http://schemas.microsoft.com/office/drawing/2014/main" val="2347136841"/>
                  </a:ext>
                </a:extLst>
              </a:tr>
            </a:tbl>
          </a:graphicData>
        </a:graphic>
      </p:graphicFrame>
      <p:pic>
        <p:nvPicPr>
          <p:cNvPr id="4" name="Picture 3"/>
          <p:cNvPicPr>
            <a:picLocks noChangeAspect="1"/>
          </p:cNvPicPr>
          <p:nvPr/>
        </p:nvPicPr>
        <p:blipFill>
          <a:blip r:embed="rId4"/>
          <a:stretch>
            <a:fillRect/>
          </a:stretch>
        </p:blipFill>
        <p:spPr>
          <a:xfrm>
            <a:off x="7766513" y="11886"/>
            <a:ext cx="2255716" cy="1881229"/>
          </a:xfrm>
          <a:prstGeom prst="rect">
            <a:avLst/>
          </a:prstGeom>
        </p:spPr>
      </p:pic>
      <p:pic>
        <p:nvPicPr>
          <p:cNvPr id="9" name="Picture 8"/>
          <p:cNvPicPr>
            <a:picLocks noChangeAspect="1"/>
          </p:cNvPicPr>
          <p:nvPr/>
        </p:nvPicPr>
        <p:blipFill>
          <a:blip r:embed="rId5"/>
          <a:stretch>
            <a:fillRect/>
          </a:stretch>
        </p:blipFill>
        <p:spPr>
          <a:xfrm>
            <a:off x="10249066" y="1507566"/>
            <a:ext cx="1932599" cy="499915"/>
          </a:xfrm>
          <a:prstGeom prst="rect">
            <a:avLst/>
          </a:prstGeom>
        </p:spPr>
      </p:pic>
      <p:pic>
        <p:nvPicPr>
          <p:cNvPr id="10" name="Picture 9"/>
          <p:cNvPicPr>
            <a:picLocks noChangeAspect="1"/>
          </p:cNvPicPr>
          <p:nvPr/>
        </p:nvPicPr>
        <p:blipFill>
          <a:blip r:embed="rId6"/>
          <a:stretch>
            <a:fillRect/>
          </a:stretch>
        </p:blipFill>
        <p:spPr>
          <a:xfrm>
            <a:off x="7113221" y="-295544"/>
            <a:ext cx="3286029" cy="2115495"/>
          </a:xfrm>
          <a:prstGeom prst="rect">
            <a:avLst/>
          </a:prstGeom>
        </p:spPr>
      </p:pic>
      <p:sp>
        <p:nvSpPr>
          <p:cNvPr id="14" name="TextBox 13"/>
          <p:cNvSpPr txBox="1"/>
          <p:nvPr/>
        </p:nvSpPr>
        <p:spPr>
          <a:xfrm>
            <a:off x="8705534" y="5417245"/>
            <a:ext cx="3350920" cy="646331"/>
          </a:xfrm>
          <a:prstGeom prst="rect">
            <a:avLst/>
          </a:prstGeom>
          <a:noFill/>
        </p:spPr>
        <p:txBody>
          <a:bodyPr wrap="square" rtlCol="0">
            <a:spAutoFit/>
          </a:bodyPr>
          <a:lstStyle/>
          <a:p>
            <a:pPr algn="ctr"/>
            <a:r>
              <a:rPr lang="en-US" dirty="0"/>
              <a:t>Check made payable to: </a:t>
            </a:r>
            <a:r>
              <a:rPr lang="en-US" b="1" dirty="0"/>
              <a:t>FOE Charity Foundation</a:t>
            </a:r>
          </a:p>
        </p:txBody>
      </p:sp>
      <p:pic>
        <p:nvPicPr>
          <p:cNvPr id="16" name="Picture 15"/>
          <p:cNvPicPr>
            <a:picLocks noChangeAspect="1"/>
          </p:cNvPicPr>
          <p:nvPr/>
        </p:nvPicPr>
        <p:blipFill>
          <a:blip r:embed="rId7"/>
          <a:stretch>
            <a:fillRect/>
          </a:stretch>
        </p:blipFill>
        <p:spPr>
          <a:xfrm>
            <a:off x="6149764" y="2385799"/>
            <a:ext cx="2257334" cy="2915416"/>
          </a:xfrm>
          <a:prstGeom prst="rect">
            <a:avLst/>
          </a:prstGeom>
        </p:spPr>
      </p:pic>
      <p:pic>
        <p:nvPicPr>
          <p:cNvPr id="12" name="Picture 11"/>
          <p:cNvPicPr>
            <a:picLocks noChangeAspect="1"/>
          </p:cNvPicPr>
          <p:nvPr/>
        </p:nvPicPr>
        <p:blipFill>
          <a:blip r:embed="rId8"/>
          <a:stretch>
            <a:fillRect/>
          </a:stretch>
        </p:blipFill>
        <p:spPr>
          <a:xfrm>
            <a:off x="7831385" y="2506323"/>
            <a:ext cx="2256209" cy="2926080"/>
          </a:xfrm>
          <a:prstGeom prst="rect">
            <a:avLst/>
          </a:prstGeom>
        </p:spPr>
      </p:pic>
      <p:pic>
        <p:nvPicPr>
          <p:cNvPr id="13" name="Picture 12"/>
          <p:cNvPicPr>
            <a:picLocks noChangeAspect="1"/>
          </p:cNvPicPr>
          <p:nvPr/>
        </p:nvPicPr>
        <p:blipFill>
          <a:blip r:embed="rId9"/>
          <a:stretch>
            <a:fillRect/>
          </a:stretch>
        </p:blipFill>
        <p:spPr>
          <a:xfrm>
            <a:off x="9664945" y="2385799"/>
            <a:ext cx="2321171" cy="3017520"/>
          </a:xfrm>
          <a:prstGeom prst="rect">
            <a:avLst/>
          </a:prstGeom>
        </p:spPr>
      </p:pic>
      <p:pic>
        <p:nvPicPr>
          <p:cNvPr id="5" name="Picture 4"/>
          <p:cNvPicPr>
            <a:picLocks noChangeAspect="1"/>
          </p:cNvPicPr>
          <p:nvPr/>
        </p:nvPicPr>
        <p:blipFill>
          <a:blip r:embed="rId10"/>
          <a:stretch>
            <a:fillRect/>
          </a:stretch>
        </p:blipFill>
        <p:spPr>
          <a:xfrm>
            <a:off x="6295521" y="4643276"/>
            <a:ext cx="1965821" cy="1340688"/>
          </a:xfrm>
          <a:prstGeom prst="rect">
            <a:avLst/>
          </a:prstGeom>
        </p:spPr>
      </p:pic>
    </p:spTree>
    <p:extLst>
      <p:ext uri="{BB962C8B-B14F-4D97-AF65-F5344CB8AC3E}">
        <p14:creationId xmlns:p14="http://schemas.microsoft.com/office/powerpoint/2010/main" val="3928900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Turn-Around and </a:t>
            </a:r>
            <a:r>
              <a:rPr lang="en-US" sz="4400" dirty="0" smtClean="0"/>
              <a:t>HOME </a:t>
            </a:r>
            <a:r>
              <a:rPr lang="en-US" sz="4400" dirty="0"/>
              <a:t>Grants</a:t>
            </a:r>
          </a:p>
        </p:txBody>
      </p:sp>
      <p:pic>
        <p:nvPicPr>
          <p:cNvPr id="4" name="Picture 3"/>
          <p:cNvPicPr>
            <a:picLocks noChangeAspect="1"/>
          </p:cNvPicPr>
          <p:nvPr/>
        </p:nvPicPr>
        <p:blipFill>
          <a:blip r:embed="rId2"/>
          <a:stretch>
            <a:fillRect/>
          </a:stretch>
        </p:blipFill>
        <p:spPr>
          <a:xfrm>
            <a:off x="1266151" y="2666893"/>
            <a:ext cx="9659698" cy="1524213"/>
          </a:xfrm>
          <a:prstGeom prst="rect">
            <a:avLst/>
          </a:prstGeom>
        </p:spPr>
      </p:pic>
      <p:sp>
        <p:nvSpPr>
          <p:cNvPr id="6" name="TextBox 5"/>
          <p:cNvSpPr txBox="1"/>
          <p:nvPr/>
        </p:nvSpPr>
        <p:spPr>
          <a:xfrm>
            <a:off x="647699" y="4648200"/>
            <a:ext cx="10896600" cy="1754326"/>
          </a:xfrm>
          <a:prstGeom prst="rect">
            <a:avLst/>
          </a:prstGeom>
          <a:noFill/>
        </p:spPr>
        <p:txBody>
          <a:bodyPr wrap="square" rtlCol="0">
            <a:spAutoFit/>
          </a:bodyPr>
          <a:lstStyle/>
          <a:p>
            <a:r>
              <a:rPr lang="en-US" sz="3600" dirty="0">
                <a:solidFill>
                  <a:schemeClr val="bg1"/>
                </a:solidFill>
              </a:rPr>
              <a:t>These two types of grants:</a:t>
            </a:r>
          </a:p>
          <a:p>
            <a:endParaRPr lang="en-US" sz="3600" dirty="0">
              <a:solidFill>
                <a:schemeClr val="bg1"/>
              </a:solidFill>
            </a:endParaRPr>
          </a:p>
          <a:p>
            <a:pPr marL="285750" indent="-285750">
              <a:buFont typeface="Wingdings" panose="05000000000000000000" pitchFamily="2" charset="2"/>
              <a:buChar char="Ø"/>
            </a:pPr>
            <a:r>
              <a:rPr lang="en-US" sz="3600" dirty="0">
                <a:solidFill>
                  <a:schemeClr val="bg1"/>
                </a:solidFill>
              </a:rPr>
              <a:t>Will </a:t>
            </a:r>
            <a:r>
              <a:rPr lang="en-US" sz="3600" b="1" u="sng" dirty="0">
                <a:solidFill>
                  <a:schemeClr val="bg1"/>
                </a:solidFill>
              </a:rPr>
              <a:t>only</a:t>
            </a:r>
            <a:r>
              <a:rPr lang="en-US" sz="3600" b="1" dirty="0">
                <a:solidFill>
                  <a:schemeClr val="bg1"/>
                </a:solidFill>
              </a:rPr>
              <a:t> </a:t>
            </a:r>
            <a:r>
              <a:rPr lang="en-US" sz="3600" dirty="0">
                <a:solidFill>
                  <a:schemeClr val="bg1"/>
                </a:solidFill>
              </a:rPr>
              <a:t>include funds raised by the local</a:t>
            </a:r>
          </a:p>
        </p:txBody>
      </p:sp>
    </p:spTree>
    <p:extLst>
      <p:ext uri="{BB962C8B-B14F-4D97-AF65-F5344CB8AC3E}">
        <p14:creationId xmlns:p14="http://schemas.microsoft.com/office/powerpoint/2010/main" val="42206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down)">
                                      <p:cBhvr>
                                        <p:cTn id="7" dur="580">
                                          <p:stCondLst>
                                            <p:cond delay="0"/>
                                          </p:stCondLst>
                                        </p:cTn>
                                        <p:tgtEl>
                                          <p:spTgt spid="6">
                                            <p:txEl>
                                              <p:pRg st="2" end="2"/>
                                            </p:txEl>
                                          </p:spTgt>
                                        </p:tgtEl>
                                      </p:cBhvr>
                                    </p:animEffect>
                                    <p:anim calcmode="lin" valueType="num">
                                      <p:cBhvr>
                                        <p:cTn id="8"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2" end="2"/>
                                            </p:txEl>
                                          </p:spTgt>
                                        </p:tgtEl>
                                      </p:cBhvr>
                                      <p:to x="100000" y="60000"/>
                                    </p:animScale>
                                    <p:animScale>
                                      <p:cBhvr>
                                        <p:cTn id="14" dur="166" decel="50000">
                                          <p:stCondLst>
                                            <p:cond delay="676"/>
                                          </p:stCondLst>
                                        </p:cTn>
                                        <p:tgtEl>
                                          <p:spTgt spid="6">
                                            <p:txEl>
                                              <p:pRg st="2" end="2"/>
                                            </p:txEl>
                                          </p:spTgt>
                                        </p:tgtEl>
                                      </p:cBhvr>
                                      <p:to x="100000" y="100000"/>
                                    </p:animScale>
                                    <p:animScale>
                                      <p:cBhvr>
                                        <p:cTn id="15" dur="26">
                                          <p:stCondLst>
                                            <p:cond delay="1312"/>
                                          </p:stCondLst>
                                        </p:cTn>
                                        <p:tgtEl>
                                          <p:spTgt spid="6">
                                            <p:txEl>
                                              <p:pRg st="2" end="2"/>
                                            </p:txEl>
                                          </p:spTgt>
                                        </p:tgtEl>
                                      </p:cBhvr>
                                      <p:to x="100000" y="80000"/>
                                    </p:animScale>
                                    <p:animScale>
                                      <p:cBhvr>
                                        <p:cTn id="16" dur="166" decel="50000">
                                          <p:stCondLst>
                                            <p:cond delay="1338"/>
                                          </p:stCondLst>
                                        </p:cTn>
                                        <p:tgtEl>
                                          <p:spTgt spid="6">
                                            <p:txEl>
                                              <p:pRg st="2" end="2"/>
                                            </p:txEl>
                                          </p:spTgt>
                                        </p:tgtEl>
                                      </p:cBhvr>
                                      <p:to x="100000" y="100000"/>
                                    </p:animScale>
                                    <p:animScale>
                                      <p:cBhvr>
                                        <p:cTn id="17" dur="26">
                                          <p:stCondLst>
                                            <p:cond delay="1642"/>
                                          </p:stCondLst>
                                        </p:cTn>
                                        <p:tgtEl>
                                          <p:spTgt spid="6">
                                            <p:txEl>
                                              <p:pRg st="2" end="2"/>
                                            </p:txEl>
                                          </p:spTgt>
                                        </p:tgtEl>
                                      </p:cBhvr>
                                      <p:to x="100000" y="90000"/>
                                    </p:animScale>
                                    <p:animScale>
                                      <p:cBhvr>
                                        <p:cTn id="18" dur="166" decel="50000">
                                          <p:stCondLst>
                                            <p:cond delay="1668"/>
                                          </p:stCondLst>
                                        </p:cTn>
                                        <p:tgtEl>
                                          <p:spTgt spid="6">
                                            <p:txEl>
                                              <p:pRg st="2" end="2"/>
                                            </p:txEl>
                                          </p:spTgt>
                                        </p:tgtEl>
                                      </p:cBhvr>
                                      <p:to x="100000" y="100000"/>
                                    </p:animScale>
                                    <p:animScale>
                                      <p:cBhvr>
                                        <p:cTn id="19" dur="26">
                                          <p:stCondLst>
                                            <p:cond delay="1808"/>
                                          </p:stCondLst>
                                        </p:cTn>
                                        <p:tgtEl>
                                          <p:spTgt spid="6">
                                            <p:txEl>
                                              <p:pRg st="2" end="2"/>
                                            </p:txEl>
                                          </p:spTgt>
                                        </p:tgtEl>
                                      </p:cBhvr>
                                      <p:to x="100000" y="95000"/>
                                    </p:animScale>
                                    <p:animScale>
                                      <p:cBhvr>
                                        <p:cTn id="20"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83" y="387267"/>
            <a:ext cx="9928675" cy="1524000"/>
          </a:xfrm>
          <a:noFill/>
          <a:ln>
            <a:noFill/>
          </a:ln>
          <a:effectLst/>
        </p:spPr>
        <p:txBody>
          <a:bodyPr/>
          <a:lstStyle/>
          <a:p>
            <a:pPr algn="ctr"/>
            <a:r>
              <a:rPr lang="en-US" sz="6000" dirty="0">
                <a:solidFill>
                  <a:schemeClr val="tx1"/>
                </a:solidFill>
              </a:rPr>
              <a:t>Turn-Around Grant</a:t>
            </a:r>
            <a:br>
              <a:rPr lang="en-US" sz="6000" dirty="0">
                <a:solidFill>
                  <a:schemeClr val="tx1"/>
                </a:solidFill>
              </a:rPr>
            </a:br>
            <a:endParaRPr lang="en-US" sz="2800" dirty="0">
              <a:solidFill>
                <a:schemeClr val="tx1"/>
              </a:solidFill>
            </a:endParaRPr>
          </a:p>
        </p:txBody>
      </p:sp>
      <p:sp>
        <p:nvSpPr>
          <p:cNvPr id="3" name="Content Placeholder 2"/>
          <p:cNvSpPr>
            <a:spLocks noGrp="1"/>
          </p:cNvSpPr>
          <p:nvPr>
            <p:ph idx="1"/>
          </p:nvPr>
        </p:nvSpPr>
        <p:spPr>
          <a:xfrm>
            <a:off x="-1" y="1905000"/>
            <a:ext cx="12191999" cy="4953000"/>
          </a:xfrm>
          <a:noFill/>
          <a:ln>
            <a:noFill/>
          </a:ln>
          <a:effectLst/>
        </p:spPr>
        <p:txBody>
          <a:bodyPr>
            <a:noAutofit/>
          </a:bodyPr>
          <a:lstStyle/>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buNone/>
            </a:pPr>
            <a:endParaRPr lang="en-US" sz="3000" dirty="0">
              <a:solidFill>
                <a:schemeClr val="bg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2343633346"/>
              </p:ext>
            </p:extLst>
          </p:nvPr>
        </p:nvGraphicFramePr>
        <p:xfrm>
          <a:off x="47069" y="2379846"/>
          <a:ext cx="12097858" cy="3749040"/>
        </p:xfrm>
        <a:graphic>
          <a:graphicData uri="http://schemas.openxmlformats.org/drawingml/2006/table">
            <a:tbl>
              <a:tblPr firstRow="1" bandRow="1">
                <a:tableStyleId>{5C22544A-7EE6-4342-B048-85BDC9FD1C3A}</a:tableStyleId>
              </a:tblPr>
              <a:tblGrid>
                <a:gridCol w="6048929">
                  <a:extLst>
                    <a:ext uri="{9D8B030D-6E8A-4147-A177-3AD203B41FA5}">
                      <a16:colId xmlns:a16="http://schemas.microsoft.com/office/drawing/2014/main" val="2701470216"/>
                    </a:ext>
                  </a:extLst>
                </a:gridCol>
                <a:gridCol w="6048929">
                  <a:extLst>
                    <a:ext uri="{9D8B030D-6E8A-4147-A177-3AD203B41FA5}">
                      <a16:colId xmlns:a16="http://schemas.microsoft.com/office/drawing/2014/main" val="455915227"/>
                    </a:ext>
                  </a:extLst>
                </a:gridCol>
              </a:tblGrid>
              <a:tr h="3672254">
                <a:tc>
                  <a:txBody>
                    <a:bodyPr/>
                    <a:lstStyle/>
                    <a:p>
                      <a:pPr algn="ctr"/>
                      <a:r>
                        <a:rPr lang="en-US" sz="2600" b="1" dirty="0"/>
                        <a:t>Grant</a:t>
                      </a:r>
                      <a:r>
                        <a:rPr lang="en-US" sz="2600" b="1" baseline="0" dirty="0"/>
                        <a:t> amount consists exclusively of funds raised by the </a:t>
                      </a:r>
                      <a:r>
                        <a:rPr lang="en-US" sz="2600" b="1" baseline="0" dirty="0" smtClean="0"/>
                        <a:t>Aerie/Auxiliary (no State/Provincial funds being requested)</a:t>
                      </a:r>
                      <a:endParaRPr lang="en-US" sz="2600" b="1" baseline="0" dirty="0"/>
                    </a:p>
                    <a:p>
                      <a:pPr algn="ctr"/>
                      <a:endParaRPr lang="en-US" sz="3200" b="1" baseline="0" dirty="0"/>
                    </a:p>
                    <a:p>
                      <a:pPr marL="457200" indent="-457200" algn="ctr">
                        <a:buFont typeface="Wingdings" panose="05000000000000000000" pitchFamily="2" charset="2"/>
                        <a:buChar char="v"/>
                      </a:pPr>
                      <a:r>
                        <a:rPr lang="en-US" sz="2600" b="1" baseline="0" dirty="0"/>
                        <a:t>Grant package, </a:t>
                      </a:r>
                      <a:r>
                        <a:rPr lang="en-US" sz="2600" b="1" u="sng" baseline="0" dirty="0"/>
                        <a:t>including the funds raised by the Aerie/Auxiliary</a:t>
                      </a:r>
                      <a:r>
                        <a:rPr lang="en-US" sz="2600" b="1" baseline="0" dirty="0"/>
                        <a:t>, is sent directly to the Grand Aerie for processing</a:t>
                      </a:r>
                      <a:endParaRPr lang="en-US" sz="2600" b="1" dirty="0"/>
                    </a:p>
                  </a:txBody>
                  <a:tcPr/>
                </a:tc>
                <a:tc>
                  <a:txBody>
                    <a:bodyPr/>
                    <a:lstStyle/>
                    <a:p>
                      <a:endParaRPr lang="en-US" dirty="0"/>
                    </a:p>
                  </a:txBody>
                  <a:tcPr/>
                </a:tc>
                <a:extLst>
                  <a:ext uri="{0D108BD9-81ED-4DB2-BD59-A6C34878D82A}">
                    <a16:rowId xmlns:a16="http://schemas.microsoft.com/office/drawing/2014/main" val="2347136841"/>
                  </a:ext>
                </a:extLst>
              </a:tr>
            </a:tbl>
          </a:graphicData>
        </a:graphic>
      </p:graphicFrame>
      <p:pic>
        <p:nvPicPr>
          <p:cNvPr id="4" name="Picture 3"/>
          <p:cNvPicPr>
            <a:picLocks noChangeAspect="1"/>
          </p:cNvPicPr>
          <p:nvPr/>
        </p:nvPicPr>
        <p:blipFill>
          <a:blip r:embed="rId3"/>
          <a:stretch>
            <a:fillRect/>
          </a:stretch>
        </p:blipFill>
        <p:spPr>
          <a:xfrm>
            <a:off x="9406715" y="25907"/>
            <a:ext cx="2255716" cy="1848941"/>
          </a:xfrm>
          <a:prstGeom prst="rect">
            <a:avLst/>
          </a:prstGeom>
        </p:spPr>
      </p:pic>
      <p:pic>
        <p:nvPicPr>
          <p:cNvPr id="8" name="Picture 7"/>
          <p:cNvPicPr>
            <a:picLocks noChangeAspect="1"/>
          </p:cNvPicPr>
          <p:nvPr/>
        </p:nvPicPr>
        <p:blipFill>
          <a:blip r:embed="rId4"/>
          <a:stretch>
            <a:fillRect/>
          </a:stretch>
        </p:blipFill>
        <p:spPr>
          <a:xfrm>
            <a:off x="8822619" y="-341212"/>
            <a:ext cx="3286029" cy="2115495"/>
          </a:xfrm>
          <a:prstGeom prst="rect">
            <a:avLst/>
          </a:prstGeom>
        </p:spPr>
      </p:pic>
      <p:sp>
        <p:nvSpPr>
          <p:cNvPr id="9" name="TextBox 8"/>
          <p:cNvSpPr txBox="1"/>
          <p:nvPr/>
        </p:nvSpPr>
        <p:spPr>
          <a:xfrm>
            <a:off x="8628014" y="5332931"/>
            <a:ext cx="3420385" cy="646331"/>
          </a:xfrm>
          <a:prstGeom prst="rect">
            <a:avLst/>
          </a:prstGeom>
          <a:noFill/>
        </p:spPr>
        <p:txBody>
          <a:bodyPr wrap="square" rtlCol="0">
            <a:spAutoFit/>
          </a:bodyPr>
          <a:lstStyle/>
          <a:p>
            <a:pPr algn="ctr"/>
            <a:r>
              <a:rPr lang="en-US" dirty="0"/>
              <a:t>Check made payable to: </a:t>
            </a:r>
            <a:r>
              <a:rPr lang="en-US" b="1" dirty="0"/>
              <a:t>FOE Charity Foundation</a:t>
            </a:r>
          </a:p>
        </p:txBody>
      </p:sp>
      <p:pic>
        <p:nvPicPr>
          <p:cNvPr id="14" name="Picture 13"/>
          <p:cNvPicPr>
            <a:picLocks noChangeAspect="1"/>
          </p:cNvPicPr>
          <p:nvPr/>
        </p:nvPicPr>
        <p:blipFill>
          <a:blip r:embed="rId5"/>
          <a:stretch>
            <a:fillRect/>
          </a:stretch>
        </p:blipFill>
        <p:spPr>
          <a:xfrm>
            <a:off x="6182878" y="2515206"/>
            <a:ext cx="2164719" cy="2795801"/>
          </a:xfrm>
          <a:prstGeom prst="rect">
            <a:avLst/>
          </a:prstGeom>
        </p:spPr>
      </p:pic>
      <p:pic>
        <p:nvPicPr>
          <p:cNvPr id="12" name="Picture 11"/>
          <p:cNvPicPr>
            <a:picLocks noChangeAspect="1"/>
          </p:cNvPicPr>
          <p:nvPr/>
        </p:nvPicPr>
        <p:blipFill>
          <a:blip r:embed="rId6"/>
          <a:stretch>
            <a:fillRect/>
          </a:stretch>
        </p:blipFill>
        <p:spPr>
          <a:xfrm>
            <a:off x="7929686" y="2442512"/>
            <a:ext cx="2256209" cy="2926080"/>
          </a:xfrm>
          <a:prstGeom prst="rect">
            <a:avLst/>
          </a:prstGeom>
        </p:spPr>
      </p:pic>
      <p:pic>
        <p:nvPicPr>
          <p:cNvPr id="13" name="Picture 12"/>
          <p:cNvPicPr>
            <a:picLocks noChangeAspect="1"/>
          </p:cNvPicPr>
          <p:nvPr/>
        </p:nvPicPr>
        <p:blipFill>
          <a:blip r:embed="rId7"/>
          <a:stretch>
            <a:fillRect/>
          </a:stretch>
        </p:blipFill>
        <p:spPr>
          <a:xfrm>
            <a:off x="9747002" y="2418550"/>
            <a:ext cx="2250832" cy="2926080"/>
          </a:xfrm>
          <a:prstGeom prst="rect">
            <a:avLst/>
          </a:prstGeom>
        </p:spPr>
      </p:pic>
      <p:pic>
        <p:nvPicPr>
          <p:cNvPr id="5" name="Picture 4"/>
          <p:cNvPicPr>
            <a:picLocks noChangeAspect="1"/>
          </p:cNvPicPr>
          <p:nvPr/>
        </p:nvPicPr>
        <p:blipFill>
          <a:blip r:embed="rId8"/>
          <a:stretch>
            <a:fillRect/>
          </a:stretch>
        </p:blipFill>
        <p:spPr>
          <a:xfrm>
            <a:off x="6417930" y="4647910"/>
            <a:ext cx="1929667" cy="1316031"/>
          </a:xfrm>
          <a:prstGeom prst="rect">
            <a:avLst/>
          </a:prstGeom>
        </p:spPr>
      </p:pic>
    </p:spTree>
    <p:extLst>
      <p:ext uri="{BB962C8B-B14F-4D97-AF65-F5344CB8AC3E}">
        <p14:creationId xmlns:p14="http://schemas.microsoft.com/office/powerpoint/2010/main" val="3808013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48"/>
            <a:ext cx="9739972" cy="1295400"/>
          </a:xfrm>
          <a:noFill/>
          <a:ln>
            <a:noFill/>
          </a:ln>
          <a:effectLst/>
        </p:spPr>
        <p:txBody>
          <a:bodyPr/>
          <a:lstStyle/>
          <a:p>
            <a:pPr algn="ctr"/>
            <a:r>
              <a:rPr lang="en-US" sz="6000" dirty="0" smtClean="0"/>
              <a:t>HOME </a:t>
            </a:r>
            <a:r>
              <a:rPr lang="en-US" sz="6000" dirty="0"/>
              <a:t>Grant</a:t>
            </a:r>
          </a:p>
        </p:txBody>
      </p:sp>
      <p:sp>
        <p:nvSpPr>
          <p:cNvPr id="3" name="Content Placeholder 2"/>
          <p:cNvSpPr>
            <a:spLocks noGrp="1"/>
          </p:cNvSpPr>
          <p:nvPr>
            <p:ph idx="1"/>
          </p:nvPr>
        </p:nvSpPr>
        <p:spPr>
          <a:xfrm>
            <a:off x="0" y="2667000"/>
            <a:ext cx="12192000" cy="3507470"/>
          </a:xfrm>
          <a:noFill/>
          <a:ln>
            <a:noFill/>
          </a:ln>
          <a:effectLst/>
        </p:spPr>
        <p:txBody>
          <a:bodyPr>
            <a:noAutofit/>
          </a:bodyPr>
          <a:lstStyle/>
          <a:p>
            <a:pPr marL="0" indent="0" algn="ctr">
              <a:buNone/>
            </a:pPr>
            <a:endParaRPr lang="en-US" sz="3000" dirty="0">
              <a:solidFill>
                <a:schemeClr val="bg1"/>
              </a:solidFill>
            </a:endParaRPr>
          </a:p>
          <a:p>
            <a:pPr marL="0" indent="0" algn="ctr">
              <a:buNone/>
            </a:pPr>
            <a:endParaRPr lang="en-US" sz="2800" dirty="0">
              <a:solidFill>
                <a:schemeClr val="bg1"/>
              </a:solidFill>
            </a:endParaRPr>
          </a:p>
          <a:p>
            <a:pPr marL="0" indent="0" algn="ctr">
              <a:buNone/>
            </a:pPr>
            <a:r>
              <a:rPr lang="en-US" sz="3600" dirty="0">
                <a:solidFill>
                  <a:schemeClr val="bg1"/>
                </a:solidFill>
              </a:rPr>
              <a:t>Aerie/Auxiliary has raised funds for a specific organization which meet all of the grant criteria, but </a:t>
            </a:r>
            <a:r>
              <a:rPr lang="en-US" sz="3600" b="1" u="sng" dirty="0">
                <a:solidFill>
                  <a:schemeClr val="bg1"/>
                </a:solidFill>
              </a:rPr>
              <a:t>does not</a:t>
            </a:r>
            <a:r>
              <a:rPr lang="en-US" sz="3600" dirty="0">
                <a:solidFill>
                  <a:schemeClr val="bg1"/>
                </a:solidFill>
              </a:rPr>
              <a:t> fit within one of the </a:t>
            </a:r>
            <a:r>
              <a:rPr lang="en-US" sz="3600" b="1" u="sng" dirty="0">
                <a:solidFill>
                  <a:schemeClr val="bg1"/>
                </a:solidFill>
              </a:rPr>
              <a:t>established</a:t>
            </a:r>
            <a:r>
              <a:rPr lang="en-US" sz="3600" dirty="0">
                <a:solidFill>
                  <a:schemeClr val="bg1"/>
                </a:solidFill>
              </a:rPr>
              <a:t> FOE Charity Foundation Funds (</a:t>
            </a:r>
            <a:r>
              <a:rPr lang="en-US" sz="3600" dirty="0" err="1">
                <a:solidFill>
                  <a:schemeClr val="bg1"/>
                </a:solidFill>
              </a:rPr>
              <a:t>ie</a:t>
            </a:r>
            <a:r>
              <a:rPr lang="en-US" sz="3600" dirty="0">
                <a:solidFill>
                  <a:schemeClr val="bg1"/>
                </a:solidFill>
              </a:rPr>
              <a:t>: Heart Fund)</a:t>
            </a:r>
          </a:p>
          <a:p>
            <a:pPr marL="0" indent="0" algn="ctr">
              <a:buNone/>
            </a:pPr>
            <a:endParaRPr lang="en-US" sz="2800" dirty="0">
              <a:solidFill>
                <a:schemeClr val="bg1"/>
              </a:solidFill>
            </a:endParaRPr>
          </a:p>
          <a:p>
            <a:pPr marL="0" indent="0">
              <a:buNone/>
            </a:pPr>
            <a:endParaRPr lang="en-US" sz="2500" dirty="0">
              <a:solidFill>
                <a:schemeClr val="bg1"/>
              </a:solidFill>
            </a:endParaRPr>
          </a:p>
          <a:p>
            <a:pPr marL="0" indent="0">
              <a:buNone/>
            </a:pPr>
            <a:endParaRPr lang="en-US" sz="3000" b="1" dirty="0">
              <a:solidFill>
                <a:schemeClr val="bg1"/>
              </a:solidFill>
            </a:endParaRPr>
          </a:p>
        </p:txBody>
      </p:sp>
      <p:pic>
        <p:nvPicPr>
          <p:cNvPr id="4" name="Picture 3"/>
          <p:cNvPicPr>
            <a:picLocks noChangeAspect="1"/>
          </p:cNvPicPr>
          <p:nvPr/>
        </p:nvPicPr>
        <p:blipFill>
          <a:blip r:embed="rId2"/>
          <a:stretch>
            <a:fillRect/>
          </a:stretch>
        </p:blipFill>
        <p:spPr>
          <a:xfrm>
            <a:off x="8999928" y="51654"/>
            <a:ext cx="2255716" cy="1777145"/>
          </a:xfrm>
          <a:prstGeom prst="rect">
            <a:avLst/>
          </a:prstGeom>
        </p:spPr>
      </p:pic>
      <p:pic>
        <p:nvPicPr>
          <p:cNvPr id="7" name="Picture 6"/>
          <p:cNvPicPr>
            <a:picLocks noChangeAspect="1"/>
          </p:cNvPicPr>
          <p:nvPr/>
        </p:nvPicPr>
        <p:blipFill>
          <a:blip r:embed="rId3"/>
          <a:stretch>
            <a:fillRect/>
          </a:stretch>
        </p:blipFill>
        <p:spPr>
          <a:xfrm>
            <a:off x="8484771" y="-358394"/>
            <a:ext cx="3286029" cy="2115495"/>
          </a:xfrm>
          <a:prstGeom prst="rect">
            <a:avLst/>
          </a:prstGeom>
        </p:spPr>
      </p:pic>
    </p:spTree>
    <p:extLst>
      <p:ext uri="{BB962C8B-B14F-4D97-AF65-F5344CB8AC3E}">
        <p14:creationId xmlns:p14="http://schemas.microsoft.com/office/powerpoint/2010/main" val="3112623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0" y="325731"/>
            <a:ext cx="9928675" cy="1524000"/>
          </a:xfrm>
          <a:noFill/>
          <a:ln>
            <a:noFill/>
          </a:ln>
          <a:effectLst/>
        </p:spPr>
        <p:txBody>
          <a:bodyPr/>
          <a:lstStyle/>
          <a:p>
            <a:pPr algn="ctr"/>
            <a:r>
              <a:rPr lang="en-US" sz="6000" dirty="0" smtClean="0">
                <a:solidFill>
                  <a:schemeClr val="tx1"/>
                </a:solidFill>
              </a:rPr>
              <a:t>HOME </a:t>
            </a:r>
            <a:r>
              <a:rPr lang="en-US" sz="6000" dirty="0">
                <a:solidFill>
                  <a:schemeClr val="tx1"/>
                </a:solidFill>
              </a:rPr>
              <a:t>Grant</a:t>
            </a:r>
            <a:br>
              <a:rPr lang="en-US" sz="6000" dirty="0">
                <a:solidFill>
                  <a:schemeClr val="tx1"/>
                </a:solidFill>
              </a:rPr>
            </a:br>
            <a:endParaRPr lang="en-US" sz="2800" dirty="0">
              <a:solidFill>
                <a:schemeClr val="tx1"/>
              </a:solidFill>
            </a:endParaRPr>
          </a:p>
        </p:txBody>
      </p:sp>
      <p:sp>
        <p:nvSpPr>
          <p:cNvPr id="3" name="Content Placeholder 2"/>
          <p:cNvSpPr>
            <a:spLocks noGrp="1"/>
          </p:cNvSpPr>
          <p:nvPr>
            <p:ph idx="1"/>
          </p:nvPr>
        </p:nvSpPr>
        <p:spPr>
          <a:xfrm>
            <a:off x="-1" y="1905000"/>
            <a:ext cx="12191999" cy="4953000"/>
          </a:xfrm>
          <a:noFill/>
          <a:ln>
            <a:noFill/>
          </a:ln>
          <a:effectLst/>
        </p:spPr>
        <p:txBody>
          <a:bodyPr>
            <a:noAutofit/>
          </a:bodyPr>
          <a:lstStyle/>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buNone/>
            </a:pPr>
            <a:endParaRPr lang="en-US" sz="3000" dirty="0">
              <a:solidFill>
                <a:schemeClr val="bg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3527452317"/>
              </p:ext>
            </p:extLst>
          </p:nvPr>
        </p:nvGraphicFramePr>
        <p:xfrm>
          <a:off x="-17940" y="2271345"/>
          <a:ext cx="12209940" cy="3931920"/>
        </p:xfrm>
        <a:graphic>
          <a:graphicData uri="http://schemas.openxmlformats.org/drawingml/2006/table">
            <a:tbl>
              <a:tblPr firstRow="1" bandRow="1">
                <a:tableStyleId>{5C22544A-7EE6-4342-B048-85BDC9FD1C3A}</a:tableStyleId>
              </a:tblPr>
              <a:tblGrid>
                <a:gridCol w="6104970">
                  <a:extLst>
                    <a:ext uri="{9D8B030D-6E8A-4147-A177-3AD203B41FA5}">
                      <a16:colId xmlns:a16="http://schemas.microsoft.com/office/drawing/2014/main" val="2701470216"/>
                    </a:ext>
                  </a:extLst>
                </a:gridCol>
                <a:gridCol w="6104970">
                  <a:extLst>
                    <a:ext uri="{9D8B030D-6E8A-4147-A177-3AD203B41FA5}">
                      <a16:colId xmlns:a16="http://schemas.microsoft.com/office/drawing/2014/main" val="455915227"/>
                    </a:ext>
                  </a:extLst>
                </a:gridCol>
              </a:tblGrid>
              <a:tr h="3878799">
                <a:tc>
                  <a:txBody>
                    <a:bodyPr/>
                    <a:lstStyle/>
                    <a:p>
                      <a:pPr algn="ctr"/>
                      <a:r>
                        <a:rPr lang="en-US" sz="2800" b="1" dirty="0"/>
                        <a:t>Grant</a:t>
                      </a:r>
                      <a:r>
                        <a:rPr lang="en-US" sz="2800" b="1" baseline="0" dirty="0"/>
                        <a:t> amount consists exclusively of funds raised by the Aerie/Auxiliary  </a:t>
                      </a:r>
                    </a:p>
                    <a:p>
                      <a:pPr algn="ctr"/>
                      <a:endParaRPr lang="en-US" sz="2800" b="1" baseline="0" dirty="0"/>
                    </a:p>
                    <a:p>
                      <a:pPr marL="457200" indent="-457200" algn="ctr">
                        <a:buFont typeface="Wingdings" panose="05000000000000000000" pitchFamily="2" charset="2"/>
                        <a:buChar char="v"/>
                      </a:pPr>
                      <a:r>
                        <a:rPr lang="en-US" sz="2800" b="1" baseline="0" dirty="0"/>
                        <a:t>Grant package, </a:t>
                      </a:r>
                      <a:r>
                        <a:rPr lang="en-US" sz="2800" b="1" u="sng" baseline="0" dirty="0"/>
                        <a:t>including the funds raised by the Aerie/Auxiliary</a:t>
                      </a:r>
                      <a:r>
                        <a:rPr lang="en-US" sz="2800" b="1" baseline="0" dirty="0"/>
                        <a:t>, is sent directly to the Grand Aerie for processing</a:t>
                      </a:r>
                      <a:endParaRPr lang="en-US" sz="2800" b="1" dirty="0"/>
                    </a:p>
                  </a:txBody>
                  <a:tcPr/>
                </a:tc>
                <a:tc>
                  <a:txBody>
                    <a:bodyPr/>
                    <a:lstStyle/>
                    <a:p>
                      <a:endParaRPr lang="en-US" dirty="0"/>
                    </a:p>
                  </a:txBody>
                  <a:tcPr/>
                </a:tc>
                <a:extLst>
                  <a:ext uri="{0D108BD9-81ED-4DB2-BD59-A6C34878D82A}">
                    <a16:rowId xmlns:a16="http://schemas.microsoft.com/office/drawing/2014/main" val="2347136841"/>
                  </a:ext>
                </a:extLst>
              </a:tr>
            </a:tbl>
          </a:graphicData>
        </a:graphic>
      </p:graphicFrame>
      <p:pic>
        <p:nvPicPr>
          <p:cNvPr id="4" name="Picture 3"/>
          <p:cNvPicPr>
            <a:picLocks noChangeAspect="1"/>
          </p:cNvPicPr>
          <p:nvPr/>
        </p:nvPicPr>
        <p:blipFill>
          <a:blip r:embed="rId3"/>
          <a:stretch>
            <a:fillRect/>
          </a:stretch>
        </p:blipFill>
        <p:spPr>
          <a:xfrm>
            <a:off x="8991600" y="56059"/>
            <a:ext cx="2209800" cy="1811305"/>
          </a:xfrm>
          <a:prstGeom prst="rect">
            <a:avLst/>
          </a:prstGeom>
        </p:spPr>
      </p:pic>
      <p:sp>
        <p:nvSpPr>
          <p:cNvPr id="8" name="TextBox 7"/>
          <p:cNvSpPr txBox="1"/>
          <p:nvPr/>
        </p:nvSpPr>
        <p:spPr>
          <a:xfrm>
            <a:off x="8582454" y="5442258"/>
            <a:ext cx="3284745" cy="707886"/>
          </a:xfrm>
          <a:prstGeom prst="rect">
            <a:avLst/>
          </a:prstGeom>
          <a:noFill/>
        </p:spPr>
        <p:txBody>
          <a:bodyPr wrap="square" rtlCol="0">
            <a:spAutoFit/>
          </a:bodyPr>
          <a:lstStyle/>
          <a:p>
            <a:pPr algn="ctr"/>
            <a:r>
              <a:rPr lang="en-US" sz="2000" dirty="0"/>
              <a:t>Check made payable to: </a:t>
            </a:r>
            <a:r>
              <a:rPr lang="en-US" sz="2000" b="1" dirty="0" smtClean="0"/>
              <a:t>Memorial</a:t>
            </a:r>
            <a:r>
              <a:rPr lang="en-US" sz="2000" b="1" dirty="0" smtClean="0"/>
              <a:t> </a:t>
            </a:r>
            <a:r>
              <a:rPr lang="en-US" sz="2000" b="1" dirty="0"/>
              <a:t>Fund</a:t>
            </a:r>
          </a:p>
        </p:txBody>
      </p:sp>
      <p:pic>
        <p:nvPicPr>
          <p:cNvPr id="7" name="Picture 6"/>
          <p:cNvPicPr>
            <a:picLocks noChangeAspect="1"/>
          </p:cNvPicPr>
          <p:nvPr/>
        </p:nvPicPr>
        <p:blipFill>
          <a:blip r:embed="rId4"/>
          <a:stretch>
            <a:fillRect/>
          </a:stretch>
        </p:blipFill>
        <p:spPr>
          <a:xfrm>
            <a:off x="8453485" y="-311246"/>
            <a:ext cx="3286029" cy="2115495"/>
          </a:xfrm>
          <a:prstGeom prst="rect">
            <a:avLst/>
          </a:prstGeom>
        </p:spPr>
      </p:pic>
      <p:pic>
        <p:nvPicPr>
          <p:cNvPr id="10" name="Picture 9"/>
          <p:cNvPicPr>
            <a:picLocks noChangeAspect="1"/>
          </p:cNvPicPr>
          <p:nvPr/>
        </p:nvPicPr>
        <p:blipFill>
          <a:blip r:embed="rId5"/>
          <a:stretch>
            <a:fillRect/>
          </a:stretch>
        </p:blipFill>
        <p:spPr>
          <a:xfrm>
            <a:off x="6199828" y="2478321"/>
            <a:ext cx="2382624" cy="3065591"/>
          </a:xfrm>
          <a:prstGeom prst="rect">
            <a:avLst/>
          </a:prstGeom>
        </p:spPr>
      </p:pic>
      <p:pic>
        <p:nvPicPr>
          <p:cNvPr id="12" name="Picture 11"/>
          <p:cNvPicPr>
            <a:picLocks noChangeAspect="1"/>
          </p:cNvPicPr>
          <p:nvPr/>
        </p:nvPicPr>
        <p:blipFill>
          <a:blip r:embed="rId6"/>
          <a:stretch>
            <a:fillRect/>
          </a:stretch>
        </p:blipFill>
        <p:spPr>
          <a:xfrm>
            <a:off x="7809542" y="2387102"/>
            <a:ext cx="2326716" cy="3017520"/>
          </a:xfrm>
          <a:prstGeom prst="rect">
            <a:avLst/>
          </a:prstGeom>
        </p:spPr>
      </p:pic>
      <p:pic>
        <p:nvPicPr>
          <p:cNvPr id="13" name="Picture 12"/>
          <p:cNvPicPr>
            <a:picLocks noChangeAspect="1"/>
          </p:cNvPicPr>
          <p:nvPr/>
        </p:nvPicPr>
        <p:blipFill>
          <a:blip r:embed="rId7"/>
          <a:stretch>
            <a:fillRect/>
          </a:stretch>
        </p:blipFill>
        <p:spPr>
          <a:xfrm>
            <a:off x="9715398" y="2419390"/>
            <a:ext cx="2321171" cy="3017520"/>
          </a:xfrm>
          <a:prstGeom prst="rect">
            <a:avLst/>
          </a:prstGeom>
        </p:spPr>
      </p:pic>
      <p:pic>
        <p:nvPicPr>
          <p:cNvPr id="5" name="Picture 4"/>
          <p:cNvPicPr>
            <a:picLocks noChangeAspect="1"/>
          </p:cNvPicPr>
          <p:nvPr/>
        </p:nvPicPr>
        <p:blipFill>
          <a:blip r:embed="rId8"/>
          <a:stretch>
            <a:fillRect/>
          </a:stretch>
        </p:blipFill>
        <p:spPr>
          <a:xfrm>
            <a:off x="6567887" y="4791555"/>
            <a:ext cx="1845197" cy="1258422"/>
          </a:xfrm>
          <a:prstGeom prst="rect">
            <a:avLst/>
          </a:prstGeom>
        </p:spPr>
      </p:pic>
    </p:spTree>
    <p:extLst>
      <p:ext uri="{BB962C8B-B14F-4D97-AF65-F5344CB8AC3E}">
        <p14:creationId xmlns:p14="http://schemas.microsoft.com/office/powerpoint/2010/main" val="2990901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8428"/>
            <a:ext cx="9906000" cy="1752600"/>
          </a:xfrm>
          <a:noFill/>
          <a:ln>
            <a:noFill/>
          </a:ln>
          <a:effectLst/>
        </p:spPr>
        <p:txBody>
          <a:bodyPr/>
          <a:lstStyle/>
          <a:p>
            <a:pPr algn="ctr"/>
            <a:r>
              <a:rPr lang="en-US" dirty="0" smtClean="0"/>
              <a:t>HOME </a:t>
            </a:r>
            <a:r>
              <a:rPr lang="en-US" dirty="0"/>
              <a:t>Grant Organizations: Examples</a:t>
            </a:r>
            <a:br>
              <a:rPr lang="en-US" dirty="0"/>
            </a:br>
            <a:endParaRPr lang="en-US" dirty="0"/>
          </a:p>
        </p:txBody>
      </p:sp>
      <p:sp>
        <p:nvSpPr>
          <p:cNvPr id="3" name="Content Placeholder 2"/>
          <p:cNvSpPr>
            <a:spLocks noGrp="1"/>
          </p:cNvSpPr>
          <p:nvPr>
            <p:ph idx="1"/>
          </p:nvPr>
        </p:nvSpPr>
        <p:spPr>
          <a:xfrm>
            <a:off x="0" y="2514600"/>
            <a:ext cx="12192000" cy="3733800"/>
          </a:xfrm>
          <a:noFill/>
          <a:ln>
            <a:noFill/>
          </a:ln>
          <a:effectLst/>
        </p:spPr>
        <p:txBody>
          <a:bodyPr>
            <a:normAutofit fontScale="25000" lnSpcReduction="20000"/>
          </a:bodyPr>
          <a:lstStyle/>
          <a:p>
            <a:pPr>
              <a:buFont typeface="Arial" panose="020B0604020202020204" pitchFamily="34" charset="0"/>
              <a:buChar char="•"/>
            </a:pPr>
            <a:r>
              <a:rPr lang="en-US" sz="8800" dirty="0">
                <a:solidFill>
                  <a:schemeClr val="bg1"/>
                </a:solidFill>
              </a:rPr>
              <a:t>Food pantries which serve the entire community (all ages) – not </a:t>
            </a:r>
            <a:r>
              <a:rPr lang="en-US" sz="8800" dirty="0" smtClean="0">
                <a:solidFill>
                  <a:schemeClr val="bg1"/>
                </a:solidFill>
              </a:rPr>
              <a:t>only</a:t>
            </a:r>
            <a:r>
              <a:rPr lang="en-US" sz="8800" dirty="0" smtClean="0">
                <a:solidFill>
                  <a:schemeClr val="bg1"/>
                </a:solidFill>
              </a:rPr>
              <a:t> children (aged 17 and under) </a:t>
            </a:r>
            <a:r>
              <a:rPr lang="en-US" sz="8800" dirty="0">
                <a:solidFill>
                  <a:schemeClr val="bg1"/>
                </a:solidFill>
              </a:rPr>
              <a:t>or </a:t>
            </a:r>
            <a:r>
              <a:rPr lang="en-US" sz="8800" dirty="0" smtClean="0">
                <a:solidFill>
                  <a:schemeClr val="bg1"/>
                </a:solidFill>
              </a:rPr>
              <a:t>seniors (aged 55 and over)</a:t>
            </a:r>
            <a:endParaRPr lang="en-US" sz="8800" dirty="0">
              <a:solidFill>
                <a:schemeClr val="bg1"/>
              </a:solidFill>
            </a:endParaRPr>
          </a:p>
          <a:p>
            <a:pPr>
              <a:buFont typeface="Arial" panose="020B0604020202020204" pitchFamily="34" charset="0"/>
              <a:buChar char="•"/>
            </a:pPr>
            <a:r>
              <a:rPr lang="en-US" sz="8800" dirty="0">
                <a:solidFill>
                  <a:schemeClr val="bg1"/>
                </a:solidFill>
              </a:rPr>
              <a:t>Shelters/Crisis centers which serve men, women or entire families (all ages) - not specifically </a:t>
            </a:r>
            <a:r>
              <a:rPr lang="en-US" sz="8800" dirty="0" smtClean="0">
                <a:solidFill>
                  <a:schemeClr val="bg1"/>
                </a:solidFill>
              </a:rPr>
              <a:t>children or seniors</a:t>
            </a:r>
            <a:endParaRPr lang="en-US" sz="8800" dirty="0">
              <a:solidFill>
                <a:schemeClr val="bg1"/>
              </a:solidFill>
            </a:endParaRPr>
          </a:p>
          <a:p>
            <a:pPr>
              <a:buFont typeface="Arial" panose="020B0604020202020204" pitchFamily="34" charset="0"/>
              <a:buChar char="•"/>
            </a:pPr>
            <a:r>
              <a:rPr lang="en-US" sz="8800" dirty="0">
                <a:solidFill>
                  <a:schemeClr val="bg1"/>
                </a:solidFill>
              </a:rPr>
              <a:t>Veteran’s organizations which do not specifically serve </a:t>
            </a:r>
            <a:r>
              <a:rPr lang="en-US" sz="8800" dirty="0" smtClean="0">
                <a:solidFill>
                  <a:schemeClr val="bg1"/>
                </a:solidFill>
              </a:rPr>
              <a:t>seniors or </a:t>
            </a:r>
            <a:r>
              <a:rPr lang="en-US" sz="8800" dirty="0">
                <a:solidFill>
                  <a:schemeClr val="bg1"/>
                </a:solidFill>
              </a:rPr>
              <a:t>treat PTSD</a:t>
            </a:r>
          </a:p>
          <a:p>
            <a:pPr>
              <a:buFont typeface="Arial" panose="020B0604020202020204" pitchFamily="34" charset="0"/>
              <a:buChar char="•"/>
            </a:pPr>
            <a:r>
              <a:rPr lang="en-US" sz="8800" dirty="0">
                <a:solidFill>
                  <a:schemeClr val="bg1"/>
                </a:solidFill>
              </a:rPr>
              <a:t>Humane Societies or dog training facilities</a:t>
            </a:r>
          </a:p>
          <a:p>
            <a:pPr>
              <a:buFont typeface="Arial" panose="020B0604020202020204" pitchFamily="34" charset="0"/>
              <a:buChar char="•"/>
            </a:pPr>
            <a:r>
              <a:rPr lang="en-US" sz="8800" dirty="0">
                <a:solidFill>
                  <a:schemeClr val="bg1"/>
                </a:solidFill>
              </a:rPr>
              <a:t>Organizations which treat/assist persons with disabilities of all ages</a:t>
            </a:r>
          </a:p>
          <a:p>
            <a:pPr>
              <a:buFont typeface="Arial" panose="020B0604020202020204" pitchFamily="34" charset="0"/>
              <a:buChar char="•"/>
            </a:pPr>
            <a:r>
              <a:rPr lang="en-US" sz="8800" dirty="0">
                <a:solidFill>
                  <a:schemeClr val="bg1"/>
                </a:solidFill>
              </a:rPr>
              <a:t>Disaster relief </a:t>
            </a:r>
            <a:r>
              <a:rPr lang="en-US" sz="8800" dirty="0" smtClean="0">
                <a:solidFill>
                  <a:schemeClr val="bg1"/>
                </a:solidFill>
              </a:rPr>
              <a:t>organizations</a:t>
            </a:r>
            <a:endParaRPr lang="en-US" sz="8800" dirty="0">
              <a:solidFill>
                <a:schemeClr val="bg1"/>
              </a:solidFill>
            </a:endParaRPr>
          </a:p>
          <a:p>
            <a:pPr>
              <a:buFont typeface="Arial" panose="020B0604020202020204" pitchFamily="34" charset="0"/>
              <a:buChar char="•"/>
            </a:pPr>
            <a:endParaRPr lang="en-US" sz="2800" dirty="0">
              <a:solidFill>
                <a:schemeClr val="bg1"/>
              </a:solidFill>
            </a:endParaRPr>
          </a:p>
        </p:txBody>
      </p:sp>
      <p:pic>
        <p:nvPicPr>
          <p:cNvPr id="4" name="Picture 3"/>
          <p:cNvPicPr>
            <a:picLocks noChangeAspect="1"/>
          </p:cNvPicPr>
          <p:nvPr/>
        </p:nvPicPr>
        <p:blipFill>
          <a:blip r:embed="rId3"/>
          <a:stretch>
            <a:fillRect/>
          </a:stretch>
        </p:blipFill>
        <p:spPr>
          <a:xfrm>
            <a:off x="9525000" y="70780"/>
            <a:ext cx="2255716" cy="1702231"/>
          </a:xfrm>
          <a:prstGeom prst="rect">
            <a:avLst/>
          </a:prstGeom>
        </p:spPr>
      </p:pic>
      <p:pic>
        <p:nvPicPr>
          <p:cNvPr id="5" name="Picture 4"/>
          <p:cNvPicPr>
            <a:picLocks noChangeAspect="1"/>
          </p:cNvPicPr>
          <p:nvPr/>
        </p:nvPicPr>
        <p:blipFill>
          <a:blip r:embed="rId4"/>
          <a:stretch>
            <a:fillRect/>
          </a:stretch>
        </p:blipFill>
        <p:spPr>
          <a:xfrm>
            <a:off x="8905971" y="-371947"/>
            <a:ext cx="3286029" cy="2115495"/>
          </a:xfrm>
          <a:prstGeom prst="rect">
            <a:avLst/>
          </a:prstGeom>
        </p:spPr>
      </p:pic>
    </p:spTree>
    <p:extLst>
      <p:ext uri="{BB962C8B-B14F-4D97-AF65-F5344CB8AC3E}">
        <p14:creationId xmlns:p14="http://schemas.microsoft.com/office/powerpoint/2010/main" val="332423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34" y="208587"/>
            <a:ext cx="8077200" cy="1524000"/>
          </a:xfrm>
        </p:spPr>
        <p:txBody>
          <a:bodyPr/>
          <a:lstStyle/>
          <a:p>
            <a:pPr algn="ctr"/>
            <a:r>
              <a:rPr lang="en-US" dirty="0"/>
              <a:t>Grant Package Components - 1</a:t>
            </a:r>
            <a:br>
              <a:rPr lang="en-US" dirty="0"/>
            </a:br>
            <a:endParaRPr lang="en-US" sz="2500" dirty="0"/>
          </a:p>
        </p:txBody>
      </p:sp>
      <p:sp>
        <p:nvSpPr>
          <p:cNvPr id="3" name="Content Placeholder 2"/>
          <p:cNvSpPr>
            <a:spLocks noGrp="1"/>
          </p:cNvSpPr>
          <p:nvPr>
            <p:ph idx="1"/>
          </p:nvPr>
        </p:nvSpPr>
        <p:spPr>
          <a:xfrm>
            <a:off x="304800" y="2667000"/>
            <a:ext cx="4648200" cy="4107625"/>
          </a:xfrm>
          <a:effectLst/>
        </p:spPr>
        <p:txBody>
          <a:bodyPr>
            <a:normAutofit/>
          </a:bodyPr>
          <a:lstStyle/>
          <a:p>
            <a:pPr marL="0" indent="0" algn="ctr">
              <a:buNone/>
            </a:pPr>
            <a:r>
              <a:rPr lang="en-US" sz="4400" dirty="0">
                <a:solidFill>
                  <a:schemeClr val="bg1"/>
                </a:solidFill>
              </a:rPr>
              <a:t>Completed </a:t>
            </a:r>
            <a:r>
              <a:rPr lang="en-US" sz="4400" b="1" dirty="0">
                <a:solidFill>
                  <a:schemeClr val="bg1"/>
                </a:solidFill>
              </a:rPr>
              <a:t>Grant Request </a:t>
            </a:r>
            <a:r>
              <a:rPr lang="en-US" sz="4400" dirty="0">
                <a:solidFill>
                  <a:schemeClr val="bg1"/>
                </a:solidFill>
              </a:rPr>
              <a:t>Form</a:t>
            </a:r>
          </a:p>
          <a:p>
            <a:pPr marL="0" indent="0" algn="ctr">
              <a:buNone/>
            </a:pPr>
            <a:endParaRPr lang="en-US" sz="4400" dirty="0">
              <a:solidFill>
                <a:schemeClr val="bg1"/>
              </a:solidFill>
            </a:endParaRPr>
          </a:p>
        </p:txBody>
      </p:sp>
      <p:sp>
        <p:nvSpPr>
          <p:cNvPr id="9" name="TextBox 8"/>
          <p:cNvSpPr txBox="1"/>
          <p:nvPr/>
        </p:nvSpPr>
        <p:spPr>
          <a:xfrm>
            <a:off x="9982200" y="6172200"/>
            <a:ext cx="1219201" cy="369332"/>
          </a:xfrm>
          <a:prstGeom prst="rect">
            <a:avLst/>
          </a:prstGeom>
          <a:noFill/>
        </p:spPr>
        <p:txBody>
          <a:bodyPr wrap="square" rtlCol="0">
            <a:spAutoFit/>
          </a:bodyPr>
          <a:lstStyle/>
          <a:p>
            <a:pPr algn="ctr"/>
            <a:r>
              <a:rPr lang="en-US" b="1" dirty="0">
                <a:solidFill>
                  <a:schemeClr val="bg1"/>
                </a:solidFill>
              </a:rPr>
              <a:t>HOME</a:t>
            </a:r>
          </a:p>
        </p:txBody>
      </p:sp>
      <p:sp>
        <p:nvSpPr>
          <p:cNvPr id="10" name="TextBox 9"/>
          <p:cNvSpPr txBox="1"/>
          <p:nvPr/>
        </p:nvSpPr>
        <p:spPr>
          <a:xfrm>
            <a:off x="8314697" y="3871920"/>
            <a:ext cx="524503" cy="369332"/>
          </a:xfrm>
          <a:prstGeom prst="rect">
            <a:avLst/>
          </a:prstGeom>
          <a:noFill/>
        </p:spPr>
        <p:txBody>
          <a:bodyPr wrap="none" rtlCol="0">
            <a:spAutoFit/>
          </a:bodyPr>
          <a:lstStyle/>
          <a:p>
            <a:r>
              <a:rPr lang="en-US" b="1" dirty="0">
                <a:solidFill>
                  <a:schemeClr val="bg1"/>
                </a:solidFill>
              </a:rPr>
              <a:t>OR</a:t>
            </a:r>
          </a:p>
        </p:txBody>
      </p:sp>
      <p:sp>
        <p:nvSpPr>
          <p:cNvPr id="11" name="TextBox 10"/>
          <p:cNvSpPr txBox="1"/>
          <p:nvPr/>
        </p:nvSpPr>
        <p:spPr>
          <a:xfrm>
            <a:off x="5740174" y="5895201"/>
            <a:ext cx="1835759" cy="923330"/>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chemeClr val="bg1"/>
                </a:solidFill>
              </a:rPr>
              <a:t>General</a:t>
            </a:r>
          </a:p>
          <a:p>
            <a:pPr marL="285750" indent="-285750">
              <a:buFont typeface="Arial" panose="020B0604020202020204" pitchFamily="34" charset="0"/>
              <a:buChar char="•"/>
            </a:pPr>
            <a:r>
              <a:rPr lang="en-US" b="1" dirty="0">
                <a:solidFill>
                  <a:schemeClr val="bg1"/>
                </a:solidFill>
              </a:rPr>
              <a:t>Earmarked</a:t>
            </a:r>
          </a:p>
          <a:p>
            <a:pPr marL="285750" indent="-285750">
              <a:buFont typeface="Arial" panose="020B0604020202020204" pitchFamily="34" charset="0"/>
              <a:buChar char="•"/>
            </a:pPr>
            <a:r>
              <a:rPr lang="en-US" b="1" dirty="0">
                <a:solidFill>
                  <a:schemeClr val="bg1"/>
                </a:solidFill>
              </a:rPr>
              <a:t>Turn-Around</a:t>
            </a:r>
          </a:p>
        </p:txBody>
      </p:sp>
      <p:pic>
        <p:nvPicPr>
          <p:cNvPr id="15" name="Picture 14"/>
          <p:cNvPicPr>
            <a:picLocks noChangeAspect="1"/>
          </p:cNvPicPr>
          <p:nvPr/>
        </p:nvPicPr>
        <p:blipFill>
          <a:blip r:embed="rId2"/>
          <a:stretch>
            <a:fillRect/>
          </a:stretch>
        </p:blipFill>
        <p:spPr>
          <a:xfrm>
            <a:off x="9144000" y="2411693"/>
            <a:ext cx="2567380" cy="3303307"/>
          </a:xfrm>
          <a:prstGeom prst="rect">
            <a:avLst/>
          </a:prstGeom>
        </p:spPr>
      </p:pic>
      <p:pic>
        <p:nvPicPr>
          <p:cNvPr id="16" name="Picture 15"/>
          <p:cNvPicPr>
            <a:picLocks noChangeAspect="1"/>
          </p:cNvPicPr>
          <p:nvPr/>
        </p:nvPicPr>
        <p:blipFill>
          <a:blip r:embed="rId3"/>
          <a:stretch>
            <a:fillRect/>
          </a:stretch>
        </p:blipFill>
        <p:spPr>
          <a:xfrm>
            <a:off x="5452229" y="2411693"/>
            <a:ext cx="2557668" cy="3303307"/>
          </a:xfrm>
          <a:prstGeom prst="rect">
            <a:avLst/>
          </a:prstGeom>
        </p:spPr>
      </p:pic>
      <p:pic>
        <p:nvPicPr>
          <p:cNvPr id="17" name="Picture 16"/>
          <p:cNvPicPr>
            <a:picLocks noChangeAspect="1"/>
          </p:cNvPicPr>
          <p:nvPr/>
        </p:nvPicPr>
        <p:blipFill>
          <a:blip r:embed="rId3"/>
          <a:stretch>
            <a:fillRect/>
          </a:stretch>
        </p:blipFill>
        <p:spPr>
          <a:xfrm>
            <a:off x="8405439" y="107493"/>
            <a:ext cx="1308371" cy="1689801"/>
          </a:xfrm>
          <a:prstGeom prst="rect">
            <a:avLst/>
          </a:prstGeom>
        </p:spPr>
      </p:pic>
      <p:pic>
        <p:nvPicPr>
          <p:cNvPr id="5" name="Picture 4"/>
          <p:cNvPicPr>
            <a:picLocks noChangeAspect="1"/>
          </p:cNvPicPr>
          <p:nvPr/>
        </p:nvPicPr>
        <p:blipFill>
          <a:blip r:embed="rId4"/>
          <a:stretch>
            <a:fillRect/>
          </a:stretch>
        </p:blipFill>
        <p:spPr>
          <a:xfrm>
            <a:off x="9525000" y="39580"/>
            <a:ext cx="1408153" cy="1825629"/>
          </a:xfrm>
          <a:prstGeom prst="rect">
            <a:avLst/>
          </a:prstGeom>
        </p:spPr>
      </p:pic>
      <p:pic>
        <p:nvPicPr>
          <p:cNvPr id="6" name="Picture 5"/>
          <p:cNvPicPr>
            <a:picLocks noChangeAspect="1"/>
          </p:cNvPicPr>
          <p:nvPr/>
        </p:nvPicPr>
        <p:blipFill>
          <a:blip r:embed="rId5"/>
          <a:stretch>
            <a:fillRect/>
          </a:stretch>
        </p:blipFill>
        <p:spPr>
          <a:xfrm>
            <a:off x="10701475" y="79371"/>
            <a:ext cx="1371600" cy="17824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6698"/>
            <a:ext cx="10363200" cy="1153012"/>
          </a:xfrm>
        </p:spPr>
        <p:txBody>
          <a:bodyPr/>
          <a:lstStyle/>
          <a:p>
            <a:pPr algn="ctr"/>
            <a:r>
              <a:rPr lang="en-US" dirty="0"/>
              <a:t>Grant Package Components – 1</a:t>
            </a:r>
            <a:br>
              <a:rPr lang="en-US" dirty="0"/>
            </a:br>
            <a:endParaRPr lang="en-US" sz="2500" dirty="0"/>
          </a:p>
        </p:txBody>
      </p:sp>
      <p:sp>
        <p:nvSpPr>
          <p:cNvPr id="3" name="Content Placeholder 2"/>
          <p:cNvSpPr>
            <a:spLocks noGrp="1"/>
          </p:cNvSpPr>
          <p:nvPr>
            <p:ph idx="1"/>
          </p:nvPr>
        </p:nvSpPr>
        <p:spPr>
          <a:xfrm>
            <a:off x="228600" y="1894988"/>
            <a:ext cx="11963400" cy="2541769"/>
          </a:xfrm>
          <a:effectLst/>
        </p:spPr>
        <p:txBody>
          <a:bodyPr>
            <a:normAutofit/>
          </a:bodyPr>
          <a:lstStyle/>
          <a:p>
            <a:pPr marL="0" indent="0">
              <a:buNone/>
            </a:pPr>
            <a:r>
              <a:rPr lang="en-US" sz="3600" b="1" dirty="0">
                <a:solidFill>
                  <a:schemeClr val="bg1"/>
                </a:solidFill>
              </a:rPr>
              <a:t>Grant Request Form:</a:t>
            </a:r>
          </a:p>
          <a:p>
            <a:pPr lvl="1">
              <a:buFont typeface="Wingdings" panose="05000000000000000000" pitchFamily="2" charset="2"/>
              <a:buChar char="Ø"/>
            </a:pPr>
            <a:r>
              <a:rPr lang="en-US" sz="3600" dirty="0">
                <a:solidFill>
                  <a:schemeClr val="bg1"/>
                </a:solidFill>
              </a:rPr>
              <a:t>Completed by the Aerie/Auxiliary</a:t>
            </a:r>
          </a:p>
          <a:p>
            <a:pPr marL="0" indent="0">
              <a:buNone/>
            </a:pPr>
            <a:endParaRPr lang="en-US" dirty="0"/>
          </a:p>
        </p:txBody>
      </p:sp>
      <p:pic>
        <p:nvPicPr>
          <p:cNvPr id="5" name="Picture 4"/>
          <p:cNvPicPr>
            <a:picLocks noChangeAspect="1"/>
          </p:cNvPicPr>
          <p:nvPr/>
        </p:nvPicPr>
        <p:blipFill>
          <a:blip r:embed="rId3"/>
          <a:stretch>
            <a:fillRect/>
          </a:stretch>
        </p:blipFill>
        <p:spPr>
          <a:xfrm>
            <a:off x="8967276" y="2258831"/>
            <a:ext cx="2550180" cy="1922973"/>
          </a:xfrm>
          <a:prstGeom prst="rect">
            <a:avLst/>
          </a:prstGeom>
        </p:spPr>
      </p:pic>
      <p:sp>
        <p:nvSpPr>
          <p:cNvPr id="7" name="TextBox 6"/>
          <p:cNvSpPr txBox="1"/>
          <p:nvPr/>
        </p:nvSpPr>
        <p:spPr>
          <a:xfrm>
            <a:off x="6568698" y="4291035"/>
            <a:ext cx="5245831" cy="1938992"/>
          </a:xfrm>
          <a:prstGeom prst="rect">
            <a:avLst/>
          </a:prstGeom>
          <a:noFill/>
        </p:spPr>
        <p:txBody>
          <a:bodyPr wrap="square" rtlCol="0">
            <a:spAutoFit/>
          </a:bodyPr>
          <a:lstStyle/>
          <a:p>
            <a:pPr algn="ctr"/>
            <a:r>
              <a:rPr lang="en-US" sz="3000" b="1" dirty="0">
                <a:solidFill>
                  <a:schemeClr val="bg1"/>
                </a:solidFill>
              </a:rPr>
              <a:t>Ensure the proper FOE Charity Foundation Fund has been chosen, if applicable</a:t>
            </a:r>
          </a:p>
        </p:txBody>
      </p:sp>
      <p:pic>
        <p:nvPicPr>
          <p:cNvPr id="4" name="Picture 3"/>
          <p:cNvPicPr>
            <a:picLocks noChangeAspect="1"/>
          </p:cNvPicPr>
          <p:nvPr/>
        </p:nvPicPr>
        <p:blipFill>
          <a:blip r:embed="rId4"/>
          <a:stretch>
            <a:fillRect/>
          </a:stretch>
        </p:blipFill>
        <p:spPr>
          <a:xfrm>
            <a:off x="8599351" y="1894988"/>
            <a:ext cx="3286029" cy="2115495"/>
          </a:xfrm>
          <a:prstGeom prst="rect">
            <a:avLst/>
          </a:prstGeom>
        </p:spPr>
      </p:pic>
      <p:pic>
        <p:nvPicPr>
          <p:cNvPr id="10" name="Picture 9"/>
          <p:cNvPicPr>
            <a:picLocks noChangeAspect="1"/>
          </p:cNvPicPr>
          <p:nvPr/>
        </p:nvPicPr>
        <p:blipFill>
          <a:blip r:embed="rId5"/>
          <a:stretch>
            <a:fillRect/>
          </a:stretch>
        </p:blipFill>
        <p:spPr>
          <a:xfrm>
            <a:off x="9906000" y="117548"/>
            <a:ext cx="1308371" cy="1689801"/>
          </a:xfrm>
          <a:prstGeom prst="rect">
            <a:avLst/>
          </a:prstGeom>
        </p:spPr>
      </p:pic>
      <p:pic>
        <p:nvPicPr>
          <p:cNvPr id="12" name="Picture 11"/>
          <p:cNvPicPr>
            <a:picLocks noChangeAspect="1"/>
          </p:cNvPicPr>
          <p:nvPr/>
        </p:nvPicPr>
        <p:blipFill>
          <a:blip r:embed="rId6"/>
          <a:stretch>
            <a:fillRect/>
          </a:stretch>
        </p:blipFill>
        <p:spPr>
          <a:xfrm>
            <a:off x="457200" y="4223024"/>
            <a:ext cx="6033824" cy="173544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205"/>
            <a:ext cx="10363200" cy="1153012"/>
          </a:xfrm>
        </p:spPr>
        <p:txBody>
          <a:bodyPr/>
          <a:lstStyle/>
          <a:p>
            <a:pPr algn="ctr"/>
            <a:r>
              <a:rPr lang="en-US" dirty="0"/>
              <a:t>Grant Package Components – 1</a:t>
            </a:r>
            <a:br>
              <a:rPr lang="en-US" dirty="0"/>
            </a:br>
            <a:endParaRPr lang="en-US" sz="2500" dirty="0"/>
          </a:p>
        </p:txBody>
      </p:sp>
      <p:sp>
        <p:nvSpPr>
          <p:cNvPr id="3" name="Content Placeholder 2"/>
          <p:cNvSpPr>
            <a:spLocks noGrp="1"/>
          </p:cNvSpPr>
          <p:nvPr>
            <p:ph idx="1"/>
          </p:nvPr>
        </p:nvSpPr>
        <p:spPr>
          <a:xfrm>
            <a:off x="228600" y="2150513"/>
            <a:ext cx="9906000" cy="4635713"/>
          </a:xfrm>
          <a:effectLst/>
        </p:spPr>
        <p:txBody>
          <a:bodyPr>
            <a:normAutofit/>
          </a:bodyPr>
          <a:lstStyle/>
          <a:p>
            <a:pPr marL="0" indent="0">
              <a:buNone/>
            </a:pPr>
            <a:r>
              <a:rPr lang="en-US" sz="3600" b="1" dirty="0">
                <a:solidFill>
                  <a:schemeClr val="bg1"/>
                </a:solidFill>
              </a:rPr>
              <a:t>Grant Request Form:</a:t>
            </a:r>
          </a:p>
          <a:p>
            <a:pPr lvl="1">
              <a:buFont typeface="Arial" pitchFamily="34" charset="0"/>
              <a:buChar char="•"/>
            </a:pPr>
            <a:r>
              <a:rPr lang="en-US" sz="3600" dirty="0">
                <a:solidFill>
                  <a:schemeClr val="bg1"/>
                </a:solidFill>
              </a:rPr>
              <a:t>Ensure all information is complete, legible and correct</a:t>
            </a:r>
          </a:p>
          <a:p>
            <a:pPr lvl="1">
              <a:buFont typeface="Arial" pitchFamily="34" charset="0"/>
              <a:buChar char="•"/>
            </a:pPr>
            <a:r>
              <a:rPr lang="en-US" sz="3600" dirty="0">
                <a:solidFill>
                  <a:schemeClr val="bg1"/>
                </a:solidFill>
              </a:rPr>
              <a:t>Ensure grant form is signed by the proper officers</a:t>
            </a:r>
          </a:p>
          <a:p>
            <a:pPr>
              <a:buFont typeface="Arial" pitchFamily="34" charset="0"/>
              <a:buChar char="•"/>
            </a:pPr>
            <a:endParaRPr lang="en-US" dirty="0"/>
          </a:p>
        </p:txBody>
      </p:sp>
      <p:pic>
        <p:nvPicPr>
          <p:cNvPr id="6" name="Picture 5"/>
          <p:cNvPicPr>
            <a:picLocks noChangeAspect="1"/>
          </p:cNvPicPr>
          <p:nvPr/>
        </p:nvPicPr>
        <p:blipFill>
          <a:blip r:embed="rId3"/>
          <a:stretch>
            <a:fillRect/>
          </a:stretch>
        </p:blipFill>
        <p:spPr>
          <a:xfrm>
            <a:off x="9680874" y="2386123"/>
            <a:ext cx="1883259" cy="1883259"/>
          </a:xfrm>
          <a:prstGeom prst="rect">
            <a:avLst/>
          </a:prstGeom>
        </p:spPr>
      </p:pic>
      <p:pic>
        <p:nvPicPr>
          <p:cNvPr id="7" name="Picture 6"/>
          <p:cNvPicPr>
            <a:picLocks noChangeAspect="1"/>
          </p:cNvPicPr>
          <p:nvPr/>
        </p:nvPicPr>
        <p:blipFill>
          <a:blip r:embed="rId4"/>
          <a:stretch>
            <a:fillRect/>
          </a:stretch>
        </p:blipFill>
        <p:spPr>
          <a:xfrm>
            <a:off x="9694066" y="4476366"/>
            <a:ext cx="1870067" cy="1625813"/>
          </a:xfrm>
          <a:prstGeom prst="rect">
            <a:avLst/>
          </a:prstGeom>
        </p:spPr>
      </p:pic>
      <p:pic>
        <p:nvPicPr>
          <p:cNvPr id="8" name="Picture 7"/>
          <p:cNvPicPr>
            <a:picLocks noChangeAspect="1"/>
          </p:cNvPicPr>
          <p:nvPr/>
        </p:nvPicPr>
        <p:blipFill>
          <a:blip r:embed="rId5"/>
          <a:stretch>
            <a:fillRect/>
          </a:stretch>
        </p:blipFill>
        <p:spPr>
          <a:xfrm>
            <a:off x="9906000" y="128259"/>
            <a:ext cx="1308371" cy="1689801"/>
          </a:xfrm>
          <a:prstGeom prst="rect">
            <a:avLst/>
          </a:prstGeom>
        </p:spPr>
      </p:pic>
    </p:spTree>
    <p:extLst>
      <p:ext uri="{BB962C8B-B14F-4D97-AF65-F5344CB8AC3E}">
        <p14:creationId xmlns:p14="http://schemas.microsoft.com/office/powerpoint/2010/main" val="2848470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10744200" cy="1600200"/>
          </a:xfrm>
          <a:effectLst/>
        </p:spPr>
        <p:txBody>
          <a:bodyPr/>
          <a:lstStyle/>
          <a:p>
            <a:pPr algn="ctr"/>
            <a:r>
              <a:rPr lang="en-US" sz="4600" dirty="0"/>
              <a:t>Why should we send contributions to the FOE Foundation?</a:t>
            </a:r>
          </a:p>
        </p:txBody>
      </p:sp>
      <p:sp>
        <p:nvSpPr>
          <p:cNvPr id="3" name="TextBox 2"/>
          <p:cNvSpPr txBox="1"/>
          <p:nvPr/>
        </p:nvSpPr>
        <p:spPr>
          <a:xfrm>
            <a:off x="685800" y="2276088"/>
            <a:ext cx="10668000" cy="3508653"/>
          </a:xfrm>
          <a:prstGeom prst="rect">
            <a:avLst/>
          </a:prstGeom>
          <a:noFill/>
        </p:spPr>
        <p:txBody>
          <a:bodyPr wrap="square" rtlCol="0">
            <a:spAutoFit/>
          </a:bodyPr>
          <a:lstStyle/>
          <a:p>
            <a:pPr marL="285750" indent="-285750">
              <a:buFont typeface="Wingdings" panose="05000000000000000000" pitchFamily="2" charset="2"/>
              <a:buChar char="v"/>
            </a:pPr>
            <a:r>
              <a:rPr lang="en-US" sz="2400" dirty="0">
                <a:solidFill>
                  <a:schemeClr val="bg1"/>
                </a:solidFill>
              </a:rPr>
              <a:t>Local level received credit for the amount raised</a:t>
            </a:r>
          </a:p>
          <a:p>
            <a:pPr marL="285750" indent="-285750">
              <a:buFont typeface="Wingdings" panose="05000000000000000000" pitchFamily="2" charset="2"/>
              <a:buChar char="v"/>
            </a:pPr>
            <a:r>
              <a:rPr lang="en-US" sz="2400" dirty="0">
                <a:solidFill>
                  <a:schemeClr val="bg1"/>
                </a:solidFill>
              </a:rPr>
              <a:t>Organizations/Individuals receive credit for contributions received at the local level</a:t>
            </a:r>
          </a:p>
          <a:p>
            <a:pPr marL="285750" indent="-285750">
              <a:buFont typeface="Wingdings" panose="05000000000000000000" pitchFamily="2" charset="2"/>
              <a:buChar char="v"/>
            </a:pPr>
            <a:r>
              <a:rPr lang="en-US" sz="2400" dirty="0">
                <a:solidFill>
                  <a:schemeClr val="bg1"/>
                </a:solidFill>
              </a:rPr>
              <a:t>Tax letter – for tax credit is </a:t>
            </a:r>
            <a:r>
              <a:rPr lang="en-US" sz="2400" dirty="0" smtClean="0">
                <a:solidFill>
                  <a:schemeClr val="bg1"/>
                </a:solidFill>
              </a:rPr>
              <a:t>issued </a:t>
            </a:r>
            <a:r>
              <a:rPr lang="en-US" sz="2400" dirty="0">
                <a:solidFill>
                  <a:schemeClr val="bg1"/>
                </a:solidFill>
              </a:rPr>
              <a:t>for all contributions</a:t>
            </a:r>
          </a:p>
          <a:p>
            <a:pPr marL="285750" indent="-285750">
              <a:buFont typeface="Wingdings" panose="05000000000000000000" pitchFamily="2" charset="2"/>
              <a:buChar char="v"/>
            </a:pPr>
            <a:r>
              <a:rPr lang="en-US" sz="2400" dirty="0">
                <a:solidFill>
                  <a:schemeClr val="bg1"/>
                </a:solidFill>
              </a:rPr>
              <a:t>The Grand Aerie ensures all requirements are met</a:t>
            </a:r>
          </a:p>
          <a:p>
            <a:pPr marL="285750" indent="-285750">
              <a:buFont typeface="Wingdings" panose="05000000000000000000" pitchFamily="2" charset="2"/>
              <a:buChar char="v"/>
            </a:pPr>
            <a:r>
              <a:rPr lang="en-US" sz="2400" dirty="0">
                <a:solidFill>
                  <a:schemeClr val="bg1"/>
                </a:solidFill>
              </a:rPr>
              <a:t>Helps the Fraternal Order of Eagles organization as a whole receive national recognition and reflect the impact made by your efforts</a:t>
            </a:r>
            <a:endParaRPr lang="en-US" dirty="0">
              <a:solidFill>
                <a:schemeClr val="bg1"/>
              </a:solidFill>
            </a:endParaRPr>
          </a:p>
          <a:p>
            <a:pPr marL="285750" indent="-285750">
              <a:buFont typeface="Wingdings" panose="05000000000000000000" pitchFamily="2" charset="2"/>
              <a:buChar char="v"/>
            </a:pPr>
            <a:endParaRPr lang="en-US" dirty="0">
              <a:solidFill>
                <a:schemeClr val="bg1"/>
              </a:solidFill>
            </a:endParaRPr>
          </a:p>
          <a:p>
            <a:pPr marL="285750" indent="-285750">
              <a:buFont typeface="Wingdings" panose="05000000000000000000" pitchFamily="2" charset="2"/>
              <a:buChar char="v"/>
            </a:pPr>
            <a:endParaRPr lang="en-US" dirty="0">
              <a:solidFill>
                <a:schemeClr val="bg1"/>
              </a:solidFill>
            </a:endParaRPr>
          </a:p>
          <a:p>
            <a:endParaRPr lang="en-US" dirty="0">
              <a:solidFill>
                <a:schemeClr val="bg1"/>
              </a:solidFill>
            </a:endParaRPr>
          </a:p>
        </p:txBody>
      </p:sp>
      <p:sp>
        <p:nvSpPr>
          <p:cNvPr id="4" name="Rectangle 3"/>
          <p:cNvSpPr/>
          <p:nvPr/>
        </p:nvSpPr>
        <p:spPr>
          <a:xfrm>
            <a:off x="3394608" y="4902297"/>
            <a:ext cx="4945586" cy="1015663"/>
          </a:xfrm>
          <a:prstGeom prst="rect">
            <a:avLst/>
          </a:prstGeom>
          <a:noFill/>
        </p:spPr>
        <p:txBody>
          <a:bodyPr wrap="none" lIns="91440" tIns="45720" rIns="91440" bIns="45720">
            <a:spAutoFit/>
          </a:bodyPr>
          <a:lstStyle/>
          <a:p>
            <a:pPr algn="ctr"/>
            <a:r>
              <a:rPr lang="en-US" sz="6000" b="0" cap="none" spc="0" dirty="0">
                <a:ln w="0"/>
                <a:solidFill>
                  <a:schemeClr val="accent1"/>
                </a:solidFill>
                <a:effectLst>
                  <a:outerShdw blurRad="38100" dist="25400" dir="5400000" algn="ctr" rotWithShape="0">
                    <a:srgbClr val="6E747A">
                      <a:alpha val="43000"/>
                    </a:srgbClr>
                  </a:outerShdw>
                </a:effectLst>
              </a:rPr>
              <a:t>Win/Win/Win</a:t>
            </a:r>
          </a:p>
        </p:txBody>
      </p:sp>
      <p:sp>
        <p:nvSpPr>
          <p:cNvPr id="5" name="TextBox 4"/>
          <p:cNvSpPr txBox="1"/>
          <p:nvPr/>
        </p:nvSpPr>
        <p:spPr>
          <a:xfrm>
            <a:off x="914400" y="5965560"/>
            <a:ext cx="9906000" cy="523220"/>
          </a:xfrm>
          <a:prstGeom prst="rect">
            <a:avLst/>
          </a:prstGeom>
          <a:noFill/>
        </p:spPr>
        <p:txBody>
          <a:bodyPr wrap="square" rtlCol="0">
            <a:spAutoFit/>
          </a:bodyPr>
          <a:lstStyle/>
          <a:p>
            <a:pPr algn="ctr"/>
            <a:r>
              <a:rPr lang="en-US" sz="2800" b="1" dirty="0">
                <a:solidFill>
                  <a:schemeClr val="bg1"/>
                </a:solidFill>
              </a:rPr>
              <a:t>For the Locals – The Grand Aerie – And the Foundation!</a:t>
            </a:r>
          </a:p>
        </p:txBody>
      </p:sp>
    </p:spTree>
    <p:extLst>
      <p:ext uri="{BB962C8B-B14F-4D97-AF65-F5344CB8AC3E}">
        <p14:creationId xmlns:p14="http://schemas.microsoft.com/office/powerpoint/2010/main" val="364375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750" accel="50000" decel="50000" autoRev="1" fill="hold">
                                          <p:stCondLst>
                                            <p:cond delay="0"/>
                                          </p:stCondLst>
                                        </p:cTn>
                                        <p:tgtEl>
                                          <p:spTgt spid="2"/>
                                        </p:tgtEl>
                                        <p:attrNameLst>
                                          <p:attrName>ppt_x</p:attrName>
                                          <p:attrName>ppt_y</p:attrName>
                                        </p:attrNameLst>
                                      </p:cBhvr>
                                    </p:animMotion>
                                    <p:animRot by="1500000">
                                      <p:cBhvr>
                                        <p:cTn id="7" dur="375" fill="hold">
                                          <p:stCondLst>
                                            <p:cond delay="0"/>
                                          </p:stCondLst>
                                        </p:cTn>
                                        <p:tgtEl>
                                          <p:spTgt spid="2"/>
                                        </p:tgtEl>
                                        <p:attrNameLst>
                                          <p:attrName>r</p:attrName>
                                        </p:attrNameLst>
                                      </p:cBhvr>
                                    </p:animRot>
                                    <p:animRot by="-1500000">
                                      <p:cBhvr>
                                        <p:cTn id="8" dur="375" fill="hold">
                                          <p:stCondLst>
                                            <p:cond delay="375"/>
                                          </p:stCondLst>
                                        </p:cTn>
                                        <p:tgtEl>
                                          <p:spTgt spid="2"/>
                                        </p:tgtEl>
                                        <p:attrNameLst>
                                          <p:attrName>r</p:attrName>
                                        </p:attrNameLst>
                                      </p:cBhvr>
                                    </p:animRot>
                                    <p:animRot by="-1500000">
                                      <p:cBhvr>
                                        <p:cTn id="9" dur="375" fill="hold">
                                          <p:stCondLst>
                                            <p:cond delay="750"/>
                                          </p:stCondLst>
                                        </p:cTn>
                                        <p:tgtEl>
                                          <p:spTgt spid="2"/>
                                        </p:tgtEl>
                                        <p:attrNameLst>
                                          <p:attrName>r</p:attrName>
                                        </p:attrNameLst>
                                      </p:cBhvr>
                                    </p:animRot>
                                    <p:animRot by="1500000">
                                      <p:cBhvr>
                                        <p:cTn id="10" dur="375" fill="hold">
                                          <p:stCondLst>
                                            <p:cond delay="112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000"/>
                                        <p:tgtEl>
                                          <p:spTgt spid="4">
                                            <p:txEl>
                                              <p:pRg st="0" end="0"/>
                                            </p:txEl>
                                          </p:spTgt>
                                        </p:tgtEl>
                                      </p:cBhvr>
                                    </p:animEffect>
                                    <p:anim calcmode="lin" valueType="num">
                                      <p:cBhvr>
                                        <p:cTn id="16"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7"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39" y="79371"/>
            <a:ext cx="8305800" cy="1600200"/>
          </a:xfrm>
        </p:spPr>
        <p:txBody>
          <a:bodyPr/>
          <a:lstStyle/>
          <a:p>
            <a:pPr algn="ctr"/>
            <a:r>
              <a:rPr lang="en-US" dirty="0"/>
              <a:t>Grant Package Components - 2</a:t>
            </a:r>
            <a:br>
              <a:rPr lang="en-US" dirty="0"/>
            </a:br>
            <a:endParaRPr lang="en-US" sz="2500" dirty="0"/>
          </a:p>
        </p:txBody>
      </p:sp>
      <p:sp>
        <p:nvSpPr>
          <p:cNvPr id="3" name="Content Placeholder 2"/>
          <p:cNvSpPr>
            <a:spLocks noGrp="1"/>
          </p:cNvSpPr>
          <p:nvPr>
            <p:ph idx="1"/>
          </p:nvPr>
        </p:nvSpPr>
        <p:spPr>
          <a:xfrm>
            <a:off x="533400" y="2258449"/>
            <a:ext cx="6858000" cy="4635713"/>
          </a:xfrm>
          <a:effectLst/>
        </p:spPr>
        <p:txBody>
          <a:bodyPr>
            <a:normAutofit/>
          </a:bodyPr>
          <a:lstStyle/>
          <a:p>
            <a:pPr marL="0" indent="0" algn="ctr">
              <a:buNone/>
            </a:pPr>
            <a:r>
              <a:rPr lang="en-US" sz="4400" b="1" dirty="0" err="1">
                <a:solidFill>
                  <a:schemeClr val="bg1"/>
                </a:solidFill>
              </a:rPr>
              <a:t>Resumé</a:t>
            </a:r>
            <a:r>
              <a:rPr lang="en-US" sz="4400" b="1" dirty="0">
                <a:solidFill>
                  <a:schemeClr val="bg1"/>
                </a:solidFill>
              </a:rPr>
              <a:t> Letter </a:t>
            </a:r>
            <a:r>
              <a:rPr lang="en-US" sz="4400" dirty="0">
                <a:solidFill>
                  <a:schemeClr val="bg1"/>
                </a:solidFill>
              </a:rPr>
              <a:t>from the </a:t>
            </a:r>
            <a:r>
              <a:rPr lang="en-US" sz="4400" u="sng" dirty="0">
                <a:solidFill>
                  <a:schemeClr val="bg1"/>
                </a:solidFill>
              </a:rPr>
              <a:t>Receiving Organization </a:t>
            </a:r>
            <a:r>
              <a:rPr lang="en-US" sz="4400" dirty="0">
                <a:solidFill>
                  <a:schemeClr val="bg1"/>
                </a:solidFill>
              </a:rPr>
              <a:t>on their Letterhead</a:t>
            </a:r>
          </a:p>
          <a:p>
            <a:pPr marL="0" indent="0" algn="ctr">
              <a:buNone/>
            </a:pPr>
            <a:endParaRPr lang="en-US" sz="4400" dirty="0">
              <a:solidFill>
                <a:schemeClr val="bg1"/>
              </a:solidFill>
            </a:endParaRPr>
          </a:p>
        </p:txBody>
      </p:sp>
      <p:pic>
        <p:nvPicPr>
          <p:cNvPr id="12" name="Picture 11"/>
          <p:cNvPicPr>
            <a:picLocks noChangeAspect="1"/>
          </p:cNvPicPr>
          <p:nvPr/>
        </p:nvPicPr>
        <p:blipFill>
          <a:blip r:embed="rId2"/>
          <a:stretch>
            <a:fillRect/>
          </a:stretch>
        </p:blipFill>
        <p:spPr>
          <a:xfrm>
            <a:off x="8285025" y="2438399"/>
            <a:ext cx="3051047" cy="3962400"/>
          </a:xfrm>
          <a:prstGeom prst="rect">
            <a:avLst/>
          </a:prstGeom>
        </p:spPr>
      </p:pic>
      <p:pic>
        <p:nvPicPr>
          <p:cNvPr id="8" name="Picture 7"/>
          <p:cNvPicPr>
            <a:picLocks noChangeAspect="1"/>
          </p:cNvPicPr>
          <p:nvPr/>
        </p:nvPicPr>
        <p:blipFill>
          <a:blip r:embed="rId3"/>
          <a:stretch>
            <a:fillRect/>
          </a:stretch>
        </p:blipFill>
        <p:spPr>
          <a:xfrm>
            <a:off x="8372580" y="95413"/>
            <a:ext cx="1342119" cy="1733387"/>
          </a:xfrm>
          <a:prstGeom prst="rect">
            <a:avLst/>
          </a:prstGeom>
        </p:spPr>
      </p:pic>
      <p:pic>
        <p:nvPicPr>
          <p:cNvPr id="5" name="Picture 4"/>
          <p:cNvPicPr>
            <a:picLocks noChangeAspect="1"/>
          </p:cNvPicPr>
          <p:nvPr/>
        </p:nvPicPr>
        <p:blipFill>
          <a:blip r:embed="rId4"/>
          <a:stretch>
            <a:fillRect/>
          </a:stretch>
        </p:blipFill>
        <p:spPr>
          <a:xfrm>
            <a:off x="9597648" y="57772"/>
            <a:ext cx="1408153" cy="1825629"/>
          </a:xfrm>
          <a:prstGeom prst="rect">
            <a:avLst/>
          </a:prstGeom>
        </p:spPr>
      </p:pic>
      <p:pic>
        <p:nvPicPr>
          <p:cNvPr id="6" name="Picture 5"/>
          <p:cNvPicPr>
            <a:picLocks noChangeAspect="1"/>
          </p:cNvPicPr>
          <p:nvPr/>
        </p:nvPicPr>
        <p:blipFill>
          <a:blip r:embed="rId5"/>
          <a:stretch>
            <a:fillRect/>
          </a:stretch>
        </p:blipFill>
        <p:spPr>
          <a:xfrm>
            <a:off x="10732054" y="79371"/>
            <a:ext cx="1371600" cy="1782433"/>
          </a:xfrm>
          <a:prstGeom prst="rect">
            <a:avLst/>
          </a:prstGeom>
        </p:spPr>
      </p:pic>
    </p:spTree>
    <p:extLst>
      <p:ext uri="{BB962C8B-B14F-4D97-AF65-F5344CB8AC3E}">
        <p14:creationId xmlns:p14="http://schemas.microsoft.com/office/powerpoint/2010/main" val="214371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829800" cy="1676400"/>
          </a:xfrm>
        </p:spPr>
        <p:txBody>
          <a:bodyPr/>
          <a:lstStyle/>
          <a:p>
            <a:pPr algn="ctr"/>
            <a:r>
              <a:rPr lang="en-US" dirty="0"/>
              <a:t>Grant Package Components – 2</a:t>
            </a:r>
            <a:br>
              <a:rPr lang="en-US" dirty="0"/>
            </a:br>
            <a:endParaRPr lang="en-US" sz="2500" dirty="0"/>
          </a:p>
        </p:txBody>
      </p:sp>
      <p:sp>
        <p:nvSpPr>
          <p:cNvPr id="3" name="Content Placeholder 2"/>
          <p:cNvSpPr>
            <a:spLocks noGrp="1"/>
          </p:cNvSpPr>
          <p:nvPr>
            <p:ph idx="1"/>
          </p:nvPr>
        </p:nvSpPr>
        <p:spPr>
          <a:xfrm>
            <a:off x="304800" y="2012737"/>
            <a:ext cx="9766934" cy="4635713"/>
          </a:xfrm>
          <a:effectLst/>
        </p:spPr>
        <p:txBody>
          <a:bodyPr>
            <a:normAutofit/>
          </a:bodyPr>
          <a:lstStyle/>
          <a:p>
            <a:pPr marL="0" indent="0">
              <a:buNone/>
            </a:pPr>
            <a:r>
              <a:rPr lang="en-US" sz="2800" b="1" dirty="0" err="1">
                <a:solidFill>
                  <a:schemeClr val="bg1"/>
                </a:solidFill>
              </a:rPr>
              <a:t>Resumé</a:t>
            </a:r>
            <a:r>
              <a:rPr lang="en-US" sz="2800" b="1" dirty="0">
                <a:solidFill>
                  <a:schemeClr val="bg1"/>
                </a:solidFill>
              </a:rPr>
              <a:t> Letter</a:t>
            </a:r>
          </a:p>
          <a:p>
            <a:pPr lvl="1">
              <a:buFont typeface="Arial" pitchFamily="34" charset="0"/>
              <a:buChar char="•"/>
            </a:pPr>
            <a:r>
              <a:rPr lang="en-US" sz="2800" dirty="0">
                <a:solidFill>
                  <a:schemeClr val="bg1"/>
                </a:solidFill>
              </a:rPr>
              <a:t>Must be on the receiving organization’s letterhead</a:t>
            </a:r>
          </a:p>
          <a:p>
            <a:pPr lvl="1">
              <a:buFont typeface="Arial" pitchFamily="34" charset="0"/>
              <a:buChar char="•"/>
            </a:pPr>
            <a:r>
              <a:rPr lang="en-US" sz="2800" dirty="0">
                <a:solidFill>
                  <a:schemeClr val="bg1"/>
                </a:solidFill>
              </a:rPr>
              <a:t>Must include a brief explanation of their charitable purpose</a:t>
            </a:r>
          </a:p>
          <a:p>
            <a:pPr lvl="1">
              <a:buFont typeface="Arial" pitchFamily="34" charset="0"/>
              <a:buChar char="•"/>
            </a:pPr>
            <a:r>
              <a:rPr lang="en-US" sz="2800" dirty="0">
                <a:solidFill>
                  <a:schemeClr val="bg1"/>
                </a:solidFill>
              </a:rPr>
              <a:t>1-2 pages is sufficient</a:t>
            </a:r>
          </a:p>
          <a:p>
            <a:pPr lvl="1">
              <a:buFont typeface="Arial" pitchFamily="34" charset="0"/>
              <a:buChar char="•"/>
            </a:pPr>
            <a:r>
              <a:rPr lang="en-US" sz="2800" dirty="0">
                <a:solidFill>
                  <a:schemeClr val="bg1"/>
                </a:solidFill>
              </a:rPr>
              <a:t>Detailed explanation of purchases or costs is not necessary</a:t>
            </a:r>
          </a:p>
          <a:p>
            <a:pPr marL="457200" lvl="1" indent="0">
              <a:buNone/>
            </a:pPr>
            <a:endParaRPr lang="en-US" sz="2600" dirty="0">
              <a:solidFill>
                <a:schemeClr val="bg1"/>
              </a:solidFill>
            </a:endParaRPr>
          </a:p>
        </p:txBody>
      </p:sp>
      <p:pic>
        <p:nvPicPr>
          <p:cNvPr id="5" name="Picture 4"/>
          <p:cNvPicPr>
            <a:picLocks noChangeAspect="1"/>
          </p:cNvPicPr>
          <p:nvPr/>
        </p:nvPicPr>
        <p:blipFill>
          <a:blip r:embed="rId2"/>
          <a:stretch>
            <a:fillRect/>
          </a:stretch>
        </p:blipFill>
        <p:spPr>
          <a:xfrm>
            <a:off x="9939143" y="3352800"/>
            <a:ext cx="2044065" cy="2762250"/>
          </a:xfrm>
          <a:prstGeom prst="rect">
            <a:avLst/>
          </a:prstGeom>
        </p:spPr>
      </p:pic>
      <p:pic>
        <p:nvPicPr>
          <p:cNvPr id="6" name="Picture 5"/>
          <p:cNvPicPr>
            <a:picLocks noChangeAspect="1"/>
          </p:cNvPicPr>
          <p:nvPr/>
        </p:nvPicPr>
        <p:blipFill>
          <a:blip r:embed="rId3"/>
          <a:stretch>
            <a:fillRect/>
          </a:stretch>
        </p:blipFill>
        <p:spPr>
          <a:xfrm>
            <a:off x="9753600" y="76200"/>
            <a:ext cx="1348353" cy="1749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5"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1"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87244"/>
            <a:ext cx="10134600" cy="1447800"/>
          </a:xfrm>
        </p:spPr>
        <p:txBody>
          <a:bodyPr/>
          <a:lstStyle/>
          <a:p>
            <a:pPr algn="ctr"/>
            <a:r>
              <a:rPr lang="en-US" dirty="0"/>
              <a:t>Grant Package Components – 2</a:t>
            </a:r>
            <a:br>
              <a:rPr lang="en-US" dirty="0"/>
            </a:br>
            <a:endParaRPr lang="en-US" dirty="0"/>
          </a:p>
        </p:txBody>
      </p:sp>
      <p:sp>
        <p:nvSpPr>
          <p:cNvPr id="3" name="Content Placeholder 2"/>
          <p:cNvSpPr>
            <a:spLocks noGrp="1"/>
          </p:cNvSpPr>
          <p:nvPr>
            <p:ph idx="1"/>
          </p:nvPr>
        </p:nvSpPr>
        <p:spPr>
          <a:xfrm>
            <a:off x="190500" y="1295401"/>
            <a:ext cx="12001500" cy="5029199"/>
          </a:xfrm>
          <a:effectLst/>
        </p:spPr>
        <p:txBody>
          <a:bodyPr>
            <a:normAutofit/>
          </a:bodyPr>
          <a:lstStyle/>
          <a:p>
            <a:pPr marL="0" indent="0">
              <a:buNone/>
            </a:pPr>
            <a:r>
              <a:rPr lang="en-US" sz="3200" b="1" dirty="0" err="1">
                <a:solidFill>
                  <a:schemeClr val="bg1"/>
                </a:solidFill>
              </a:rPr>
              <a:t>Resumé</a:t>
            </a:r>
            <a:r>
              <a:rPr lang="en-US" sz="3200" b="1" dirty="0">
                <a:solidFill>
                  <a:schemeClr val="bg1"/>
                </a:solidFill>
              </a:rPr>
              <a:t> letter </a:t>
            </a:r>
            <a:r>
              <a:rPr lang="en-US" sz="3200" dirty="0">
                <a:solidFill>
                  <a:schemeClr val="bg1"/>
                </a:solidFill>
              </a:rPr>
              <a:t>must include:</a:t>
            </a:r>
          </a:p>
          <a:p>
            <a:pPr lvl="1">
              <a:buFont typeface="Arial" pitchFamily="34" charset="0"/>
              <a:buChar char="•"/>
            </a:pPr>
            <a:r>
              <a:rPr lang="en-US" sz="3200" dirty="0">
                <a:solidFill>
                  <a:schemeClr val="bg1"/>
                </a:solidFill>
              </a:rPr>
              <a:t>Statement containing </a:t>
            </a:r>
            <a:r>
              <a:rPr lang="en-US" sz="3200" b="1" dirty="0">
                <a:solidFill>
                  <a:schemeClr val="bg1"/>
                </a:solidFill>
              </a:rPr>
              <a:t>“</a:t>
            </a:r>
            <a:r>
              <a:rPr lang="en-US" sz="3200" b="1" u="sng" dirty="0">
                <a:solidFill>
                  <a:schemeClr val="bg1"/>
                </a:solidFill>
              </a:rPr>
              <a:t>grant funds will not be used for administrative expenses</a:t>
            </a:r>
            <a:r>
              <a:rPr lang="en-US" sz="3200" b="1" dirty="0">
                <a:solidFill>
                  <a:schemeClr val="bg1"/>
                </a:solidFill>
              </a:rPr>
              <a:t>”.</a:t>
            </a:r>
          </a:p>
          <a:p>
            <a:pPr lvl="2">
              <a:buFont typeface="Wingdings" panose="05000000000000000000" pitchFamily="2" charset="2"/>
              <a:buChar char="v"/>
            </a:pPr>
            <a:r>
              <a:rPr lang="en-US" sz="3200" dirty="0">
                <a:solidFill>
                  <a:schemeClr val="bg1"/>
                </a:solidFill>
              </a:rPr>
              <a:t>Grant funds may not be used for financial assistance, gift cards, continuing education or any overhead costs.		</a:t>
            </a:r>
          </a:p>
        </p:txBody>
      </p:sp>
      <p:pic>
        <p:nvPicPr>
          <p:cNvPr id="4" name="Picture 3"/>
          <p:cNvPicPr>
            <a:picLocks noChangeAspect="1"/>
          </p:cNvPicPr>
          <p:nvPr/>
        </p:nvPicPr>
        <p:blipFill>
          <a:blip r:embed="rId3"/>
          <a:stretch>
            <a:fillRect/>
          </a:stretch>
        </p:blipFill>
        <p:spPr>
          <a:xfrm>
            <a:off x="9993125" y="85340"/>
            <a:ext cx="1347333" cy="1749704"/>
          </a:xfrm>
          <a:prstGeom prst="rect">
            <a:avLst/>
          </a:prstGeom>
        </p:spPr>
      </p:pic>
      <p:pic>
        <p:nvPicPr>
          <p:cNvPr id="5" name="Picture 4"/>
          <p:cNvPicPr>
            <a:picLocks noChangeAspect="1"/>
          </p:cNvPicPr>
          <p:nvPr/>
        </p:nvPicPr>
        <p:blipFill>
          <a:blip r:embed="rId4"/>
          <a:stretch>
            <a:fillRect/>
          </a:stretch>
        </p:blipFill>
        <p:spPr>
          <a:xfrm>
            <a:off x="4956707" y="5334000"/>
            <a:ext cx="1852947" cy="1377995"/>
          </a:xfrm>
          <a:prstGeom prst="rect">
            <a:avLst/>
          </a:prstGeom>
        </p:spPr>
      </p:pic>
      <p:sp>
        <p:nvSpPr>
          <p:cNvPr id="7" name="&quot;No&quot; Symbol 6"/>
          <p:cNvSpPr/>
          <p:nvPr/>
        </p:nvSpPr>
        <p:spPr>
          <a:xfrm>
            <a:off x="4956707" y="5051804"/>
            <a:ext cx="1773540" cy="1773540"/>
          </a:xfrm>
          <a:prstGeom prst="noSmoking">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5"/>
          <a:stretch>
            <a:fillRect/>
          </a:stretch>
        </p:blipFill>
        <p:spPr>
          <a:xfrm>
            <a:off x="3276599" y="5236158"/>
            <a:ext cx="1083771" cy="1475837"/>
          </a:xfrm>
          <a:prstGeom prst="rect">
            <a:avLst/>
          </a:prstGeom>
        </p:spPr>
      </p:pic>
      <p:pic>
        <p:nvPicPr>
          <p:cNvPr id="9" name="Picture 8"/>
          <p:cNvPicPr>
            <a:picLocks noChangeAspect="1"/>
          </p:cNvPicPr>
          <p:nvPr/>
        </p:nvPicPr>
        <p:blipFill>
          <a:blip r:embed="rId6"/>
          <a:stretch>
            <a:fillRect/>
          </a:stretch>
        </p:blipFill>
        <p:spPr>
          <a:xfrm>
            <a:off x="2825437" y="4971112"/>
            <a:ext cx="1886889" cy="1886889"/>
          </a:xfrm>
          <a:prstGeom prst="rect">
            <a:avLst/>
          </a:prstGeom>
        </p:spPr>
      </p:pic>
      <p:pic>
        <p:nvPicPr>
          <p:cNvPr id="10" name="Picture 9"/>
          <p:cNvPicPr>
            <a:picLocks noChangeAspect="1"/>
          </p:cNvPicPr>
          <p:nvPr/>
        </p:nvPicPr>
        <p:blipFill>
          <a:blip r:embed="rId7"/>
          <a:stretch>
            <a:fillRect/>
          </a:stretch>
        </p:blipFill>
        <p:spPr>
          <a:xfrm>
            <a:off x="6805786" y="5204370"/>
            <a:ext cx="2305000" cy="1539411"/>
          </a:xfrm>
          <a:prstGeom prst="rect">
            <a:avLst/>
          </a:prstGeom>
        </p:spPr>
      </p:pic>
      <p:pic>
        <p:nvPicPr>
          <p:cNvPr id="11" name="Picture 10"/>
          <p:cNvPicPr>
            <a:picLocks noChangeAspect="1"/>
          </p:cNvPicPr>
          <p:nvPr/>
        </p:nvPicPr>
        <p:blipFill>
          <a:blip r:embed="rId8"/>
          <a:stretch>
            <a:fillRect/>
          </a:stretch>
        </p:blipFill>
        <p:spPr>
          <a:xfrm>
            <a:off x="7307521" y="5011194"/>
            <a:ext cx="1792379" cy="1792379"/>
          </a:xfrm>
          <a:prstGeom prst="rect">
            <a:avLst/>
          </a:prstGeom>
        </p:spPr>
      </p:pic>
      <p:pic>
        <p:nvPicPr>
          <p:cNvPr id="12" name="Picture 11"/>
          <p:cNvPicPr>
            <a:picLocks noChangeAspect="1"/>
          </p:cNvPicPr>
          <p:nvPr/>
        </p:nvPicPr>
        <p:blipFill>
          <a:blip r:embed="rId9"/>
          <a:stretch>
            <a:fillRect/>
          </a:stretch>
        </p:blipFill>
        <p:spPr>
          <a:xfrm>
            <a:off x="9608653" y="5204370"/>
            <a:ext cx="2116278" cy="1537197"/>
          </a:xfrm>
          <a:prstGeom prst="rect">
            <a:avLst/>
          </a:prstGeom>
        </p:spPr>
      </p:pic>
      <p:pic>
        <p:nvPicPr>
          <p:cNvPr id="13" name="Picture 12"/>
          <p:cNvPicPr>
            <a:picLocks noChangeAspect="1"/>
          </p:cNvPicPr>
          <p:nvPr/>
        </p:nvPicPr>
        <p:blipFill>
          <a:blip r:embed="rId10"/>
          <a:stretch>
            <a:fillRect/>
          </a:stretch>
        </p:blipFill>
        <p:spPr>
          <a:xfrm>
            <a:off x="9729299" y="4992883"/>
            <a:ext cx="1792379" cy="1792379"/>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23" y="471413"/>
            <a:ext cx="10134600" cy="1447800"/>
          </a:xfrm>
        </p:spPr>
        <p:txBody>
          <a:bodyPr/>
          <a:lstStyle/>
          <a:p>
            <a:pPr algn="ctr"/>
            <a:r>
              <a:rPr lang="en-US" dirty="0"/>
              <a:t>Grant Package Components – 2</a:t>
            </a:r>
            <a:br>
              <a:rPr lang="en-US" dirty="0"/>
            </a:br>
            <a:endParaRPr lang="en-US" dirty="0"/>
          </a:p>
        </p:txBody>
      </p:sp>
      <p:sp>
        <p:nvSpPr>
          <p:cNvPr id="3" name="Content Placeholder 2"/>
          <p:cNvSpPr>
            <a:spLocks noGrp="1"/>
          </p:cNvSpPr>
          <p:nvPr>
            <p:ph idx="1"/>
          </p:nvPr>
        </p:nvSpPr>
        <p:spPr>
          <a:xfrm>
            <a:off x="0" y="1828801"/>
            <a:ext cx="12192000" cy="3352799"/>
          </a:xfrm>
          <a:effectLst/>
        </p:spPr>
        <p:txBody>
          <a:bodyPr>
            <a:normAutofit/>
          </a:bodyPr>
          <a:lstStyle/>
          <a:p>
            <a:pPr>
              <a:buFont typeface="Arial" pitchFamily="34" charset="0"/>
              <a:buChar char="•"/>
            </a:pPr>
            <a:r>
              <a:rPr lang="en-US" sz="3200" dirty="0" err="1">
                <a:solidFill>
                  <a:schemeClr val="bg1"/>
                </a:solidFill>
              </a:rPr>
              <a:t>Resumé</a:t>
            </a:r>
            <a:r>
              <a:rPr lang="en-US" sz="3200" dirty="0">
                <a:solidFill>
                  <a:schemeClr val="bg1"/>
                </a:solidFill>
              </a:rPr>
              <a:t> letter must include a concise intent statement:</a:t>
            </a:r>
          </a:p>
          <a:p>
            <a:pPr>
              <a:buFont typeface="Arial" pitchFamily="34" charset="0"/>
              <a:buChar char="•"/>
            </a:pPr>
            <a:r>
              <a:rPr lang="en-US" sz="3200" b="1" u="sng" dirty="0">
                <a:solidFill>
                  <a:schemeClr val="bg1"/>
                </a:solidFill>
              </a:rPr>
              <a:t>Grant funds will be used exclusively for</a:t>
            </a:r>
            <a:r>
              <a:rPr lang="en-US" sz="3200" dirty="0">
                <a:solidFill>
                  <a:schemeClr val="bg1"/>
                </a:solidFill>
              </a:rPr>
              <a:t>… or </a:t>
            </a:r>
            <a:r>
              <a:rPr lang="en-US" sz="3200" b="1" u="sng" dirty="0">
                <a:solidFill>
                  <a:schemeClr val="bg1"/>
                </a:solidFill>
              </a:rPr>
              <a:t>Grant funds will be used to purchase</a:t>
            </a:r>
            <a:r>
              <a:rPr lang="en-US" sz="3200" dirty="0">
                <a:solidFill>
                  <a:schemeClr val="bg1"/>
                </a:solidFill>
              </a:rPr>
              <a:t>…</a:t>
            </a:r>
          </a:p>
          <a:p>
            <a:pPr>
              <a:buFont typeface="Arial" pitchFamily="34" charset="0"/>
              <a:buChar char="•"/>
            </a:pPr>
            <a:endParaRPr lang="en-US" sz="3200" dirty="0">
              <a:solidFill>
                <a:schemeClr val="bg1"/>
              </a:solidFill>
            </a:endParaRPr>
          </a:p>
        </p:txBody>
      </p:sp>
      <p:pic>
        <p:nvPicPr>
          <p:cNvPr id="4" name="Picture 3"/>
          <p:cNvPicPr>
            <a:picLocks noChangeAspect="1"/>
          </p:cNvPicPr>
          <p:nvPr/>
        </p:nvPicPr>
        <p:blipFill>
          <a:blip r:embed="rId3"/>
          <a:stretch>
            <a:fillRect/>
          </a:stretch>
        </p:blipFill>
        <p:spPr>
          <a:xfrm>
            <a:off x="10148993" y="79097"/>
            <a:ext cx="1347333" cy="1749704"/>
          </a:xfrm>
          <a:prstGeom prst="rect">
            <a:avLst/>
          </a:prstGeom>
        </p:spPr>
      </p:pic>
      <p:pic>
        <p:nvPicPr>
          <p:cNvPr id="6" name="Picture 5"/>
          <p:cNvPicPr>
            <a:picLocks noChangeAspect="1"/>
          </p:cNvPicPr>
          <p:nvPr/>
        </p:nvPicPr>
        <p:blipFill>
          <a:blip r:embed="rId4"/>
          <a:stretch>
            <a:fillRect/>
          </a:stretch>
        </p:blipFill>
        <p:spPr>
          <a:xfrm>
            <a:off x="1143000" y="4315057"/>
            <a:ext cx="2273727" cy="1733086"/>
          </a:xfrm>
          <a:prstGeom prst="rect">
            <a:avLst/>
          </a:prstGeom>
        </p:spPr>
      </p:pic>
      <p:pic>
        <p:nvPicPr>
          <p:cNvPr id="14" name="Picture 13"/>
          <p:cNvPicPr>
            <a:picLocks noChangeAspect="1"/>
          </p:cNvPicPr>
          <p:nvPr/>
        </p:nvPicPr>
        <p:blipFill>
          <a:blip r:embed="rId5"/>
          <a:stretch>
            <a:fillRect/>
          </a:stretch>
        </p:blipFill>
        <p:spPr>
          <a:xfrm>
            <a:off x="4929650" y="3978584"/>
            <a:ext cx="2133599" cy="1698316"/>
          </a:xfrm>
          <a:prstGeom prst="rect">
            <a:avLst/>
          </a:prstGeom>
        </p:spPr>
      </p:pic>
      <p:pic>
        <p:nvPicPr>
          <p:cNvPr id="15" name="Picture 14"/>
          <p:cNvPicPr>
            <a:picLocks noChangeAspect="1"/>
          </p:cNvPicPr>
          <p:nvPr/>
        </p:nvPicPr>
        <p:blipFill>
          <a:blip r:embed="rId6"/>
          <a:stretch>
            <a:fillRect/>
          </a:stretch>
        </p:blipFill>
        <p:spPr>
          <a:xfrm>
            <a:off x="9051498" y="4170039"/>
            <a:ext cx="1725268" cy="2002161"/>
          </a:xfrm>
          <a:prstGeom prst="rect">
            <a:avLst/>
          </a:prstGeom>
        </p:spPr>
      </p:pic>
      <p:sp>
        <p:nvSpPr>
          <p:cNvPr id="16" name="TextBox 15"/>
          <p:cNvSpPr txBox="1"/>
          <p:nvPr/>
        </p:nvSpPr>
        <p:spPr>
          <a:xfrm>
            <a:off x="1666554" y="6294823"/>
            <a:ext cx="1226618" cy="369332"/>
          </a:xfrm>
          <a:prstGeom prst="rect">
            <a:avLst/>
          </a:prstGeom>
          <a:noFill/>
        </p:spPr>
        <p:txBody>
          <a:bodyPr wrap="none" rtlCol="0">
            <a:spAutoFit/>
          </a:bodyPr>
          <a:lstStyle/>
          <a:p>
            <a:r>
              <a:rPr lang="en-US" b="1" dirty="0">
                <a:solidFill>
                  <a:schemeClr val="bg1"/>
                </a:solidFill>
              </a:rPr>
              <a:t>Research</a:t>
            </a:r>
          </a:p>
        </p:txBody>
      </p:sp>
      <p:sp>
        <p:nvSpPr>
          <p:cNvPr id="17" name="TextBox 16"/>
          <p:cNvSpPr txBox="1"/>
          <p:nvPr/>
        </p:nvSpPr>
        <p:spPr>
          <a:xfrm>
            <a:off x="4699459" y="5782204"/>
            <a:ext cx="2593980" cy="369332"/>
          </a:xfrm>
          <a:prstGeom prst="rect">
            <a:avLst/>
          </a:prstGeom>
          <a:noFill/>
        </p:spPr>
        <p:txBody>
          <a:bodyPr wrap="none" rtlCol="0">
            <a:spAutoFit/>
          </a:bodyPr>
          <a:lstStyle/>
          <a:p>
            <a:r>
              <a:rPr lang="en-US" b="1" dirty="0">
                <a:solidFill>
                  <a:schemeClr val="bg1"/>
                </a:solidFill>
              </a:rPr>
              <a:t>Educational Materials</a:t>
            </a:r>
          </a:p>
        </p:txBody>
      </p:sp>
      <p:sp>
        <p:nvSpPr>
          <p:cNvPr id="18" name="TextBox 17"/>
          <p:cNvSpPr txBox="1"/>
          <p:nvPr/>
        </p:nvSpPr>
        <p:spPr>
          <a:xfrm>
            <a:off x="8610600" y="6294823"/>
            <a:ext cx="2885726" cy="369332"/>
          </a:xfrm>
          <a:prstGeom prst="rect">
            <a:avLst/>
          </a:prstGeom>
          <a:noFill/>
        </p:spPr>
        <p:txBody>
          <a:bodyPr wrap="none" rtlCol="0">
            <a:spAutoFit/>
          </a:bodyPr>
          <a:lstStyle/>
          <a:p>
            <a:r>
              <a:rPr lang="en-US" b="1" dirty="0">
                <a:solidFill>
                  <a:schemeClr val="bg1"/>
                </a:solidFill>
              </a:rPr>
              <a:t>Equipment and Supplies</a:t>
            </a:r>
          </a:p>
        </p:txBody>
      </p:sp>
    </p:spTree>
    <p:extLst>
      <p:ext uri="{BB962C8B-B14F-4D97-AF65-F5344CB8AC3E}">
        <p14:creationId xmlns:p14="http://schemas.microsoft.com/office/powerpoint/2010/main" val="3060891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158"/>
            <a:ext cx="8105606" cy="1600200"/>
          </a:xfrm>
        </p:spPr>
        <p:txBody>
          <a:bodyPr/>
          <a:lstStyle/>
          <a:p>
            <a:pPr algn="ctr"/>
            <a:r>
              <a:rPr lang="en-US" dirty="0"/>
              <a:t>Grant Package Components - 3</a:t>
            </a:r>
            <a:br>
              <a:rPr lang="en-US" dirty="0"/>
            </a:br>
            <a:endParaRPr lang="en-US" sz="2500" dirty="0"/>
          </a:p>
        </p:txBody>
      </p:sp>
      <p:sp>
        <p:nvSpPr>
          <p:cNvPr id="3" name="Content Placeholder 2"/>
          <p:cNvSpPr>
            <a:spLocks noGrp="1"/>
          </p:cNvSpPr>
          <p:nvPr>
            <p:ph idx="1"/>
          </p:nvPr>
        </p:nvSpPr>
        <p:spPr>
          <a:xfrm>
            <a:off x="304800" y="2057400"/>
            <a:ext cx="6934200" cy="4940513"/>
          </a:xfrm>
          <a:effectLst/>
        </p:spPr>
        <p:txBody>
          <a:bodyPr>
            <a:normAutofit fontScale="92500" lnSpcReduction="20000"/>
          </a:bodyPr>
          <a:lstStyle/>
          <a:p>
            <a:pPr marL="0" indent="0" algn="ctr">
              <a:buNone/>
            </a:pPr>
            <a:endParaRPr lang="en-US" sz="4400" b="1" dirty="0" smtClean="0">
              <a:solidFill>
                <a:schemeClr val="bg1"/>
              </a:solidFill>
            </a:endParaRPr>
          </a:p>
          <a:p>
            <a:pPr marL="0" indent="0" algn="ctr">
              <a:buNone/>
            </a:pPr>
            <a:r>
              <a:rPr lang="en-US" sz="4400" b="1" dirty="0" smtClean="0">
                <a:solidFill>
                  <a:schemeClr val="bg1"/>
                </a:solidFill>
              </a:rPr>
              <a:t>Proof of Exemption:</a:t>
            </a:r>
          </a:p>
          <a:p>
            <a:pPr marL="0" indent="0" algn="ctr">
              <a:buNone/>
            </a:pPr>
            <a:endParaRPr lang="en-US" sz="4400" b="1" dirty="0" smtClean="0">
              <a:solidFill>
                <a:schemeClr val="bg1"/>
              </a:solidFill>
            </a:endParaRPr>
          </a:p>
          <a:p>
            <a:pPr algn="ctr">
              <a:buFont typeface="Wingdings" panose="05000000000000000000" pitchFamily="2" charset="2"/>
              <a:buChar char="§"/>
            </a:pPr>
            <a:r>
              <a:rPr lang="en-US" sz="3600" b="1" dirty="0" smtClean="0">
                <a:solidFill>
                  <a:schemeClr val="bg1"/>
                </a:solidFill>
              </a:rPr>
              <a:t>IRS </a:t>
            </a:r>
            <a:r>
              <a:rPr lang="en-US" sz="3600" b="1" dirty="0">
                <a:solidFill>
                  <a:schemeClr val="bg1"/>
                </a:solidFill>
              </a:rPr>
              <a:t>Determination </a:t>
            </a:r>
            <a:r>
              <a:rPr lang="en-US" sz="3600" b="1" dirty="0" smtClean="0">
                <a:solidFill>
                  <a:schemeClr val="bg1"/>
                </a:solidFill>
              </a:rPr>
              <a:t>Letter</a:t>
            </a:r>
          </a:p>
          <a:p>
            <a:pPr algn="ctr">
              <a:buFont typeface="Wingdings" panose="05000000000000000000" pitchFamily="2" charset="2"/>
              <a:buChar char="§"/>
            </a:pPr>
            <a:r>
              <a:rPr lang="en-US" sz="3600" b="1" dirty="0" smtClean="0">
                <a:solidFill>
                  <a:schemeClr val="bg1"/>
                </a:solidFill>
              </a:rPr>
              <a:t>Exempt Statement</a:t>
            </a:r>
          </a:p>
          <a:p>
            <a:pPr marL="0" indent="0" algn="ctr">
              <a:buNone/>
            </a:pPr>
            <a:r>
              <a:rPr lang="en-US" sz="3600" b="1" dirty="0" smtClean="0">
                <a:solidFill>
                  <a:schemeClr val="bg1"/>
                </a:solidFill>
              </a:rPr>
              <a:t>OR</a:t>
            </a:r>
          </a:p>
          <a:p>
            <a:pPr algn="ctr">
              <a:buFont typeface="Wingdings" panose="05000000000000000000" pitchFamily="2" charset="2"/>
              <a:buChar char="§"/>
            </a:pPr>
            <a:r>
              <a:rPr lang="en-US" sz="3600" b="1" dirty="0" smtClean="0">
                <a:solidFill>
                  <a:schemeClr val="bg1"/>
                </a:solidFill>
              </a:rPr>
              <a:t>Canadian Charitable Registration Number</a:t>
            </a:r>
            <a:endParaRPr lang="en-US" sz="3600" b="1" dirty="0">
              <a:solidFill>
                <a:schemeClr val="bg1"/>
              </a:solidFill>
            </a:endParaRPr>
          </a:p>
          <a:p>
            <a:pPr marL="0" indent="0" algn="ctr">
              <a:buNone/>
            </a:pPr>
            <a:endParaRPr lang="en-US" sz="4400" b="1" dirty="0">
              <a:solidFill>
                <a:schemeClr val="bg1"/>
              </a:solidFill>
            </a:endParaRPr>
          </a:p>
          <a:p>
            <a:pPr marL="0" indent="0" algn="ctr">
              <a:buNone/>
            </a:pPr>
            <a:endParaRPr lang="en-US" sz="2400" b="1" dirty="0">
              <a:solidFill>
                <a:schemeClr val="bg1"/>
              </a:solidFill>
            </a:endParaRPr>
          </a:p>
        </p:txBody>
      </p:sp>
      <p:pic>
        <p:nvPicPr>
          <p:cNvPr id="7" name="Picture 6"/>
          <p:cNvPicPr>
            <a:picLocks noChangeAspect="1"/>
          </p:cNvPicPr>
          <p:nvPr/>
        </p:nvPicPr>
        <p:blipFill>
          <a:blip r:embed="rId2"/>
          <a:stretch>
            <a:fillRect/>
          </a:stretch>
        </p:blipFill>
        <p:spPr>
          <a:xfrm>
            <a:off x="7808952" y="2222287"/>
            <a:ext cx="3384302" cy="4407113"/>
          </a:xfrm>
          <a:prstGeom prst="rect">
            <a:avLst/>
          </a:prstGeom>
        </p:spPr>
      </p:pic>
      <p:pic>
        <p:nvPicPr>
          <p:cNvPr id="9" name="Picture 8"/>
          <p:cNvPicPr>
            <a:picLocks noChangeAspect="1"/>
          </p:cNvPicPr>
          <p:nvPr/>
        </p:nvPicPr>
        <p:blipFill>
          <a:blip r:embed="rId3"/>
          <a:stretch>
            <a:fillRect/>
          </a:stretch>
        </p:blipFill>
        <p:spPr>
          <a:xfrm>
            <a:off x="8372580" y="95413"/>
            <a:ext cx="1342119" cy="1733387"/>
          </a:xfrm>
          <a:prstGeom prst="rect">
            <a:avLst/>
          </a:prstGeom>
        </p:spPr>
      </p:pic>
      <p:pic>
        <p:nvPicPr>
          <p:cNvPr id="5" name="Picture 4"/>
          <p:cNvPicPr>
            <a:picLocks noChangeAspect="1"/>
          </p:cNvPicPr>
          <p:nvPr/>
        </p:nvPicPr>
        <p:blipFill>
          <a:blip r:embed="rId4"/>
          <a:stretch>
            <a:fillRect/>
          </a:stretch>
        </p:blipFill>
        <p:spPr>
          <a:xfrm>
            <a:off x="9501103" y="59432"/>
            <a:ext cx="1408153" cy="1825629"/>
          </a:xfrm>
          <a:prstGeom prst="rect">
            <a:avLst/>
          </a:prstGeom>
        </p:spPr>
      </p:pic>
      <p:pic>
        <p:nvPicPr>
          <p:cNvPr id="6" name="Picture 5"/>
          <p:cNvPicPr>
            <a:picLocks noChangeAspect="1"/>
          </p:cNvPicPr>
          <p:nvPr/>
        </p:nvPicPr>
        <p:blipFill>
          <a:blip r:embed="rId5"/>
          <a:stretch>
            <a:fillRect/>
          </a:stretch>
        </p:blipFill>
        <p:spPr>
          <a:xfrm>
            <a:off x="10704553" y="55421"/>
            <a:ext cx="1371600" cy="1782433"/>
          </a:xfrm>
          <a:prstGeom prst="rect">
            <a:avLst/>
          </a:prstGeom>
        </p:spPr>
      </p:pic>
    </p:spTree>
    <p:extLst>
      <p:ext uri="{BB962C8B-B14F-4D97-AF65-F5344CB8AC3E}">
        <p14:creationId xmlns:p14="http://schemas.microsoft.com/office/powerpoint/2010/main" val="168513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90078"/>
            <a:ext cx="8120520" cy="1600200"/>
          </a:xfrm>
        </p:spPr>
        <p:txBody>
          <a:bodyPr/>
          <a:lstStyle/>
          <a:p>
            <a:pPr algn="ctr"/>
            <a:r>
              <a:rPr lang="en-US" dirty="0"/>
              <a:t>Grant Package Components - 3</a:t>
            </a:r>
            <a:br>
              <a:rPr lang="en-US" dirty="0"/>
            </a:br>
            <a:endParaRPr lang="en-US" sz="2500" dirty="0"/>
          </a:p>
        </p:txBody>
      </p:sp>
      <p:sp>
        <p:nvSpPr>
          <p:cNvPr id="3" name="Content Placeholder 2"/>
          <p:cNvSpPr>
            <a:spLocks noGrp="1"/>
          </p:cNvSpPr>
          <p:nvPr>
            <p:ph idx="1"/>
          </p:nvPr>
        </p:nvSpPr>
        <p:spPr>
          <a:xfrm>
            <a:off x="0" y="2531388"/>
            <a:ext cx="12192000" cy="3810000"/>
          </a:xfrm>
          <a:effectLst/>
        </p:spPr>
        <p:txBody>
          <a:bodyPr>
            <a:normAutofit lnSpcReduction="10000"/>
          </a:bodyPr>
          <a:lstStyle/>
          <a:p>
            <a:pPr marL="0" indent="0" algn="ctr">
              <a:buNone/>
            </a:pPr>
            <a:r>
              <a:rPr lang="en-US" sz="3000" b="1" u="sng" dirty="0">
                <a:solidFill>
                  <a:schemeClr val="bg1"/>
                </a:solidFill>
              </a:rPr>
              <a:t>IRS Determination Letter or statement of exemption</a:t>
            </a:r>
            <a:endParaRPr lang="en-US" sz="3000" u="sng" dirty="0">
              <a:solidFill>
                <a:schemeClr val="bg1"/>
              </a:solidFill>
            </a:endParaRPr>
          </a:p>
          <a:p>
            <a:pPr algn="ctr">
              <a:buFont typeface="Arial" pitchFamily="34" charset="0"/>
              <a:buChar char="•"/>
            </a:pPr>
            <a:r>
              <a:rPr lang="en-US" sz="3000" dirty="0">
                <a:solidFill>
                  <a:schemeClr val="bg1"/>
                </a:solidFill>
              </a:rPr>
              <a:t>Federal exemption letter which states the organization is exempt as a 501(c)3 charity</a:t>
            </a:r>
          </a:p>
          <a:p>
            <a:pPr algn="ctr">
              <a:buFont typeface="Arial" pitchFamily="34" charset="0"/>
              <a:buChar char="•"/>
            </a:pPr>
            <a:r>
              <a:rPr lang="en-US" sz="3000" b="1" u="sng" dirty="0">
                <a:solidFill>
                  <a:schemeClr val="bg1"/>
                </a:solidFill>
              </a:rPr>
              <a:t>Not</a:t>
            </a:r>
            <a:r>
              <a:rPr lang="en-US" sz="3000" dirty="0">
                <a:solidFill>
                  <a:schemeClr val="bg1"/>
                </a:solidFill>
              </a:rPr>
              <a:t> a State sales tax exemption certificate</a:t>
            </a:r>
          </a:p>
          <a:p>
            <a:pPr algn="ctr">
              <a:buFont typeface="Arial" pitchFamily="34" charset="0"/>
              <a:buChar char="•"/>
            </a:pPr>
            <a:r>
              <a:rPr lang="en-US" sz="3000" dirty="0">
                <a:solidFill>
                  <a:schemeClr val="bg1"/>
                </a:solidFill>
              </a:rPr>
              <a:t>Statement of </a:t>
            </a:r>
            <a:r>
              <a:rPr lang="en-US" sz="3000" dirty="0" smtClean="0">
                <a:solidFill>
                  <a:schemeClr val="bg1"/>
                </a:solidFill>
              </a:rPr>
              <a:t>exemption:  </a:t>
            </a:r>
            <a:r>
              <a:rPr lang="en-US" sz="3000" dirty="0">
                <a:solidFill>
                  <a:schemeClr val="bg1"/>
                </a:solidFill>
              </a:rPr>
              <a:t>“The Standard Police Department is exempt through the City of Standard.  The City of Standard’s FEIN is 12-3456789.”</a:t>
            </a:r>
          </a:p>
          <a:p>
            <a:pPr marL="0" indent="0" algn="ctr">
              <a:buNone/>
            </a:pPr>
            <a:endParaRPr lang="en-US" sz="4400" dirty="0">
              <a:solidFill>
                <a:schemeClr val="bg1"/>
              </a:solidFill>
            </a:endParaRPr>
          </a:p>
        </p:txBody>
      </p:sp>
      <p:pic>
        <p:nvPicPr>
          <p:cNvPr id="8" name="Picture 7"/>
          <p:cNvPicPr>
            <a:picLocks noChangeAspect="1"/>
          </p:cNvPicPr>
          <p:nvPr/>
        </p:nvPicPr>
        <p:blipFill>
          <a:blip r:embed="rId2"/>
          <a:stretch>
            <a:fillRect/>
          </a:stretch>
        </p:blipFill>
        <p:spPr>
          <a:xfrm>
            <a:off x="8372580" y="95413"/>
            <a:ext cx="1342119" cy="1733387"/>
          </a:xfrm>
          <a:prstGeom prst="rect">
            <a:avLst/>
          </a:prstGeom>
        </p:spPr>
      </p:pic>
      <p:pic>
        <p:nvPicPr>
          <p:cNvPr id="5" name="Picture 4"/>
          <p:cNvPicPr>
            <a:picLocks noChangeAspect="1"/>
          </p:cNvPicPr>
          <p:nvPr/>
        </p:nvPicPr>
        <p:blipFill>
          <a:blip r:embed="rId3"/>
          <a:stretch>
            <a:fillRect/>
          </a:stretch>
        </p:blipFill>
        <p:spPr>
          <a:xfrm>
            <a:off x="9448800" y="48590"/>
            <a:ext cx="1382344" cy="1792168"/>
          </a:xfrm>
          <a:prstGeom prst="rect">
            <a:avLst/>
          </a:prstGeom>
        </p:spPr>
      </p:pic>
      <p:pic>
        <p:nvPicPr>
          <p:cNvPr id="6" name="Picture 5"/>
          <p:cNvPicPr>
            <a:picLocks noChangeAspect="1"/>
          </p:cNvPicPr>
          <p:nvPr/>
        </p:nvPicPr>
        <p:blipFill>
          <a:blip r:embed="rId4"/>
          <a:stretch>
            <a:fillRect/>
          </a:stretch>
        </p:blipFill>
        <p:spPr>
          <a:xfrm>
            <a:off x="10635423" y="53458"/>
            <a:ext cx="1371600" cy="1782433"/>
          </a:xfrm>
          <a:prstGeom prst="rect">
            <a:avLst/>
          </a:prstGeom>
        </p:spPr>
      </p:pic>
    </p:spTree>
    <p:extLst>
      <p:ext uri="{BB962C8B-B14F-4D97-AF65-F5344CB8AC3E}">
        <p14:creationId xmlns:p14="http://schemas.microsoft.com/office/powerpoint/2010/main" val="4235368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94257"/>
            <a:ext cx="10571998" cy="1447800"/>
          </a:xfrm>
        </p:spPr>
        <p:txBody>
          <a:bodyPr/>
          <a:lstStyle/>
          <a:p>
            <a:pPr algn="ctr"/>
            <a:r>
              <a:rPr lang="en-US" sz="4800" dirty="0"/>
              <a:t>Notable Points</a:t>
            </a:r>
            <a:br>
              <a:rPr lang="en-US" sz="4800" dirty="0"/>
            </a:br>
            <a:endParaRPr lang="en-US" sz="4800" dirty="0"/>
          </a:p>
        </p:txBody>
      </p:sp>
      <p:sp>
        <p:nvSpPr>
          <p:cNvPr id="3" name="Content Placeholder 2"/>
          <p:cNvSpPr>
            <a:spLocks noGrp="1"/>
          </p:cNvSpPr>
          <p:nvPr>
            <p:ph idx="1"/>
          </p:nvPr>
        </p:nvSpPr>
        <p:spPr>
          <a:xfrm>
            <a:off x="0" y="2222287"/>
            <a:ext cx="12192000" cy="4635713"/>
          </a:xfrm>
          <a:effectLst/>
        </p:spPr>
        <p:txBody>
          <a:bodyPr>
            <a:normAutofit/>
          </a:bodyPr>
          <a:lstStyle/>
          <a:p>
            <a:pPr marL="0" indent="0">
              <a:buNone/>
            </a:pPr>
            <a:endParaRPr lang="en-US" sz="2200" dirty="0">
              <a:solidFill>
                <a:sysClr val="windowText" lastClr="000000"/>
              </a:solidFill>
            </a:endParaRPr>
          </a:p>
          <a:p>
            <a:pPr marL="0" indent="0">
              <a:buNone/>
            </a:pPr>
            <a:endParaRPr lang="en-US" sz="2200" dirty="0">
              <a:solidFill>
                <a:sysClr val="windowText" lastClr="000000"/>
              </a:solidFill>
            </a:endParaRPr>
          </a:p>
          <a:p>
            <a:pPr marL="0" indent="0">
              <a:buNone/>
            </a:pPr>
            <a:endParaRPr lang="en-US" sz="2200" dirty="0">
              <a:solidFill>
                <a:sysClr val="windowText" lastClr="000000"/>
              </a:solidFill>
            </a:endParaRPr>
          </a:p>
        </p:txBody>
      </p:sp>
      <p:pic>
        <p:nvPicPr>
          <p:cNvPr id="4" name="Picture 3"/>
          <p:cNvPicPr>
            <a:picLocks noChangeAspect="1"/>
          </p:cNvPicPr>
          <p:nvPr/>
        </p:nvPicPr>
        <p:blipFill>
          <a:blip r:embed="rId2"/>
          <a:stretch>
            <a:fillRect/>
          </a:stretch>
        </p:blipFill>
        <p:spPr>
          <a:xfrm>
            <a:off x="9663614" y="2226953"/>
            <a:ext cx="1888660" cy="1555194"/>
          </a:xfrm>
          <a:prstGeom prst="rect">
            <a:avLst/>
          </a:prstGeom>
        </p:spPr>
      </p:pic>
      <p:sp>
        <p:nvSpPr>
          <p:cNvPr id="6" name="TextBox 5"/>
          <p:cNvSpPr txBox="1"/>
          <p:nvPr/>
        </p:nvSpPr>
        <p:spPr>
          <a:xfrm>
            <a:off x="381000" y="2440917"/>
            <a:ext cx="9533170" cy="1292662"/>
          </a:xfrm>
          <a:prstGeom prst="rect">
            <a:avLst/>
          </a:prstGeom>
          <a:noFill/>
        </p:spPr>
        <p:txBody>
          <a:bodyPr wrap="square" rtlCol="0">
            <a:spAutoFit/>
          </a:bodyPr>
          <a:lstStyle/>
          <a:p>
            <a:pPr marL="457200" indent="-457200">
              <a:buFont typeface="Arial" panose="020B0604020202020204" pitchFamily="34" charset="0"/>
              <a:buChar char="•"/>
            </a:pPr>
            <a:r>
              <a:rPr lang="en-US" sz="2600" b="1" dirty="0">
                <a:solidFill>
                  <a:sysClr val="windowText" lastClr="000000"/>
                </a:solidFill>
              </a:rPr>
              <a:t>Ensure the receiving organization and their planned use of the grant funds meet all of the grant guidelines BEFORE committing the funds to the organization</a:t>
            </a:r>
          </a:p>
        </p:txBody>
      </p:sp>
      <p:sp>
        <p:nvSpPr>
          <p:cNvPr id="7" name="TextBox 6"/>
          <p:cNvSpPr txBox="1"/>
          <p:nvPr/>
        </p:nvSpPr>
        <p:spPr>
          <a:xfrm>
            <a:off x="381000" y="4137845"/>
            <a:ext cx="11193230" cy="1631216"/>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1"/>
                </a:solidFill>
              </a:rPr>
              <a:t>Grant funds are not given to organizations which are solely fund raising organizations.  The receiving organization must actually be using the equipment and supplies, distributing the educational materials or performing the actual research.  They may not be passing the funds, as a cash transaction, to another organization. (Susan G. Komen, American Heart Association, American Cancer Society).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6235"/>
            <a:ext cx="10571998" cy="1401709"/>
          </a:xfrm>
        </p:spPr>
        <p:txBody>
          <a:bodyPr/>
          <a:lstStyle/>
          <a:p>
            <a:pPr algn="ctr"/>
            <a:r>
              <a:rPr lang="en-US" sz="4800" dirty="0"/>
              <a:t>Notable Points</a:t>
            </a:r>
            <a:br>
              <a:rPr lang="en-US" sz="4800" dirty="0"/>
            </a:br>
            <a:endParaRPr lang="en-US" sz="4800" dirty="0"/>
          </a:p>
        </p:txBody>
      </p:sp>
      <p:sp>
        <p:nvSpPr>
          <p:cNvPr id="4" name="TextBox 3"/>
          <p:cNvSpPr txBox="1"/>
          <p:nvPr/>
        </p:nvSpPr>
        <p:spPr>
          <a:xfrm>
            <a:off x="3435106" y="2514600"/>
            <a:ext cx="5636568" cy="1569660"/>
          </a:xfrm>
          <a:prstGeom prst="rect">
            <a:avLst/>
          </a:prstGeom>
          <a:noFill/>
        </p:spPr>
        <p:txBody>
          <a:bodyPr wrap="square" rtlCol="0">
            <a:spAutoFit/>
          </a:bodyPr>
          <a:lstStyle/>
          <a:p>
            <a:r>
              <a:rPr lang="en-US" sz="2400" b="1" dirty="0">
                <a:solidFill>
                  <a:schemeClr val="bg1"/>
                </a:solidFill>
              </a:rPr>
              <a:t>Grant checks must be cashed by the receiving organization within 90 days – </a:t>
            </a:r>
            <a:r>
              <a:rPr lang="en-US" sz="2400" b="1" u="sng" dirty="0">
                <a:solidFill>
                  <a:schemeClr val="bg1"/>
                </a:solidFill>
              </a:rPr>
              <a:t>ensure you notate the date needed on the grant form</a:t>
            </a:r>
          </a:p>
        </p:txBody>
      </p:sp>
      <p:pic>
        <p:nvPicPr>
          <p:cNvPr id="5" name="Picture 4"/>
          <p:cNvPicPr>
            <a:picLocks noChangeAspect="1"/>
          </p:cNvPicPr>
          <p:nvPr/>
        </p:nvPicPr>
        <p:blipFill>
          <a:blip r:embed="rId3"/>
          <a:stretch>
            <a:fillRect/>
          </a:stretch>
        </p:blipFill>
        <p:spPr>
          <a:xfrm>
            <a:off x="24539" y="2362631"/>
            <a:ext cx="3441564" cy="2209800"/>
          </a:xfrm>
          <a:prstGeom prst="rect">
            <a:avLst/>
          </a:prstGeom>
        </p:spPr>
      </p:pic>
      <p:sp>
        <p:nvSpPr>
          <p:cNvPr id="7" name="Rectangle 6"/>
          <p:cNvSpPr/>
          <p:nvPr/>
        </p:nvSpPr>
        <p:spPr>
          <a:xfrm>
            <a:off x="9525000" y="2689386"/>
            <a:ext cx="1447801" cy="1569660"/>
          </a:xfrm>
          <a:prstGeom prst="rect">
            <a:avLst/>
          </a:prstGeom>
          <a:noFill/>
        </p:spPr>
        <p:txBody>
          <a:bodyPr wrap="square" lIns="91440" tIns="45720" rIns="91440" bIns="45720">
            <a:spAutoFit/>
            <a:scene3d>
              <a:camera prst="perspectiveContrastingLeftFacing"/>
              <a:lightRig rig="threePt" dir="t"/>
            </a:scene3d>
          </a:bodyPr>
          <a:lstStyle/>
          <a:p>
            <a:pPr algn="ctr"/>
            <a:r>
              <a:rPr lang="en-US" sz="3200" b="1" dirty="0">
                <a:ln w="0"/>
                <a:solidFill>
                  <a:schemeClr val="accent1"/>
                </a:solidFill>
                <a:effectLst>
                  <a:outerShdw blurRad="38100" dist="25400" dir="5400000" algn="ctr" rotWithShape="0">
                    <a:srgbClr val="6E747A">
                      <a:alpha val="43000"/>
                    </a:srgbClr>
                  </a:outerShdw>
                </a:effectLst>
              </a:rPr>
              <a:t>Within </a:t>
            </a:r>
            <a:r>
              <a:rPr lang="en-US" sz="3200" b="1" cap="none" spc="0" dirty="0">
                <a:ln w="0"/>
                <a:solidFill>
                  <a:schemeClr val="accent1"/>
                </a:solidFill>
                <a:effectLst>
                  <a:outerShdw blurRad="38100" dist="25400" dir="5400000" algn="ctr" rotWithShape="0">
                    <a:srgbClr val="6E747A">
                      <a:alpha val="43000"/>
                    </a:srgbClr>
                  </a:outerShdw>
                </a:effectLst>
              </a:rPr>
              <a:t>90 Days</a:t>
            </a:r>
          </a:p>
        </p:txBody>
      </p:sp>
      <p:sp>
        <p:nvSpPr>
          <p:cNvPr id="8" name="TextBox 7"/>
          <p:cNvSpPr txBox="1"/>
          <p:nvPr/>
        </p:nvSpPr>
        <p:spPr>
          <a:xfrm>
            <a:off x="228600" y="4796253"/>
            <a:ext cx="7162800" cy="1077218"/>
          </a:xfrm>
          <a:prstGeom prst="rect">
            <a:avLst/>
          </a:prstGeom>
          <a:noFill/>
        </p:spPr>
        <p:txBody>
          <a:bodyPr wrap="square" rtlCol="0">
            <a:spAutoFit/>
          </a:bodyPr>
          <a:lstStyle/>
          <a:p>
            <a:r>
              <a:rPr lang="en-US" sz="3200" b="1" dirty="0">
                <a:solidFill>
                  <a:schemeClr val="bg1"/>
                </a:solidFill>
              </a:rPr>
              <a:t>Presentation checks are available through the marketing department</a:t>
            </a:r>
          </a:p>
        </p:txBody>
      </p:sp>
      <p:pic>
        <p:nvPicPr>
          <p:cNvPr id="9" name="Picture 8"/>
          <p:cNvPicPr>
            <a:picLocks noChangeAspect="1"/>
          </p:cNvPicPr>
          <p:nvPr/>
        </p:nvPicPr>
        <p:blipFill>
          <a:blip r:embed="rId4"/>
          <a:stretch>
            <a:fillRect/>
          </a:stretch>
        </p:blipFill>
        <p:spPr>
          <a:xfrm>
            <a:off x="7620000" y="4657029"/>
            <a:ext cx="4140408" cy="1909763"/>
          </a:xfrm>
          <a:prstGeom prst="rect">
            <a:avLst/>
          </a:prstGeom>
        </p:spPr>
      </p:pic>
    </p:spTree>
    <p:extLst>
      <p:ext uri="{BB962C8B-B14F-4D97-AF65-F5344CB8AC3E}">
        <p14:creationId xmlns:p14="http://schemas.microsoft.com/office/powerpoint/2010/main" val="246584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anim calcmode="lin" valueType="num">
                                      <p:cBhvr>
                                        <p:cTn id="8"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42" y="152400"/>
            <a:ext cx="10571998" cy="1524000"/>
          </a:xfrm>
        </p:spPr>
        <p:txBody>
          <a:bodyPr/>
          <a:lstStyle/>
          <a:p>
            <a:pPr algn="ctr"/>
            <a:r>
              <a:rPr lang="en-US" sz="4800" dirty="0"/>
              <a:t>Benefits of the Grant Process</a:t>
            </a:r>
            <a:r>
              <a:rPr lang="en-US" sz="4400" dirty="0"/>
              <a:t/>
            </a:r>
            <a:br>
              <a:rPr lang="en-US" sz="4400" dirty="0"/>
            </a:br>
            <a:endParaRPr lang="en-US" sz="2500" dirty="0"/>
          </a:p>
        </p:txBody>
      </p:sp>
      <p:sp>
        <p:nvSpPr>
          <p:cNvPr id="5" name="TextBox 4"/>
          <p:cNvSpPr txBox="1"/>
          <p:nvPr/>
        </p:nvSpPr>
        <p:spPr>
          <a:xfrm>
            <a:off x="3351063" y="2298484"/>
            <a:ext cx="8055474" cy="1938992"/>
          </a:xfrm>
          <a:prstGeom prst="rect">
            <a:avLst/>
          </a:prstGeom>
          <a:noFill/>
        </p:spPr>
        <p:txBody>
          <a:bodyPr wrap="square" rtlCol="0">
            <a:spAutoFit/>
          </a:bodyPr>
          <a:lstStyle/>
          <a:p>
            <a:r>
              <a:rPr lang="en-US" sz="2400" b="1" dirty="0">
                <a:solidFill>
                  <a:schemeClr val="bg1"/>
                </a:solidFill>
              </a:rPr>
              <a:t>Recognition: Each contribution/grant sent to the Grand Aerie is tracked so recognition can be given each year at the International Convention.  The Grand Aerie cannot track or recognize contributions given by Aeries/Auxiliaries directly to other entities.</a:t>
            </a:r>
          </a:p>
        </p:txBody>
      </p:sp>
      <p:pic>
        <p:nvPicPr>
          <p:cNvPr id="6" name="Picture 5"/>
          <p:cNvPicPr>
            <a:picLocks noChangeAspect="1"/>
          </p:cNvPicPr>
          <p:nvPr/>
        </p:nvPicPr>
        <p:blipFill>
          <a:blip r:embed="rId2"/>
          <a:stretch>
            <a:fillRect/>
          </a:stretch>
        </p:blipFill>
        <p:spPr>
          <a:xfrm>
            <a:off x="810000" y="2362200"/>
            <a:ext cx="2109531" cy="1811560"/>
          </a:xfrm>
          <a:prstGeom prst="rect">
            <a:avLst/>
          </a:prstGeom>
        </p:spPr>
      </p:pic>
      <p:sp>
        <p:nvSpPr>
          <p:cNvPr id="8" name="TextBox 7"/>
          <p:cNvSpPr txBox="1"/>
          <p:nvPr/>
        </p:nvSpPr>
        <p:spPr>
          <a:xfrm>
            <a:off x="304799" y="4495800"/>
            <a:ext cx="11582400" cy="1938992"/>
          </a:xfrm>
          <a:prstGeom prst="rect">
            <a:avLst/>
          </a:prstGeom>
          <a:noFill/>
        </p:spPr>
        <p:txBody>
          <a:bodyPr wrap="square" rtlCol="0">
            <a:spAutoFit/>
          </a:bodyPr>
          <a:lstStyle/>
          <a:p>
            <a:r>
              <a:rPr lang="en-US" sz="2000" b="1" dirty="0" smtClean="0">
                <a:solidFill>
                  <a:schemeClr val="bg1"/>
                </a:solidFill>
              </a:rPr>
              <a:t>Credit: (Charitable </a:t>
            </a:r>
            <a:r>
              <a:rPr lang="en-US" sz="2000" b="1" dirty="0">
                <a:solidFill>
                  <a:schemeClr val="bg1"/>
                </a:solidFill>
              </a:rPr>
              <a:t>Tax </a:t>
            </a:r>
            <a:r>
              <a:rPr lang="en-US" sz="2000" b="1" dirty="0" smtClean="0">
                <a:solidFill>
                  <a:schemeClr val="bg1"/>
                </a:solidFill>
              </a:rPr>
              <a:t>Deductions) </a:t>
            </a:r>
            <a:r>
              <a:rPr lang="en-US" sz="2000" b="1" dirty="0">
                <a:solidFill>
                  <a:schemeClr val="bg1"/>
                </a:solidFill>
              </a:rPr>
              <a:t>All donors receive an </a:t>
            </a:r>
            <a:r>
              <a:rPr lang="en-US" sz="2000" b="1" u="sng" dirty="0">
                <a:solidFill>
                  <a:schemeClr val="bg1"/>
                </a:solidFill>
              </a:rPr>
              <a:t>acknowledgement letter</a:t>
            </a:r>
            <a:r>
              <a:rPr lang="en-US" sz="2000" b="1" dirty="0">
                <a:solidFill>
                  <a:schemeClr val="bg1"/>
                </a:solidFill>
              </a:rPr>
              <a:t> acceptable for tax purposes.  These letters should be given to your accountant each year.  This only applies to contributions given to one of the FOE Foundations (Charity – Memorial – Eagle Village), which are designated by the IRS as exempt as 501(c)3 charities.  This does not apply to any contributions given directly to any individual Aeries/Auxiliaries as they are designated as non-profit, 501(c)8 entities, not charitable.</a:t>
            </a:r>
          </a:p>
        </p:txBody>
      </p:sp>
    </p:spTree>
    <p:extLst>
      <p:ext uri="{BB962C8B-B14F-4D97-AF65-F5344CB8AC3E}">
        <p14:creationId xmlns:p14="http://schemas.microsoft.com/office/powerpoint/2010/main" val="2861085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333266"/>
            <a:ext cx="10571998" cy="1524000"/>
          </a:xfrm>
        </p:spPr>
        <p:txBody>
          <a:bodyPr/>
          <a:lstStyle/>
          <a:p>
            <a:pPr algn="ctr"/>
            <a:r>
              <a:rPr lang="en-US" sz="4800" dirty="0"/>
              <a:t>Benefits of the Grant Process</a:t>
            </a:r>
            <a:r>
              <a:rPr lang="en-US" sz="4400" dirty="0"/>
              <a:t/>
            </a:r>
            <a:br>
              <a:rPr lang="en-US" sz="4400" dirty="0"/>
            </a:br>
            <a:endParaRPr lang="en-US" sz="2500" dirty="0"/>
          </a:p>
        </p:txBody>
      </p:sp>
      <p:sp>
        <p:nvSpPr>
          <p:cNvPr id="4" name="TextBox 3"/>
          <p:cNvSpPr txBox="1"/>
          <p:nvPr/>
        </p:nvSpPr>
        <p:spPr>
          <a:xfrm>
            <a:off x="385674" y="2362200"/>
            <a:ext cx="6629401" cy="4093428"/>
          </a:xfrm>
          <a:prstGeom prst="rect">
            <a:avLst/>
          </a:prstGeom>
          <a:noFill/>
        </p:spPr>
        <p:txBody>
          <a:bodyPr wrap="square" rtlCol="0">
            <a:spAutoFit/>
          </a:bodyPr>
          <a:lstStyle/>
          <a:p>
            <a:pPr algn="ctr"/>
            <a:r>
              <a:rPr lang="en-US" sz="2600" b="1" dirty="0">
                <a:solidFill>
                  <a:schemeClr val="bg1"/>
                </a:solidFill>
              </a:rPr>
              <a:t>In order for the Fraternal Order of Eagles </a:t>
            </a:r>
            <a:r>
              <a:rPr lang="en-US" sz="2600" b="1" dirty="0" smtClean="0">
                <a:solidFill>
                  <a:schemeClr val="bg1"/>
                </a:solidFill>
              </a:rPr>
              <a:t>Charity Foundation</a:t>
            </a:r>
            <a:r>
              <a:rPr lang="en-US" sz="2600" b="1" dirty="0">
                <a:solidFill>
                  <a:schemeClr val="bg1"/>
                </a:solidFill>
              </a:rPr>
              <a:t>, The Memorial Foundation and Eagle Village to maintain their charitable status, proof of charitable activities within the issued guidelines must be provided.  Contributions to the FOE established charities and grants awarded are reported in the yearly financial statements.</a:t>
            </a:r>
          </a:p>
        </p:txBody>
      </p:sp>
      <p:pic>
        <p:nvPicPr>
          <p:cNvPr id="6" name="Picture 5"/>
          <p:cNvPicPr>
            <a:picLocks noChangeAspect="1"/>
          </p:cNvPicPr>
          <p:nvPr/>
        </p:nvPicPr>
        <p:blipFill>
          <a:blip r:embed="rId2"/>
          <a:stretch>
            <a:fillRect/>
          </a:stretch>
        </p:blipFill>
        <p:spPr>
          <a:xfrm>
            <a:off x="9463407" y="2115075"/>
            <a:ext cx="2423793" cy="2228325"/>
          </a:xfrm>
          <a:prstGeom prst="rect">
            <a:avLst/>
          </a:prstGeom>
        </p:spPr>
      </p:pic>
      <p:pic>
        <p:nvPicPr>
          <p:cNvPr id="7" name="Picture 6"/>
          <p:cNvPicPr>
            <a:picLocks noChangeAspect="1"/>
          </p:cNvPicPr>
          <p:nvPr/>
        </p:nvPicPr>
        <p:blipFill>
          <a:blip r:embed="rId3"/>
          <a:stretch>
            <a:fillRect/>
          </a:stretch>
        </p:blipFill>
        <p:spPr>
          <a:xfrm>
            <a:off x="6895714" y="3962401"/>
            <a:ext cx="2567693" cy="2582978"/>
          </a:xfrm>
          <a:prstGeom prst="rect">
            <a:avLst/>
          </a:prstGeom>
        </p:spPr>
      </p:pic>
    </p:spTree>
    <p:extLst>
      <p:ext uri="{BB962C8B-B14F-4D97-AF65-F5344CB8AC3E}">
        <p14:creationId xmlns:p14="http://schemas.microsoft.com/office/powerpoint/2010/main" val="4157640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152400"/>
            <a:ext cx="10571998" cy="1524000"/>
          </a:xfrm>
          <a:effectLst/>
        </p:spPr>
        <p:txBody>
          <a:bodyPr/>
          <a:lstStyle/>
          <a:p>
            <a:pPr algn="ctr"/>
            <a:r>
              <a:rPr lang="en-US" dirty="0"/>
              <a:t>FOE Charity Foundation</a:t>
            </a:r>
            <a:br>
              <a:rPr lang="en-US" dirty="0"/>
            </a:br>
            <a:r>
              <a:rPr lang="en-US" dirty="0"/>
              <a:t>Fund Name Revisions</a:t>
            </a:r>
          </a:p>
        </p:txBody>
      </p:sp>
      <p:sp>
        <p:nvSpPr>
          <p:cNvPr id="3" name="Content Placeholder 2"/>
          <p:cNvSpPr>
            <a:spLocks noGrp="1"/>
          </p:cNvSpPr>
          <p:nvPr>
            <p:ph idx="1"/>
          </p:nvPr>
        </p:nvSpPr>
        <p:spPr>
          <a:xfrm>
            <a:off x="0" y="2222287"/>
            <a:ext cx="12192000" cy="4635713"/>
          </a:xfrm>
          <a:effectLst/>
        </p:spPr>
        <p:txBody>
          <a:bodyPr>
            <a:normAutofit/>
          </a:bodyPr>
          <a:lstStyle/>
          <a:p>
            <a:pPr>
              <a:buFont typeface="Arial" pitchFamily="34" charset="0"/>
              <a:buChar char="•"/>
            </a:pPr>
            <a:r>
              <a:rPr lang="en-US" sz="2800" dirty="0">
                <a:solidFill>
                  <a:schemeClr val="bg1"/>
                </a:solidFill>
              </a:rPr>
              <a:t>Effective June 1, 2019, there is only one, comprehensive Children’s Fund.</a:t>
            </a:r>
          </a:p>
          <a:p>
            <a:pPr lvl="1">
              <a:buFont typeface="Arial" pitchFamily="34" charset="0"/>
              <a:buChar char="•"/>
            </a:pPr>
            <a:r>
              <a:rPr lang="en-US" sz="2800" dirty="0">
                <a:solidFill>
                  <a:schemeClr val="bg1"/>
                </a:solidFill>
              </a:rPr>
              <a:t>Grants may still be given for the purposes of Child Abuse Prevention and Children’s AIDS Awareness.</a:t>
            </a:r>
          </a:p>
          <a:p>
            <a:pPr>
              <a:buFont typeface="Arial" pitchFamily="34" charset="0"/>
              <a:buChar char="•"/>
            </a:pPr>
            <a:r>
              <a:rPr lang="en-US" sz="2800" dirty="0">
                <a:solidFill>
                  <a:schemeClr val="bg1"/>
                </a:solidFill>
              </a:rPr>
              <a:t>All fund names now begin with “</a:t>
            </a:r>
            <a:r>
              <a:rPr lang="en-US" sz="2800" b="1" dirty="0">
                <a:solidFill>
                  <a:schemeClr val="bg1"/>
                </a:solidFill>
              </a:rPr>
              <a:t>FOE Charity Foundation</a:t>
            </a:r>
            <a:r>
              <a:rPr lang="en-US" sz="2800" dirty="0">
                <a:solidFill>
                  <a:schemeClr val="bg1"/>
                </a:solidFill>
              </a:rPr>
              <a:t>” and will be followed by the specific designation.</a:t>
            </a:r>
          </a:p>
          <a:p>
            <a:pPr lvl="1">
              <a:buFont typeface="Arial" pitchFamily="34" charset="0"/>
              <a:buChar char="•"/>
            </a:pPr>
            <a:r>
              <a:rPr lang="en-US" sz="2800" dirty="0">
                <a:solidFill>
                  <a:schemeClr val="bg1"/>
                </a:solidFill>
              </a:rPr>
              <a:t>For example: The Jimmy Durante Children’s Fund has been revised to be the FOE Charity Foundation Children’s Fund.</a:t>
            </a:r>
          </a:p>
        </p:txBody>
      </p:sp>
    </p:spTree>
    <p:extLst>
      <p:ext uri="{BB962C8B-B14F-4D97-AF65-F5344CB8AC3E}">
        <p14:creationId xmlns:p14="http://schemas.microsoft.com/office/powerpoint/2010/main" val="917644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333266"/>
            <a:ext cx="10571998" cy="1524000"/>
          </a:xfrm>
        </p:spPr>
        <p:txBody>
          <a:bodyPr/>
          <a:lstStyle/>
          <a:p>
            <a:pPr algn="ctr"/>
            <a:r>
              <a:rPr lang="en-US" sz="4800" dirty="0" smtClean="0"/>
              <a:t>State/Provincial </a:t>
            </a:r>
            <a:r>
              <a:rPr lang="en-US" sz="4800" dirty="0" smtClean="0"/>
              <a:t>President’s </a:t>
            </a:r>
            <a:r>
              <a:rPr lang="en-US" sz="4800" dirty="0"/>
              <a:t>Fund</a:t>
            </a:r>
            <a:r>
              <a:rPr lang="en-US" sz="4400" dirty="0"/>
              <a:t/>
            </a:r>
            <a:br>
              <a:rPr lang="en-US" sz="4400" dirty="0"/>
            </a:br>
            <a:endParaRPr lang="en-US" sz="2500" dirty="0"/>
          </a:p>
        </p:txBody>
      </p:sp>
      <p:sp>
        <p:nvSpPr>
          <p:cNvPr id="4" name="TextBox 3"/>
          <p:cNvSpPr txBox="1"/>
          <p:nvPr/>
        </p:nvSpPr>
        <p:spPr>
          <a:xfrm>
            <a:off x="76200" y="1822097"/>
            <a:ext cx="12039600" cy="5139869"/>
          </a:xfrm>
          <a:prstGeom prst="rect">
            <a:avLst/>
          </a:prstGeom>
          <a:noFill/>
        </p:spPr>
        <p:txBody>
          <a:bodyPr wrap="square" rtlCol="0">
            <a:spAutoFit/>
          </a:bodyPr>
          <a:lstStyle/>
          <a:p>
            <a:pPr algn="ctr"/>
            <a:endParaRPr lang="en-US" sz="2600" b="1" dirty="0">
              <a:solidFill>
                <a:schemeClr val="bg1"/>
              </a:solidFill>
            </a:endParaRPr>
          </a:p>
          <a:p>
            <a:pPr algn="ctr"/>
            <a:r>
              <a:rPr lang="en-US" sz="2400" b="1" dirty="0" smtClean="0">
                <a:solidFill>
                  <a:schemeClr val="bg1"/>
                </a:solidFill>
              </a:rPr>
              <a:t>State/Provincial </a:t>
            </a:r>
            <a:r>
              <a:rPr lang="en-US" sz="2400" b="1" dirty="0">
                <a:solidFill>
                  <a:schemeClr val="bg1"/>
                </a:solidFill>
              </a:rPr>
              <a:t>Presidents may contact the Grand Aerie to establish a fund for their </a:t>
            </a:r>
            <a:r>
              <a:rPr lang="en-US" sz="2400" b="1" dirty="0" smtClean="0">
                <a:solidFill>
                  <a:schemeClr val="bg1"/>
                </a:solidFill>
              </a:rPr>
              <a:t>charity.</a:t>
            </a:r>
            <a:endParaRPr lang="en-US" sz="2400" b="1" u="sng" dirty="0">
              <a:solidFill>
                <a:schemeClr val="bg1"/>
              </a:solidFill>
            </a:endParaRPr>
          </a:p>
          <a:p>
            <a:pPr>
              <a:buClr>
                <a:srgbClr val="C00000"/>
              </a:buClr>
            </a:pPr>
            <a:endParaRPr lang="en-US" sz="2600" b="1" dirty="0">
              <a:solidFill>
                <a:schemeClr val="bg1"/>
              </a:solidFill>
            </a:endParaRPr>
          </a:p>
          <a:p>
            <a:pPr marL="457200" indent="-457200">
              <a:buClr>
                <a:srgbClr val="C00000"/>
              </a:buClr>
              <a:buFont typeface="Wingdings" panose="05000000000000000000" pitchFamily="2" charset="2"/>
              <a:buChar char="v"/>
            </a:pPr>
            <a:r>
              <a:rPr lang="en-US" sz="2000" b="1" dirty="0">
                <a:solidFill>
                  <a:schemeClr val="bg1"/>
                </a:solidFill>
              </a:rPr>
              <a:t>Email </a:t>
            </a:r>
            <a:r>
              <a:rPr lang="en-US" sz="2000" b="1" dirty="0">
                <a:solidFill>
                  <a:schemeClr val="bg1"/>
                </a:solidFill>
                <a:hlinkClick r:id="rId2"/>
              </a:rPr>
              <a:t>charities@foe.com</a:t>
            </a:r>
            <a:r>
              <a:rPr lang="en-US" sz="2000" b="1" dirty="0">
                <a:solidFill>
                  <a:schemeClr val="bg1"/>
                </a:solidFill>
              </a:rPr>
              <a:t> and include:</a:t>
            </a:r>
          </a:p>
          <a:p>
            <a:pPr marL="914400" lvl="1" indent="-457200">
              <a:buClr>
                <a:srgbClr val="C00000"/>
              </a:buClr>
              <a:buFont typeface="Wingdings" panose="05000000000000000000" pitchFamily="2" charset="2"/>
              <a:buChar char="Ø"/>
            </a:pPr>
            <a:r>
              <a:rPr lang="en-US" sz="2000" b="1" dirty="0">
                <a:solidFill>
                  <a:schemeClr val="bg1"/>
                </a:solidFill>
              </a:rPr>
              <a:t>Your name</a:t>
            </a:r>
          </a:p>
          <a:p>
            <a:pPr marL="914400" lvl="1" indent="-457200">
              <a:buClr>
                <a:srgbClr val="C00000"/>
              </a:buClr>
              <a:buFont typeface="Wingdings" panose="05000000000000000000" pitchFamily="2" charset="2"/>
              <a:buChar char="Ø"/>
            </a:pPr>
            <a:r>
              <a:rPr lang="en-US" sz="2000" b="1" dirty="0">
                <a:solidFill>
                  <a:schemeClr val="bg1"/>
                </a:solidFill>
              </a:rPr>
              <a:t>Your </a:t>
            </a:r>
            <a:r>
              <a:rPr lang="en-US" sz="2000" b="1" dirty="0" smtClean="0">
                <a:solidFill>
                  <a:schemeClr val="bg1"/>
                </a:solidFill>
              </a:rPr>
              <a:t>State/Province</a:t>
            </a:r>
          </a:p>
          <a:p>
            <a:pPr marL="914400" lvl="1" indent="-457200">
              <a:buClr>
                <a:srgbClr val="C00000"/>
              </a:buClr>
              <a:buFont typeface="Wingdings" panose="05000000000000000000" pitchFamily="2" charset="2"/>
              <a:buChar char="Ø"/>
            </a:pPr>
            <a:r>
              <a:rPr lang="en-US" sz="2000" b="1" dirty="0" smtClean="0">
                <a:solidFill>
                  <a:schemeClr val="bg1"/>
                </a:solidFill>
              </a:rPr>
              <a:t>Aerie or Auxiliary</a:t>
            </a:r>
            <a:endParaRPr lang="en-US" sz="2000" b="1" dirty="0">
              <a:solidFill>
                <a:schemeClr val="bg1"/>
              </a:solidFill>
            </a:endParaRPr>
          </a:p>
          <a:p>
            <a:pPr marL="914400" lvl="1" indent="-457200">
              <a:buClr>
                <a:srgbClr val="C00000"/>
              </a:buClr>
              <a:buFont typeface="Wingdings" panose="05000000000000000000" pitchFamily="2" charset="2"/>
              <a:buChar char="Ø"/>
            </a:pPr>
            <a:r>
              <a:rPr lang="en-US" sz="2000" b="1" dirty="0">
                <a:solidFill>
                  <a:schemeClr val="bg1"/>
                </a:solidFill>
              </a:rPr>
              <a:t>Your Presidential year (ex: </a:t>
            </a:r>
            <a:r>
              <a:rPr lang="en-US" sz="2000" b="1" dirty="0" smtClean="0">
                <a:solidFill>
                  <a:schemeClr val="bg1"/>
                </a:solidFill>
              </a:rPr>
              <a:t>2021-2022)</a:t>
            </a:r>
          </a:p>
          <a:p>
            <a:pPr marL="914400" lvl="1" indent="-457200">
              <a:buClr>
                <a:srgbClr val="C00000"/>
              </a:buClr>
              <a:buFont typeface="Wingdings" panose="05000000000000000000" pitchFamily="2" charset="2"/>
              <a:buChar char="Ø"/>
            </a:pPr>
            <a:r>
              <a:rPr lang="en-US" sz="2000" b="1" dirty="0" smtClean="0">
                <a:solidFill>
                  <a:schemeClr val="bg1"/>
                </a:solidFill>
              </a:rPr>
              <a:t>Name of receiving organization and required documents to verify eligibility</a:t>
            </a:r>
            <a:endParaRPr lang="en-US" sz="2000" b="1" dirty="0">
              <a:solidFill>
                <a:schemeClr val="bg1"/>
              </a:solidFill>
            </a:endParaRPr>
          </a:p>
          <a:p>
            <a:pPr algn="ctr"/>
            <a:endParaRPr lang="en-US" sz="2000" b="1" dirty="0">
              <a:solidFill>
                <a:schemeClr val="bg1"/>
              </a:solidFill>
            </a:endParaRPr>
          </a:p>
          <a:p>
            <a:pPr marL="457200" indent="-457200">
              <a:buClr>
                <a:srgbClr val="C00000"/>
              </a:buClr>
              <a:buFont typeface="Wingdings" panose="05000000000000000000" pitchFamily="2" charset="2"/>
              <a:buChar char="v"/>
            </a:pPr>
            <a:r>
              <a:rPr lang="en-US" sz="2000" b="1" dirty="0">
                <a:solidFill>
                  <a:schemeClr val="bg1"/>
                </a:solidFill>
              </a:rPr>
              <a:t>Verify your chosen charity meets the grant requirements</a:t>
            </a:r>
          </a:p>
          <a:p>
            <a:r>
              <a:rPr lang="en-US" sz="2000" b="1" dirty="0">
                <a:solidFill>
                  <a:schemeClr val="bg1"/>
                </a:solidFill>
              </a:rPr>
              <a:t>		The organization may submit their resumé letter to the grant department in </a:t>
            </a:r>
          </a:p>
          <a:p>
            <a:r>
              <a:rPr lang="en-US" sz="2000" b="1" dirty="0">
                <a:solidFill>
                  <a:schemeClr val="bg1"/>
                </a:solidFill>
              </a:rPr>
              <a:t>		advance to verify their use of funds.  The resumé letter and </a:t>
            </a:r>
            <a:r>
              <a:rPr lang="en-US" sz="2000" b="1" dirty="0" smtClean="0">
                <a:solidFill>
                  <a:schemeClr val="bg1"/>
                </a:solidFill>
              </a:rPr>
              <a:t>proof of exemption </a:t>
            </a:r>
            <a:r>
              <a:rPr lang="en-US" sz="2000" b="1" dirty="0">
                <a:solidFill>
                  <a:schemeClr val="bg1"/>
                </a:solidFill>
              </a:rPr>
              <a:t>may </a:t>
            </a:r>
            <a:r>
              <a:rPr lang="en-US" sz="2000" b="1" dirty="0" smtClean="0">
                <a:solidFill>
                  <a:schemeClr val="bg1"/>
                </a:solidFill>
              </a:rPr>
              <a:t>be 		emailed </a:t>
            </a:r>
            <a:r>
              <a:rPr lang="en-US" sz="2000" b="1" dirty="0">
                <a:solidFill>
                  <a:schemeClr val="bg1"/>
                </a:solidFill>
              </a:rPr>
              <a:t>to </a:t>
            </a:r>
            <a:r>
              <a:rPr lang="en-US" sz="2000" b="1" dirty="0">
                <a:solidFill>
                  <a:schemeClr val="bg1"/>
                </a:solidFill>
                <a:hlinkClick r:id="rId3"/>
              </a:rPr>
              <a:t>grants@foe.com</a:t>
            </a:r>
            <a:endParaRPr lang="en-US" sz="2000" b="1" dirty="0">
              <a:solidFill>
                <a:schemeClr val="bg1"/>
              </a:solidFill>
            </a:endParaRPr>
          </a:p>
        </p:txBody>
      </p:sp>
    </p:spTree>
    <p:extLst>
      <p:ext uri="{BB962C8B-B14F-4D97-AF65-F5344CB8AC3E}">
        <p14:creationId xmlns:p14="http://schemas.microsoft.com/office/powerpoint/2010/main" val="2347623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333266"/>
            <a:ext cx="10571998" cy="1524000"/>
          </a:xfrm>
        </p:spPr>
        <p:txBody>
          <a:bodyPr/>
          <a:lstStyle/>
          <a:p>
            <a:pPr algn="ctr"/>
            <a:r>
              <a:rPr lang="en-US" sz="4800" dirty="0" smtClean="0"/>
              <a:t>State/Provincial </a:t>
            </a:r>
            <a:r>
              <a:rPr lang="en-US" sz="4800" dirty="0" smtClean="0"/>
              <a:t>President’s </a:t>
            </a:r>
            <a:r>
              <a:rPr lang="en-US" sz="4800" dirty="0"/>
              <a:t>Fund</a:t>
            </a:r>
            <a:r>
              <a:rPr lang="en-US" sz="4400" dirty="0"/>
              <a:t/>
            </a:r>
            <a:br>
              <a:rPr lang="en-US" sz="4400" dirty="0"/>
            </a:br>
            <a:endParaRPr lang="en-US" sz="2500" dirty="0"/>
          </a:p>
        </p:txBody>
      </p:sp>
      <p:sp>
        <p:nvSpPr>
          <p:cNvPr id="4" name="TextBox 3"/>
          <p:cNvSpPr txBox="1"/>
          <p:nvPr/>
        </p:nvSpPr>
        <p:spPr>
          <a:xfrm>
            <a:off x="457200" y="1822097"/>
            <a:ext cx="11506200" cy="5386090"/>
          </a:xfrm>
          <a:prstGeom prst="rect">
            <a:avLst/>
          </a:prstGeom>
          <a:noFill/>
        </p:spPr>
        <p:txBody>
          <a:bodyPr wrap="square" rtlCol="0">
            <a:spAutoFit/>
          </a:bodyPr>
          <a:lstStyle/>
          <a:p>
            <a:pPr algn="ctr"/>
            <a:endParaRPr lang="en-US" sz="2600" b="1" dirty="0">
              <a:solidFill>
                <a:schemeClr val="bg1"/>
              </a:solidFill>
            </a:endParaRPr>
          </a:p>
          <a:p>
            <a:pPr algn="ctr"/>
            <a:r>
              <a:rPr lang="en-US" sz="2800" b="1" dirty="0">
                <a:solidFill>
                  <a:schemeClr val="bg1"/>
                </a:solidFill>
              </a:rPr>
              <a:t>To process Contributions for </a:t>
            </a:r>
            <a:r>
              <a:rPr lang="en-US" sz="2800" b="1" dirty="0" smtClean="0">
                <a:solidFill>
                  <a:schemeClr val="bg1"/>
                </a:solidFill>
              </a:rPr>
              <a:t>State/Provincial </a:t>
            </a:r>
            <a:r>
              <a:rPr lang="en-US" sz="2800" b="1" dirty="0" smtClean="0">
                <a:solidFill>
                  <a:schemeClr val="bg1"/>
                </a:solidFill>
              </a:rPr>
              <a:t>President</a:t>
            </a:r>
            <a:r>
              <a:rPr lang="en-US" sz="2800" b="1" dirty="0" smtClean="0">
                <a:solidFill>
                  <a:schemeClr val="bg1"/>
                </a:solidFill>
              </a:rPr>
              <a:t>s’</a:t>
            </a:r>
            <a:r>
              <a:rPr lang="en-US" sz="2800" b="1" dirty="0" smtClean="0">
                <a:solidFill>
                  <a:schemeClr val="bg1"/>
                </a:solidFill>
              </a:rPr>
              <a:t> </a:t>
            </a:r>
            <a:r>
              <a:rPr lang="en-US" sz="2800" b="1" dirty="0">
                <a:solidFill>
                  <a:schemeClr val="bg1"/>
                </a:solidFill>
              </a:rPr>
              <a:t>Funds:</a:t>
            </a:r>
          </a:p>
          <a:p>
            <a:pPr algn="ctr"/>
            <a:endParaRPr lang="en-US" sz="2600" b="1" dirty="0">
              <a:solidFill>
                <a:schemeClr val="bg1"/>
              </a:solidFill>
            </a:endParaRPr>
          </a:p>
          <a:p>
            <a:pPr marL="457200" indent="-457200">
              <a:buClr>
                <a:schemeClr val="accent1"/>
              </a:buClr>
              <a:buFont typeface="Wingdings" panose="05000000000000000000" pitchFamily="2" charset="2"/>
              <a:buChar char="v"/>
            </a:pPr>
            <a:r>
              <a:rPr lang="en-US" sz="2400" b="1" dirty="0">
                <a:solidFill>
                  <a:schemeClr val="bg1"/>
                </a:solidFill>
              </a:rPr>
              <a:t>Contributions may be sent directly to the Grand Aerie</a:t>
            </a:r>
          </a:p>
          <a:p>
            <a:pPr marL="914400" lvl="1" indent="-457200">
              <a:buClr>
                <a:schemeClr val="accent1"/>
              </a:buClr>
              <a:buFont typeface="Wingdings" panose="05000000000000000000" pitchFamily="2" charset="2"/>
              <a:buChar char="Ø"/>
            </a:pPr>
            <a:r>
              <a:rPr lang="en-US" sz="2400" b="1" dirty="0">
                <a:solidFill>
                  <a:schemeClr val="bg1"/>
                </a:solidFill>
              </a:rPr>
              <a:t>Make checks payable to: </a:t>
            </a:r>
            <a:r>
              <a:rPr lang="en-US" sz="2400" b="1" u="sng" dirty="0">
                <a:solidFill>
                  <a:schemeClr val="bg1"/>
                </a:solidFill>
              </a:rPr>
              <a:t>FOE Charity Foundation</a:t>
            </a:r>
          </a:p>
          <a:p>
            <a:pPr marL="914400" lvl="1" indent="-457200">
              <a:buClr>
                <a:schemeClr val="accent1"/>
              </a:buClr>
              <a:buFont typeface="Wingdings" panose="05000000000000000000" pitchFamily="2" charset="2"/>
              <a:buChar char="Ø"/>
            </a:pPr>
            <a:r>
              <a:rPr lang="en-US" sz="2400" b="1" dirty="0">
                <a:solidFill>
                  <a:schemeClr val="bg1"/>
                </a:solidFill>
              </a:rPr>
              <a:t>Note on the memo line:</a:t>
            </a:r>
          </a:p>
          <a:p>
            <a:pPr marL="1371600" lvl="2" indent="-457200">
              <a:buClr>
                <a:schemeClr val="accent1"/>
              </a:buClr>
              <a:buFont typeface="Wingdings" panose="05000000000000000000" pitchFamily="2" charset="2"/>
              <a:buChar char="ü"/>
            </a:pPr>
            <a:r>
              <a:rPr lang="en-US" sz="2400" b="1" dirty="0">
                <a:solidFill>
                  <a:schemeClr val="bg1"/>
                </a:solidFill>
              </a:rPr>
              <a:t>Aerie or Auxiliary </a:t>
            </a:r>
            <a:r>
              <a:rPr lang="en-US" sz="2400" b="1" dirty="0" smtClean="0">
                <a:solidFill>
                  <a:schemeClr val="bg1"/>
                </a:solidFill>
              </a:rPr>
              <a:t>State/Provincial </a:t>
            </a:r>
            <a:r>
              <a:rPr lang="en-US" sz="2400" b="1" dirty="0">
                <a:solidFill>
                  <a:schemeClr val="bg1"/>
                </a:solidFill>
              </a:rPr>
              <a:t>President Name</a:t>
            </a:r>
          </a:p>
          <a:p>
            <a:pPr marL="1371600" lvl="2" indent="-457200">
              <a:buClr>
                <a:schemeClr val="accent1"/>
              </a:buClr>
              <a:buFont typeface="Wingdings" panose="05000000000000000000" pitchFamily="2" charset="2"/>
              <a:buChar char="ü"/>
            </a:pPr>
            <a:r>
              <a:rPr lang="en-US" sz="2400" b="1" dirty="0">
                <a:solidFill>
                  <a:schemeClr val="bg1"/>
                </a:solidFill>
              </a:rPr>
              <a:t>Indicate the </a:t>
            </a:r>
            <a:r>
              <a:rPr lang="en-US" sz="2400" b="1" dirty="0" smtClean="0">
                <a:solidFill>
                  <a:schemeClr val="bg1"/>
                </a:solidFill>
              </a:rPr>
              <a:t>State/Province </a:t>
            </a:r>
            <a:r>
              <a:rPr lang="en-US" sz="2400" b="1" dirty="0">
                <a:solidFill>
                  <a:schemeClr val="bg1"/>
                </a:solidFill>
              </a:rPr>
              <a:t>(ex: Iowa)</a:t>
            </a:r>
          </a:p>
          <a:p>
            <a:pPr marL="1371600" lvl="2" indent="-457200">
              <a:buClr>
                <a:schemeClr val="accent1"/>
              </a:buClr>
              <a:buFont typeface="Wingdings" panose="05000000000000000000" pitchFamily="2" charset="2"/>
              <a:buChar char="ü"/>
            </a:pPr>
            <a:r>
              <a:rPr lang="en-US" sz="2400" b="1" dirty="0">
                <a:solidFill>
                  <a:schemeClr val="bg1"/>
                </a:solidFill>
              </a:rPr>
              <a:t>Indicate the </a:t>
            </a:r>
            <a:r>
              <a:rPr lang="en-US" sz="2400" b="1" dirty="0" smtClean="0">
                <a:solidFill>
                  <a:schemeClr val="bg1"/>
                </a:solidFill>
              </a:rPr>
              <a:t>Presidential year </a:t>
            </a:r>
            <a:r>
              <a:rPr lang="en-US" sz="2400" b="1" dirty="0">
                <a:solidFill>
                  <a:schemeClr val="bg1"/>
                </a:solidFill>
              </a:rPr>
              <a:t>(ex: </a:t>
            </a:r>
            <a:r>
              <a:rPr lang="en-US" sz="2400" b="1" dirty="0" smtClean="0">
                <a:solidFill>
                  <a:schemeClr val="bg1"/>
                </a:solidFill>
              </a:rPr>
              <a:t>2021-2022)</a:t>
            </a:r>
            <a:endParaRPr lang="en-US" sz="2400" b="1" dirty="0">
              <a:solidFill>
                <a:schemeClr val="bg1"/>
              </a:solidFill>
            </a:endParaRPr>
          </a:p>
          <a:p>
            <a:pPr marL="1371600" lvl="2" indent="-457200">
              <a:buClr>
                <a:schemeClr val="accent1"/>
              </a:buClr>
              <a:buFont typeface="Wingdings" panose="05000000000000000000" pitchFamily="2" charset="2"/>
              <a:buChar char="ü"/>
            </a:pPr>
            <a:endParaRPr lang="en-US" sz="2400" b="1" dirty="0">
              <a:solidFill>
                <a:schemeClr val="bg1"/>
              </a:solidFill>
            </a:endParaRPr>
          </a:p>
          <a:p>
            <a:pPr marL="0" lvl="2" algn="ctr">
              <a:buClr>
                <a:schemeClr val="accent1"/>
              </a:buClr>
            </a:pPr>
            <a:r>
              <a:rPr lang="en-US" sz="2400" b="1" dirty="0">
                <a:solidFill>
                  <a:schemeClr val="bg1"/>
                </a:solidFill>
              </a:rPr>
              <a:t>One grant will be processed for the total amount in the fund at the end of the President’s term</a:t>
            </a:r>
          </a:p>
          <a:p>
            <a:pPr lvl="2">
              <a:buClr>
                <a:schemeClr val="accent1"/>
              </a:buClr>
            </a:pPr>
            <a:endParaRPr lang="en-US" sz="2400" b="1" dirty="0">
              <a:solidFill>
                <a:schemeClr val="bg1"/>
              </a:solidFill>
            </a:endParaRPr>
          </a:p>
          <a:p>
            <a:pPr marL="914400" lvl="1" indent="-457200">
              <a:buClr>
                <a:schemeClr val="accent1"/>
              </a:buClr>
              <a:buFont typeface="Wingdings" panose="05000000000000000000" pitchFamily="2" charset="2"/>
              <a:buChar char="Ø"/>
            </a:pPr>
            <a:endParaRPr lang="en-US" sz="2400" b="1" dirty="0">
              <a:solidFill>
                <a:schemeClr val="bg1"/>
              </a:solidFill>
            </a:endParaRPr>
          </a:p>
        </p:txBody>
      </p:sp>
    </p:spTree>
    <p:extLst>
      <p:ext uri="{BB962C8B-B14F-4D97-AF65-F5344CB8AC3E}">
        <p14:creationId xmlns:p14="http://schemas.microsoft.com/office/powerpoint/2010/main" val="35091516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333266"/>
            <a:ext cx="10571998" cy="1524000"/>
          </a:xfrm>
        </p:spPr>
        <p:txBody>
          <a:bodyPr/>
          <a:lstStyle/>
          <a:p>
            <a:pPr algn="ctr"/>
            <a:r>
              <a:rPr lang="en-US" sz="4800" dirty="0" smtClean="0"/>
              <a:t>State/Provincial </a:t>
            </a:r>
            <a:r>
              <a:rPr lang="en-US" sz="4800" dirty="0" smtClean="0"/>
              <a:t>President’s </a:t>
            </a:r>
            <a:r>
              <a:rPr lang="en-US" sz="4800" dirty="0"/>
              <a:t>Fund</a:t>
            </a:r>
            <a:r>
              <a:rPr lang="en-US" sz="4400" dirty="0"/>
              <a:t/>
            </a:r>
            <a:br>
              <a:rPr lang="en-US" sz="4400" dirty="0"/>
            </a:br>
            <a:endParaRPr lang="en-US" sz="2500" dirty="0"/>
          </a:p>
        </p:txBody>
      </p:sp>
      <p:sp>
        <p:nvSpPr>
          <p:cNvPr id="4" name="TextBox 3"/>
          <p:cNvSpPr txBox="1"/>
          <p:nvPr/>
        </p:nvSpPr>
        <p:spPr>
          <a:xfrm>
            <a:off x="457200" y="1822097"/>
            <a:ext cx="11506200" cy="5539978"/>
          </a:xfrm>
          <a:prstGeom prst="rect">
            <a:avLst/>
          </a:prstGeom>
          <a:noFill/>
        </p:spPr>
        <p:txBody>
          <a:bodyPr wrap="square" rtlCol="0">
            <a:spAutoFit/>
          </a:bodyPr>
          <a:lstStyle/>
          <a:p>
            <a:pPr algn="ctr"/>
            <a:endParaRPr lang="en-US" sz="2600" b="1" dirty="0">
              <a:solidFill>
                <a:schemeClr val="bg1"/>
              </a:solidFill>
            </a:endParaRPr>
          </a:p>
          <a:p>
            <a:pPr algn="ctr"/>
            <a:r>
              <a:rPr lang="en-US" sz="2800" b="1" dirty="0" smtClean="0">
                <a:solidFill>
                  <a:schemeClr val="bg1"/>
                </a:solidFill>
              </a:rPr>
              <a:t>If the State/Provincial President or the State/Province is collecting funds from individual Aeries/Auxiliary and sending to the Grand Aerie as one sum, they must include a detailed list of which Aerie/Auxiliary contributed what amount.</a:t>
            </a:r>
          </a:p>
          <a:p>
            <a:pPr algn="ctr"/>
            <a:endParaRPr lang="en-US" sz="2800" b="1" dirty="0">
              <a:solidFill>
                <a:schemeClr val="bg1"/>
              </a:solidFill>
            </a:endParaRPr>
          </a:p>
          <a:p>
            <a:pPr algn="ctr"/>
            <a:r>
              <a:rPr lang="en-US" sz="2800" b="1" dirty="0" smtClean="0">
                <a:solidFill>
                  <a:schemeClr val="bg1"/>
                </a:solidFill>
              </a:rPr>
              <a:t>Otherwise, when the contribution is received, it will be credited to the State/Province as one large sum.</a:t>
            </a:r>
          </a:p>
          <a:p>
            <a:pPr algn="ctr"/>
            <a:endParaRPr lang="en-US" sz="2800" b="1" dirty="0">
              <a:solidFill>
                <a:schemeClr val="bg1"/>
              </a:solidFill>
            </a:endParaRPr>
          </a:p>
          <a:p>
            <a:pPr algn="ctr"/>
            <a:r>
              <a:rPr lang="en-US" sz="2800" b="1" dirty="0" smtClean="0">
                <a:solidFill>
                  <a:schemeClr val="bg1"/>
                </a:solidFill>
              </a:rPr>
              <a:t>The Aeries/Auxiliaries which donated the funds </a:t>
            </a:r>
            <a:r>
              <a:rPr lang="en-US" sz="2800" b="1" u="sng" dirty="0" smtClean="0">
                <a:solidFill>
                  <a:schemeClr val="bg1"/>
                </a:solidFill>
              </a:rPr>
              <a:t>will not</a:t>
            </a:r>
            <a:r>
              <a:rPr lang="en-US" sz="2800" b="1" dirty="0" smtClean="0">
                <a:solidFill>
                  <a:schemeClr val="bg1"/>
                </a:solidFill>
              </a:rPr>
              <a:t> receive </a:t>
            </a:r>
            <a:r>
              <a:rPr lang="en-US" sz="2800" b="1" dirty="0" smtClean="0">
                <a:solidFill>
                  <a:schemeClr val="bg1"/>
                </a:solidFill>
              </a:rPr>
              <a:t>credit/recognition </a:t>
            </a:r>
            <a:r>
              <a:rPr lang="en-US" sz="2800" b="1" dirty="0" smtClean="0">
                <a:solidFill>
                  <a:schemeClr val="bg1"/>
                </a:solidFill>
              </a:rPr>
              <a:t>through the </a:t>
            </a:r>
            <a:r>
              <a:rPr lang="en-US" sz="2800" b="1" dirty="0" smtClean="0">
                <a:solidFill>
                  <a:schemeClr val="bg1"/>
                </a:solidFill>
              </a:rPr>
              <a:t>FOE Charity </a:t>
            </a:r>
            <a:r>
              <a:rPr lang="en-US" sz="2800" b="1" dirty="0" smtClean="0">
                <a:solidFill>
                  <a:schemeClr val="bg1"/>
                </a:solidFill>
              </a:rPr>
              <a:t>Foundation.</a:t>
            </a:r>
            <a:endParaRPr lang="en-US" sz="2400" b="1" dirty="0">
              <a:solidFill>
                <a:schemeClr val="bg1"/>
              </a:solidFill>
            </a:endParaRPr>
          </a:p>
          <a:p>
            <a:pPr lvl="2">
              <a:buClr>
                <a:schemeClr val="accent1"/>
              </a:buClr>
            </a:pPr>
            <a:endParaRPr lang="en-US" sz="2400" b="1" dirty="0">
              <a:solidFill>
                <a:schemeClr val="bg1"/>
              </a:solidFill>
            </a:endParaRPr>
          </a:p>
          <a:p>
            <a:pPr marL="914400" lvl="1" indent="-457200">
              <a:buClr>
                <a:schemeClr val="accent1"/>
              </a:buClr>
              <a:buFont typeface="Wingdings" panose="05000000000000000000" pitchFamily="2" charset="2"/>
              <a:buChar char="Ø"/>
            </a:pPr>
            <a:endParaRPr lang="en-US" sz="2400" b="1" dirty="0">
              <a:solidFill>
                <a:schemeClr val="bg1"/>
              </a:solidFill>
            </a:endParaRPr>
          </a:p>
        </p:txBody>
      </p:sp>
    </p:spTree>
    <p:extLst>
      <p:ext uri="{BB962C8B-B14F-4D97-AF65-F5344CB8AC3E}">
        <p14:creationId xmlns:p14="http://schemas.microsoft.com/office/powerpoint/2010/main" val="1869228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733"/>
            <a:ext cx="12192000" cy="1752600"/>
          </a:xfrm>
          <a:effectLst/>
        </p:spPr>
        <p:txBody>
          <a:bodyPr/>
          <a:lstStyle/>
          <a:p>
            <a:pPr algn="ctr"/>
            <a:r>
              <a:rPr lang="en-US" sz="5400" dirty="0"/>
              <a:t>Regional Grants</a:t>
            </a:r>
            <a:r>
              <a:rPr lang="en-US" sz="5400" u="sng" dirty="0"/>
              <a:t/>
            </a:r>
            <a:br>
              <a:rPr lang="en-US" sz="5400" u="sng" dirty="0"/>
            </a:br>
            <a:r>
              <a:rPr lang="en-US" sz="3200" dirty="0"/>
              <a:t>(For Regional Presidents ONLY)</a:t>
            </a:r>
          </a:p>
        </p:txBody>
      </p:sp>
      <p:sp>
        <p:nvSpPr>
          <p:cNvPr id="3" name="Content Placeholder 2"/>
          <p:cNvSpPr>
            <a:spLocks noGrp="1"/>
          </p:cNvSpPr>
          <p:nvPr>
            <p:ph idx="1"/>
          </p:nvPr>
        </p:nvSpPr>
        <p:spPr>
          <a:xfrm>
            <a:off x="11575" y="5050490"/>
            <a:ext cx="12192000" cy="1524000"/>
          </a:xfrm>
          <a:effectLst/>
        </p:spPr>
        <p:txBody>
          <a:bodyPr>
            <a:noAutofit/>
          </a:bodyPr>
          <a:lstStyle/>
          <a:p>
            <a:pPr algn="ctr">
              <a:buFont typeface="Wingdings" panose="05000000000000000000" pitchFamily="2" charset="2"/>
              <a:buChar char="v"/>
            </a:pPr>
            <a:r>
              <a:rPr lang="en-US" sz="2200" b="1" dirty="0">
                <a:solidFill>
                  <a:schemeClr val="bg1"/>
                </a:solidFill>
              </a:rPr>
              <a:t>The grant funds may not be used for </a:t>
            </a:r>
            <a:r>
              <a:rPr lang="en-US" sz="2200" b="1" dirty="0" smtClean="0">
                <a:solidFill>
                  <a:schemeClr val="bg1"/>
                </a:solidFill>
              </a:rPr>
              <a:t>Aerie or Auxiliary </a:t>
            </a:r>
            <a:r>
              <a:rPr lang="en-US" sz="2200" b="1" dirty="0">
                <a:solidFill>
                  <a:schemeClr val="bg1"/>
                </a:solidFill>
              </a:rPr>
              <a:t>State/Provincial Presidents’ projects, Grand Worthy President/Grand Madam Presidents’ projects or redirected to </a:t>
            </a:r>
            <a:r>
              <a:rPr lang="en-US" sz="2200" b="1" dirty="0" smtClean="0">
                <a:solidFill>
                  <a:schemeClr val="bg1"/>
                </a:solidFill>
              </a:rPr>
              <a:t>any of the FOE Foundations (Charity Foundation, Memorial Foundation or Eagle Village)</a:t>
            </a:r>
            <a:endParaRPr lang="en-US" sz="2200" b="1" dirty="0">
              <a:solidFill>
                <a:schemeClr val="bg1"/>
              </a:solidFill>
            </a:endParaRPr>
          </a:p>
        </p:txBody>
      </p:sp>
      <p:sp>
        <p:nvSpPr>
          <p:cNvPr id="4" name="TextBox 3"/>
          <p:cNvSpPr txBox="1"/>
          <p:nvPr/>
        </p:nvSpPr>
        <p:spPr>
          <a:xfrm>
            <a:off x="381000" y="2305960"/>
            <a:ext cx="8153400" cy="830997"/>
          </a:xfrm>
          <a:prstGeom prst="rect">
            <a:avLst/>
          </a:prstGeom>
          <a:noFill/>
        </p:spPr>
        <p:txBody>
          <a:bodyPr wrap="square" rtlCol="0">
            <a:spAutoFit/>
          </a:bodyPr>
          <a:lstStyle/>
          <a:p>
            <a:r>
              <a:rPr lang="en-US" sz="2400" b="1" dirty="0">
                <a:solidFill>
                  <a:schemeClr val="bg1"/>
                </a:solidFill>
              </a:rPr>
              <a:t>Together, the Aerie and Auxiliary Regional Presidents will decide how the $5,000 grant is dispersed</a:t>
            </a:r>
          </a:p>
        </p:txBody>
      </p:sp>
      <p:pic>
        <p:nvPicPr>
          <p:cNvPr id="5" name="Picture 4"/>
          <p:cNvPicPr>
            <a:picLocks noChangeAspect="1"/>
          </p:cNvPicPr>
          <p:nvPr/>
        </p:nvPicPr>
        <p:blipFill>
          <a:blip r:embed="rId2"/>
          <a:stretch>
            <a:fillRect/>
          </a:stretch>
        </p:blipFill>
        <p:spPr>
          <a:xfrm>
            <a:off x="8839200" y="2247364"/>
            <a:ext cx="2590800" cy="1979533"/>
          </a:xfrm>
          <a:prstGeom prst="rect">
            <a:avLst/>
          </a:prstGeom>
        </p:spPr>
      </p:pic>
      <p:sp>
        <p:nvSpPr>
          <p:cNvPr id="6" name="TextBox 5"/>
          <p:cNvSpPr txBox="1"/>
          <p:nvPr/>
        </p:nvSpPr>
        <p:spPr>
          <a:xfrm>
            <a:off x="3727261" y="3300844"/>
            <a:ext cx="4737477" cy="1569660"/>
          </a:xfrm>
          <a:prstGeom prst="rect">
            <a:avLst/>
          </a:prstGeom>
          <a:noFill/>
        </p:spPr>
        <p:txBody>
          <a:bodyPr wrap="square" rtlCol="0">
            <a:spAutoFit/>
          </a:bodyPr>
          <a:lstStyle/>
          <a:p>
            <a:r>
              <a:rPr lang="en-US" sz="2400" b="1" dirty="0">
                <a:solidFill>
                  <a:schemeClr val="bg1"/>
                </a:solidFill>
              </a:rPr>
              <a:t>They may present one joint $5,000 grant or each present a $2,500 grant for the charity they have chosen</a:t>
            </a:r>
          </a:p>
        </p:txBody>
      </p:sp>
      <p:pic>
        <p:nvPicPr>
          <p:cNvPr id="7" name="Picture 6"/>
          <p:cNvPicPr>
            <a:picLocks noChangeAspect="1"/>
          </p:cNvPicPr>
          <p:nvPr/>
        </p:nvPicPr>
        <p:blipFill>
          <a:blip r:embed="rId3"/>
          <a:stretch>
            <a:fillRect/>
          </a:stretch>
        </p:blipFill>
        <p:spPr>
          <a:xfrm>
            <a:off x="685800" y="3477312"/>
            <a:ext cx="2653923" cy="1209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9414"/>
            <a:ext cx="10571998" cy="1417638"/>
          </a:xfrm>
        </p:spPr>
        <p:txBody>
          <a:bodyPr/>
          <a:lstStyle/>
          <a:p>
            <a:pPr algn="ctr"/>
            <a:r>
              <a:rPr lang="en-US" dirty="0"/>
              <a:t>Regional Grants</a:t>
            </a:r>
            <a:br>
              <a:rPr lang="en-US" dirty="0"/>
            </a:br>
            <a:endParaRPr lang="en-US" dirty="0"/>
          </a:p>
        </p:txBody>
      </p:sp>
      <p:pic>
        <p:nvPicPr>
          <p:cNvPr id="4" name="Picture 3"/>
          <p:cNvPicPr>
            <a:picLocks noChangeAspect="1"/>
          </p:cNvPicPr>
          <p:nvPr/>
        </p:nvPicPr>
        <p:blipFill>
          <a:blip r:embed="rId2"/>
          <a:stretch>
            <a:fillRect/>
          </a:stretch>
        </p:blipFill>
        <p:spPr>
          <a:xfrm>
            <a:off x="214783" y="2154502"/>
            <a:ext cx="1944217" cy="1458163"/>
          </a:xfrm>
          <a:prstGeom prst="rect">
            <a:avLst/>
          </a:prstGeom>
        </p:spPr>
      </p:pic>
      <p:sp>
        <p:nvSpPr>
          <p:cNvPr id="5" name="TextBox 4"/>
          <p:cNvSpPr txBox="1"/>
          <p:nvPr/>
        </p:nvSpPr>
        <p:spPr>
          <a:xfrm>
            <a:off x="2159000" y="2406531"/>
            <a:ext cx="9522371" cy="954107"/>
          </a:xfrm>
          <a:prstGeom prst="rect">
            <a:avLst/>
          </a:prstGeom>
          <a:noFill/>
        </p:spPr>
        <p:txBody>
          <a:bodyPr wrap="square" rtlCol="0">
            <a:spAutoFit/>
          </a:bodyPr>
          <a:lstStyle/>
          <a:p>
            <a:r>
              <a:rPr lang="en-US" sz="2800" b="1" dirty="0">
                <a:solidFill>
                  <a:schemeClr val="bg1"/>
                </a:solidFill>
              </a:rPr>
              <a:t>Completed grant packages must be received at the Grand Aerie no later than June 15th</a:t>
            </a:r>
          </a:p>
        </p:txBody>
      </p:sp>
      <p:sp>
        <p:nvSpPr>
          <p:cNvPr id="7" name="TextBox 6"/>
          <p:cNvSpPr txBox="1"/>
          <p:nvPr/>
        </p:nvSpPr>
        <p:spPr>
          <a:xfrm>
            <a:off x="683573" y="5194305"/>
            <a:ext cx="8001000" cy="954107"/>
          </a:xfrm>
          <a:prstGeom prst="rect">
            <a:avLst/>
          </a:prstGeom>
          <a:noFill/>
        </p:spPr>
        <p:txBody>
          <a:bodyPr wrap="square" rtlCol="0">
            <a:spAutoFit/>
          </a:bodyPr>
          <a:lstStyle/>
          <a:p>
            <a:r>
              <a:rPr lang="en-US" sz="2800" b="1" dirty="0">
                <a:solidFill>
                  <a:schemeClr val="bg1"/>
                </a:solidFill>
              </a:rPr>
              <a:t>The grant check MUST be presented at the Regional Conference</a:t>
            </a:r>
          </a:p>
        </p:txBody>
      </p:sp>
      <p:sp>
        <p:nvSpPr>
          <p:cNvPr id="8" name="TextBox 7"/>
          <p:cNvSpPr txBox="1"/>
          <p:nvPr/>
        </p:nvSpPr>
        <p:spPr>
          <a:xfrm>
            <a:off x="381000" y="3767214"/>
            <a:ext cx="8606146" cy="954107"/>
          </a:xfrm>
          <a:prstGeom prst="rect">
            <a:avLst/>
          </a:prstGeom>
          <a:noFill/>
        </p:spPr>
        <p:txBody>
          <a:bodyPr wrap="square" rtlCol="0">
            <a:spAutoFit/>
          </a:bodyPr>
          <a:lstStyle/>
          <a:p>
            <a:r>
              <a:rPr lang="en-US" sz="2800" b="1" u="sng" dirty="0">
                <a:solidFill>
                  <a:schemeClr val="bg1"/>
                </a:solidFill>
              </a:rPr>
              <a:t>Grant checks will be mailed 2 weeks before the start date of the Regional Conference</a:t>
            </a:r>
          </a:p>
        </p:txBody>
      </p:sp>
      <p:pic>
        <p:nvPicPr>
          <p:cNvPr id="9" name="Picture 8"/>
          <p:cNvPicPr>
            <a:picLocks noChangeAspect="1"/>
          </p:cNvPicPr>
          <p:nvPr/>
        </p:nvPicPr>
        <p:blipFill>
          <a:blip r:embed="rId3"/>
          <a:stretch>
            <a:fillRect/>
          </a:stretch>
        </p:blipFill>
        <p:spPr>
          <a:xfrm>
            <a:off x="8987146" y="4269771"/>
            <a:ext cx="2694225" cy="2020669"/>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1676400"/>
          </a:xfrm>
          <a:effectLst/>
        </p:spPr>
        <p:txBody>
          <a:bodyPr/>
          <a:lstStyle/>
          <a:p>
            <a:pPr algn="ctr"/>
            <a:r>
              <a:rPr lang="en-US" sz="3400" dirty="0"/>
              <a:t>Copies of the </a:t>
            </a:r>
            <a:r>
              <a:rPr lang="en-US" sz="3400" u="sng" dirty="0"/>
              <a:t>Grant Request </a:t>
            </a:r>
            <a:r>
              <a:rPr lang="en-US" sz="3400" u="sng" dirty="0" smtClean="0"/>
              <a:t>Form</a:t>
            </a:r>
            <a:r>
              <a:rPr lang="en-US" sz="2500" dirty="0" smtClean="0"/>
              <a:t> </a:t>
            </a:r>
            <a:r>
              <a:rPr lang="en-US" sz="3400" dirty="0"/>
              <a:t>and </a:t>
            </a:r>
            <a:r>
              <a:rPr lang="en-US" sz="3400" u="sng" dirty="0" smtClean="0"/>
              <a:t>HOME </a:t>
            </a:r>
            <a:r>
              <a:rPr lang="en-US" sz="3400" u="sng" dirty="0"/>
              <a:t>Grant </a:t>
            </a:r>
            <a:r>
              <a:rPr lang="en-US" sz="3400" u="sng" dirty="0" smtClean="0"/>
              <a:t>Form</a:t>
            </a:r>
            <a:r>
              <a:rPr lang="en-US" sz="3400" dirty="0"/>
              <a:t> </a:t>
            </a:r>
            <a:r>
              <a:rPr lang="en-US" sz="3400" dirty="0" smtClean="0"/>
              <a:t>have </a:t>
            </a:r>
            <a:r>
              <a:rPr lang="en-US" sz="3400" dirty="0"/>
              <a:t>been included for your use</a:t>
            </a:r>
            <a:r>
              <a:rPr lang="en-US" sz="3800" dirty="0"/>
              <a:t/>
            </a:r>
            <a:br>
              <a:rPr lang="en-US" sz="3800" dirty="0"/>
            </a:br>
            <a:endParaRPr lang="en-US" sz="2500" dirty="0"/>
          </a:p>
        </p:txBody>
      </p:sp>
      <p:sp>
        <p:nvSpPr>
          <p:cNvPr id="3" name="Content Placeholder 2"/>
          <p:cNvSpPr>
            <a:spLocks noGrp="1"/>
          </p:cNvSpPr>
          <p:nvPr>
            <p:ph idx="1"/>
          </p:nvPr>
        </p:nvSpPr>
        <p:spPr>
          <a:xfrm>
            <a:off x="18081" y="2290465"/>
            <a:ext cx="12192000" cy="4267200"/>
          </a:xfrm>
          <a:effectLst/>
        </p:spPr>
        <p:txBody>
          <a:bodyPr>
            <a:noAutofit/>
          </a:bodyPr>
          <a:lstStyle/>
          <a:p>
            <a:pPr algn="ctr">
              <a:buNone/>
            </a:pPr>
            <a:r>
              <a:rPr lang="en-US" sz="3200" dirty="0">
                <a:solidFill>
                  <a:schemeClr val="bg1"/>
                </a:solidFill>
              </a:rPr>
              <a:t>Should you have any questions or need assistance, please contact Kim Fifer: 614-883-2207 or </a:t>
            </a:r>
            <a:r>
              <a:rPr lang="en-US" sz="3200" u="sng" dirty="0">
                <a:solidFill>
                  <a:srgbClr val="0070C0"/>
                </a:solidFill>
              </a:rPr>
              <a:t>charities@foe.com</a:t>
            </a:r>
            <a:r>
              <a:rPr lang="en-US" sz="3200" dirty="0">
                <a:solidFill>
                  <a:schemeClr val="bg1"/>
                </a:solidFill>
              </a:rPr>
              <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OR</a:t>
            </a:r>
          </a:p>
          <a:p>
            <a:pPr algn="ctr">
              <a:buNone/>
            </a:pPr>
            <a:r>
              <a:rPr lang="en-US" sz="3200" dirty="0">
                <a:solidFill>
                  <a:schemeClr val="bg1"/>
                </a:solidFill>
              </a:rPr>
              <a:t>Kristine Preskar: 614-883-2196 or </a:t>
            </a:r>
            <a:r>
              <a:rPr lang="en-US" sz="3200" dirty="0">
                <a:solidFill>
                  <a:schemeClr val="bg1"/>
                </a:solidFill>
                <a:hlinkClick r:id="rId2"/>
              </a:rPr>
              <a:t>grants@foe.com</a:t>
            </a:r>
            <a:endParaRPr lang="en-US" sz="3200" dirty="0">
              <a:solidFill>
                <a:schemeClr val="bg1"/>
              </a:solidFill>
            </a:endParaRPr>
          </a:p>
          <a:p>
            <a:pPr algn="ctr">
              <a:buNone/>
            </a:pP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
            <a:ext cx="10571998" cy="1951038"/>
          </a:xfrm>
        </p:spPr>
        <p:txBody>
          <a:bodyPr/>
          <a:lstStyle/>
          <a:p>
            <a:pPr algn="ctr"/>
            <a:r>
              <a:rPr lang="en-US" dirty="0"/>
              <a:t>Contributions Overview</a:t>
            </a:r>
            <a:br>
              <a:rPr lang="en-US" dirty="0"/>
            </a:br>
            <a:r>
              <a:rPr lang="en-US" dirty="0"/>
              <a:t/>
            </a:r>
            <a:br>
              <a:rPr lang="en-US" dirty="0"/>
            </a:br>
            <a:endParaRPr lang="en-US" dirty="0"/>
          </a:p>
        </p:txBody>
      </p:sp>
      <p:pic>
        <p:nvPicPr>
          <p:cNvPr id="2" name="Picture 1"/>
          <p:cNvPicPr>
            <a:picLocks noChangeAspect="1"/>
          </p:cNvPicPr>
          <p:nvPr/>
        </p:nvPicPr>
        <p:blipFill>
          <a:blip r:embed="rId2"/>
          <a:stretch>
            <a:fillRect/>
          </a:stretch>
        </p:blipFill>
        <p:spPr>
          <a:xfrm>
            <a:off x="3699902" y="2057400"/>
            <a:ext cx="4696193" cy="4535132"/>
          </a:xfrm>
          <a:prstGeom prst="rect">
            <a:avLst/>
          </a:prstGeom>
        </p:spPr>
      </p:pic>
    </p:spTree>
    <p:extLst>
      <p:ext uri="{BB962C8B-B14F-4D97-AF65-F5344CB8AC3E}">
        <p14:creationId xmlns:p14="http://schemas.microsoft.com/office/powerpoint/2010/main" val="980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6000" dirty="0"/>
              <a:t>Contributions</a:t>
            </a:r>
          </a:p>
        </p:txBody>
      </p:sp>
      <p:sp>
        <p:nvSpPr>
          <p:cNvPr id="8" name="Rectangle 7"/>
          <p:cNvSpPr/>
          <p:nvPr/>
        </p:nvSpPr>
        <p:spPr>
          <a:xfrm>
            <a:off x="152399" y="1752600"/>
            <a:ext cx="11887200" cy="5293757"/>
          </a:xfrm>
          <a:prstGeom prst="rect">
            <a:avLst/>
          </a:prstGeom>
        </p:spPr>
        <p:txBody>
          <a:bodyPr wrap="square">
            <a:spAutoFit/>
          </a:bodyPr>
          <a:lstStyle/>
          <a:p>
            <a:endParaRPr lang="en-US" sz="4000" b="1" dirty="0">
              <a:solidFill>
                <a:schemeClr val="bg1"/>
              </a:solidFill>
            </a:endParaRPr>
          </a:p>
          <a:p>
            <a:pPr marL="285750" indent="-285750">
              <a:buFont typeface="Arial" panose="020B0604020202020204" pitchFamily="34" charset="0"/>
              <a:buChar char="•"/>
            </a:pPr>
            <a:r>
              <a:rPr lang="en-US" sz="4000" b="1" dirty="0">
                <a:solidFill>
                  <a:schemeClr val="bg1"/>
                </a:solidFill>
              </a:rPr>
              <a:t>Non-Earmarked: Contributions which reside in the State/Provincial funds and are available for grant submissions</a:t>
            </a:r>
          </a:p>
          <a:p>
            <a:pPr marL="285750" indent="-285750">
              <a:buFont typeface="Arial" panose="020B0604020202020204" pitchFamily="34" charset="0"/>
              <a:buChar char="•"/>
            </a:pPr>
            <a:endParaRPr lang="en-US" sz="4000" b="1" dirty="0">
              <a:solidFill>
                <a:schemeClr val="bg1"/>
              </a:solidFill>
            </a:endParaRPr>
          </a:p>
          <a:p>
            <a:pPr marL="285750" indent="-285750">
              <a:buFont typeface="Arial" panose="020B0604020202020204" pitchFamily="34" charset="0"/>
              <a:buChar char="•"/>
            </a:pPr>
            <a:r>
              <a:rPr lang="en-US" sz="4000" b="1" dirty="0">
                <a:solidFill>
                  <a:schemeClr val="bg1"/>
                </a:solidFill>
              </a:rPr>
              <a:t>Earmarked: Contributions which can only be </a:t>
            </a:r>
            <a:r>
              <a:rPr lang="en-US" sz="4000" b="1" dirty="0" smtClean="0">
                <a:solidFill>
                  <a:schemeClr val="bg1"/>
                </a:solidFill>
              </a:rPr>
              <a:t>given to the </a:t>
            </a:r>
            <a:r>
              <a:rPr lang="en-US" sz="4000" b="1" dirty="0">
                <a:solidFill>
                  <a:schemeClr val="bg1"/>
                </a:solidFill>
              </a:rPr>
              <a:t>organization for which it was raised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729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1028700"/>
            <a:ext cx="3778639" cy="4648200"/>
          </a:xfrm>
          <a:prstGeom prst="rect">
            <a:avLst/>
          </a:prstGeom>
        </p:spPr>
      </p:pic>
      <p:pic>
        <p:nvPicPr>
          <p:cNvPr id="6" name="Picture 5"/>
          <p:cNvPicPr>
            <a:picLocks noChangeAspect="1"/>
          </p:cNvPicPr>
          <p:nvPr/>
        </p:nvPicPr>
        <p:blipFill>
          <a:blip r:embed="rId3"/>
          <a:stretch>
            <a:fillRect/>
          </a:stretch>
        </p:blipFill>
        <p:spPr>
          <a:xfrm>
            <a:off x="4378753" y="3810000"/>
            <a:ext cx="3122716" cy="2075688"/>
          </a:xfrm>
          <a:prstGeom prst="rect">
            <a:avLst/>
          </a:prstGeom>
        </p:spPr>
      </p:pic>
      <p:sp>
        <p:nvSpPr>
          <p:cNvPr id="7" name="TextBox 6"/>
          <p:cNvSpPr txBox="1"/>
          <p:nvPr/>
        </p:nvSpPr>
        <p:spPr>
          <a:xfrm>
            <a:off x="7676147" y="3810000"/>
            <a:ext cx="4191000" cy="892552"/>
          </a:xfrm>
          <a:prstGeom prst="rect">
            <a:avLst/>
          </a:prstGeom>
          <a:noFill/>
        </p:spPr>
        <p:txBody>
          <a:bodyPr wrap="square" rtlCol="0">
            <a:spAutoFit/>
          </a:bodyPr>
          <a:lstStyle/>
          <a:p>
            <a:r>
              <a:rPr lang="en-US" sz="2600" dirty="0">
                <a:solidFill>
                  <a:schemeClr val="bg1"/>
                </a:solidFill>
              </a:rPr>
              <a:t>Payable to: </a:t>
            </a:r>
            <a:r>
              <a:rPr lang="en-US" sz="2600" b="1" dirty="0">
                <a:solidFill>
                  <a:schemeClr val="bg1"/>
                </a:solidFill>
              </a:rPr>
              <a:t>FOE Charity Foundation</a:t>
            </a:r>
          </a:p>
        </p:txBody>
      </p:sp>
      <p:sp>
        <p:nvSpPr>
          <p:cNvPr id="11" name="TextBox 10"/>
          <p:cNvSpPr txBox="1"/>
          <p:nvPr/>
        </p:nvSpPr>
        <p:spPr>
          <a:xfrm>
            <a:off x="7720583" y="4716137"/>
            <a:ext cx="4166617" cy="1169551"/>
          </a:xfrm>
          <a:prstGeom prst="rect">
            <a:avLst/>
          </a:prstGeom>
          <a:noFill/>
        </p:spPr>
        <p:txBody>
          <a:bodyPr wrap="square" rtlCol="0">
            <a:spAutoFit/>
          </a:bodyPr>
          <a:lstStyle/>
          <a:p>
            <a:endParaRPr lang="en-US" dirty="0">
              <a:solidFill>
                <a:schemeClr val="bg1"/>
              </a:solidFill>
            </a:endParaRPr>
          </a:p>
          <a:p>
            <a:r>
              <a:rPr lang="en-US" sz="2600" dirty="0">
                <a:solidFill>
                  <a:schemeClr val="bg1"/>
                </a:solidFill>
              </a:rPr>
              <a:t>Specify in Memo:  </a:t>
            </a:r>
            <a:r>
              <a:rPr lang="en-US" sz="2600" b="1" dirty="0">
                <a:solidFill>
                  <a:schemeClr val="bg1"/>
                </a:solidFill>
              </a:rPr>
              <a:t>FUND (Heart, Cancer, etc.)</a:t>
            </a:r>
          </a:p>
        </p:txBody>
      </p:sp>
      <p:sp>
        <p:nvSpPr>
          <p:cNvPr id="12" name="TextBox 11"/>
          <p:cNvSpPr txBox="1"/>
          <p:nvPr/>
        </p:nvSpPr>
        <p:spPr>
          <a:xfrm>
            <a:off x="4378753" y="446544"/>
            <a:ext cx="6822646" cy="2862322"/>
          </a:xfrm>
          <a:prstGeom prst="rect">
            <a:avLst/>
          </a:prstGeom>
          <a:noFill/>
        </p:spPr>
        <p:txBody>
          <a:bodyPr wrap="square" rtlCol="0">
            <a:spAutoFit/>
          </a:bodyPr>
          <a:lstStyle/>
          <a:p>
            <a:pPr algn="ctr"/>
            <a:r>
              <a:rPr lang="en-US" sz="3200" b="1" dirty="0">
                <a:solidFill>
                  <a:schemeClr val="bg1"/>
                </a:solidFill>
              </a:rPr>
              <a:t>For </a:t>
            </a:r>
            <a:r>
              <a:rPr lang="en-US" sz="3200" b="1" u="sng" dirty="0">
                <a:solidFill>
                  <a:schemeClr val="bg1"/>
                </a:solidFill>
              </a:rPr>
              <a:t>Non-Earmarked</a:t>
            </a:r>
            <a:r>
              <a:rPr lang="en-US" sz="3200" b="1" dirty="0">
                <a:solidFill>
                  <a:schemeClr val="bg1"/>
                </a:solidFill>
              </a:rPr>
              <a:t> (General) contributions to all FOE Charity Foundation Funds:</a:t>
            </a:r>
          </a:p>
          <a:p>
            <a:endParaRPr lang="en-US" sz="2400" b="1" dirty="0">
              <a:solidFill>
                <a:schemeClr val="bg1"/>
              </a:solidFill>
            </a:endParaRPr>
          </a:p>
          <a:p>
            <a:r>
              <a:rPr lang="en-US" sz="2000" b="1" dirty="0">
                <a:solidFill>
                  <a:schemeClr val="bg1"/>
                </a:solidFill>
              </a:rPr>
              <a:t>Heart, Cancer, Muscular Dystrophy, Diabetes, Kidney, Children’s, Golden Age, Parkinson’s, Alzheimer’s &amp; Neurological and Spinal Cord Injury</a:t>
            </a:r>
          </a:p>
        </p:txBody>
      </p:sp>
    </p:spTree>
    <p:extLst>
      <p:ext uri="{BB962C8B-B14F-4D97-AF65-F5344CB8AC3E}">
        <p14:creationId xmlns:p14="http://schemas.microsoft.com/office/powerpoint/2010/main" val="31592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1811000" cy="1219200"/>
          </a:xfrm>
          <a:noFill/>
          <a:ln>
            <a:noFill/>
          </a:ln>
          <a:effectLst/>
        </p:spPr>
        <p:txBody>
          <a:bodyPr/>
          <a:lstStyle/>
          <a:p>
            <a:pPr algn="ctr"/>
            <a:r>
              <a:rPr lang="en-US" sz="4600" dirty="0"/>
              <a:t>Non-Earmarked (General) Contributions</a:t>
            </a:r>
          </a:p>
        </p:txBody>
      </p:sp>
      <p:sp>
        <p:nvSpPr>
          <p:cNvPr id="3" name="Content Placeholder 2"/>
          <p:cNvSpPr>
            <a:spLocks noGrp="1"/>
          </p:cNvSpPr>
          <p:nvPr>
            <p:ph idx="1"/>
          </p:nvPr>
        </p:nvSpPr>
        <p:spPr>
          <a:xfrm>
            <a:off x="152400" y="5334000"/>
            <a:ext cx="11811000" cy="1353692"/>
          </a:xfrm>
          <a:noFill/>
          <a:ln>
            <a:noFill/>
          </a:ln>
          <a:effectLst/>
        </p:spPr>
        <p:txBody>
          <a:bodyPr>
            <a:normAutofit fontScale="92500" lnSpcReduction="10000"/>
          </a:bodyPr>
          <a:lstStyle/>
          <a:p>
            <a:pPr algn="ctr">
              <a:buFont typeface="Arial" panose="020B0604020202020204" pitchFamily="34" charset="0"/>
              <a:buChar char="•"/>
            </a:pPr>
            <a:r>
              <a:rPr lang="en-US" sz="3000" b="1" dirty="0">
                <a:solidFill>
                  <a:schemeClr val="bg1"/>
                </a:solidFill>
              </a:rPr>
              <a:t>Non-Earmarked: Contributions which are held within the FOE Charity Foundation for each State/Province. These contributions are available for grant submissions the following fiscal year.</a:t>
            </a:r>
          </a:p>
        </p:txBody>
      </p:sp>
      <p:pic>
        <p:nvPicPr>
          <p:cNvPr id="4" name="Picture 3"/>
          <p:cNvPicPr>
            <a:picLocks noChangeAspect="1"/>
          </p:cNvPicPr>
          <p:nvPr/>
        </p:nvPicPr>
        <p:blipFill>
          <a:blip r:embed="rId3"/>
          <a:stretch>
            <a:fillRect/>
          </a:stretch>
        </p:blipFill>
        <p:spPr>
          <a:xfrm>
            <a:off x="271653" y="2832936"/>
            <a:ext cx="3217053" cy="2428875"/>
          </a:xfrm>
          <a:prstGeom prst="rect">
            <a:avLst/>
          </a:prstGeom>
        </p:spPr>
      </p:pic>
      <p:sp>
        <p:nvSpPr>
          <p:cNvPr id="6" name="Right Arrow 5"/>
          <p:cNvSpPr/>
          <p:nvPr/>
        </p:nvSpPr>
        <p:spPr>
          <a:xfrm>
            <a:off x="3765876" y="3480647"/>
            <a:ext cx="930165" cy="56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9200656" y="2785891"/>
            <a:ext cx="2550939" cy="2436897"/>
          </a:xfrm>
          <a:prstGeom prst="rect">
            <a:avLst/>
          </a:prstGeom>
        </p:spPr>
      </p:pic>
      <p:pic>
        <p:nvPicPr>
          <p:cNvPr id="9" name="Picture 8"/>
          <p:cNvPicPr>
            <a:picLocks noChangeAspect="1"/>
          </p:cNvPicPr>
          <p:nvPr/>
        </p:nvPicPr>
        <p:blipFill>
          <a:blip r:embed="rId5"/>
          <a:stretch>
            <a:fillRect/>
          </a:stretch>
        </p:blipFill>
        <p:spPr>
          <a:xfrm>
            <a:off x="4823489" y="2268062"/>
            <a:ext cx="2993749" cy="2993749"/>
          </a:xfrm>
          <a:prstGeom prst="rect">
            <a:avLst/>
          </a:prstGeom>
        </p:spPr>
      </p:pic>
      <p:pic>
        <p:nvPicPr>
          <p:cNvPr id="10" name="Picture 9"/>
          <p:cNvPicPr>
            <a:picLocks noChangeAspect="1"/>
          </p:cNvPicPr>
          <p:nvPr/>
        </p:nvPicPr>
        <p:blipFill>
          <a:blip r:embed="rId6"/>
          <a:stretch>
            <a:fillRect/>
          </a:stretch>
        </p:blipFill>
        <p:spPr>
          <a:xfrm>
            <a:off x="8072133" y="3454013"/>
            <a:ext cx="951058" cy="621846"/>
          </a:xfrm>
          <a:prstGeom prst="rect">
            <a:avLst/>
          </a:prstGeom>
        </p:spPr>
      </p:pic>
      <p:sp>
        <p:nvSpPr>
          <p:cNvPr id="11" name="TextBox 10"/>
          <p:cNvSpPr txBox="1"/>
          <p:nvPr/>
        </p:nvSpPr>
        <p:spPr>
          <a:xfrm>
            <a:off x="4823489" y="2120607"/>
            <a:ext cx="2993749" cy="384721"/>
          </a:xfrm>
          <a:prstGeom prst="rect">
            <a:avLst/>
          </a:prstGeom>
          <a:noFill/>
        </p:spPr>
        <p:txBody>
          <a:bodyPr wrap="square" rtlCol="0">
            <a:spAutoFit/>
          </a:bodyPr>
          <a:lstStyle/>
          <a:p>
            <a:pPr algn="ctr"/>
            <a:r>
              <a:rPr lang="en-US" sz="1900" b="1" dirty="0">
                <a:solidFill>
                  <a:schemeClr val="bg1"/>
                </a:solidFill>
              </a:rPr>
              <a:t>FOE Charity Foundation</a:t>
            </a:r>
          </a:p>
        </p:txBody>
      </p:sp>
      <p:sp>
        <p:nvSpPr>
          <p:cNvPr id="12" name="TextBox 11"/>
          <p:cNvSpPr txBox="1"/>
          <p:nvPr/>
        </p:nvSpPr>
        <p:spPr>
          <a:xfrm>
            <a:off x="271654" y="2120608"/>
            <a:ext cx="3217052" cy="384721"/>
          </a:xfrm>
          <a:prstGeom prst="rect">
            <a:avLst/>
          </a:prstGeom>
          <a:noFill/>
        </p:spPr>
        <p:txBody>
          <a:bodyPr wrap="square" rtlCol="0">
            <a:spAutoFit/>
          </a:bodyPr>
          <a:lstStyle/>
          <a:p>
            <a:pPr algn="ctr"/>
            <a:r>
              <a:rPr lang="en-US" sz="1900" b="1" dirty="0">
                <a:solidFill>
                  <a:schemeClr val="bg1"/>
                </a:solidFill>
              </a:rPr>
              <a:t>Local Aerie/Auxiliary</a:t>
            </a:r>
          </a:p>
        </p:txBody>
      </p:sp>
      <p:sp>
        <p:nvSpPr>
          <p:cNvPr id="13" name="TextBox 12"/>
          <p:cNvSpPr txBox="1"/>
          <p:nvPr/>
        </p:nvSpPr>
        <p:spPr>
          <a:xfrm>
            <a:off x="9023192" y="2120607"/>
            <a:ext cx="2728404" cy="384721"/>
          </a:xfrm>
          <a:prstGeom prst="rect">
            <a:avLst/>
          </a:prstGeom>
          <a:noFill/>
        </p:spPr>
        <p:txBody>
          <a:bodyPr wrap="square" rtlCol="0">
            <a:spAutoFit/>
          </a:bodyPr>
          <a:lstStyle/>
          <a:p>
            <a:pPr algn="ctr"/>
            <a:r>
              <a:rPr lang="en-US" sz="1900" b="1" dirty="0">
                <a:solidFill>
                  <a:schemeClr val="bg1"/>
                </a:solidFill>
              </a:rPr>
              <a:t>State/Provincial Fund</a:t>
            </a:r>
          </a:p>
        </p:txBody>
      </p:sp>
      <p:sp>
        <p:nvSpPr>
          <p:cNvPr id="15" name="Rectangle 14"/>
          <p:cNvSpPr/>
          <p:nvPr/>
        </p:nvSpPr>
        <p:spPr>
          <a:xfrm>
            <a:off x="9382717" y="4759875"/>
            <a:ext cx="2186816" cy="430887"/>
          </a:xfrm>
          <a:prstGeom prst="rect">
            <a:avLst/>
          </a:prstGeom>
          <a:noFill/>
        </p:spPr>
        <p:txBody>
          <a:bodyPr wrap="none" lIns="91440" tIns="45720" rIns="91440" bIns="45720">
            <a:spAutoFit/>
          </a:bodyPr>
          <a:lstStyle/>
          <a:p>
            <a:pPr algn="ctr"/>
            <a:r>
              <a:rPr lang="en-US" sz="2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State/Province</a:t>
            </a:r>
          </a:p>
        </p:txBody>
      </p:sp>
      <p:sp>
        <p:nvSpPr>
          <p:cNvPr id="17" name="Rectangle 16"/>
          <p:cNvSpPr/>
          <p:nvPr/>
        </p:nvSpPr>
        <p:spPr>
          <a:xfrm rot="20352137">
            <a:off x="234491" y="3275785"/>
            <a:ext cx="3098739" cy="1077218"/>
          </a:xfrm>
          <a:prstGeom prst="rect">
            <a:avLst/>
          </a:prstGeom>
          <a:noFill/>
        </p:spPr>
        <p:txBody>
          <a:bodyPr wrap="squar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r>
            <a:b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Loca</a:t>
            </a:r>
            <a:r>
              <a:rPr lang="en-US" sz="3200" b="1" dirty="0">
                <a:ln w="9525">
                  <a:solidFill>
                    <a:schemeClr val="bg1"/>
                  </a:solidFill>
                  <a:prstDash val="solid"/>
                </a:ln>
                <a:effectLst>
                  <a:outerShdw blurRad="12700" dist="38100" dir="2700000" algn="tl" rotWithShape="0">
                    <a:schemeClr val="bg1">
                      <a:lumMod val="50000"/>
                    </a:schemeClr>
                  </a:outerShdw>
                </a:effectLst>
              </a:rPr>
              <a:t>l</a:t>
            </a:r>
            <a:endPar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7"/>
          <a:stretch>
            <a:fillRect/>
          </a:stretch>
        </p:blipFill>
        <p:spPr>
          <a:xfrm>
            <a:off x="5247374" y="3381540"/>
            <a:ext cx="1072989" cy="865707"/>
          </a:xfrm>
          <a:prstGeom prst="rect">
            <a:avLst/>
          </a:prstGeom>
        </p:spPr>
      </p:pic>
    </p:spTree>
    <p:extLst>
      <p:ext uri="{BB962C8B-B14F-4D97-AF65-F5344CB8AC3E}">
        <p14:creationId xmlns:p14="http://schemas.microsoft.com/office/powerpoint/2010/main" val="2669001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2286000"/>
            <a:ext cx="3087121" cy="2305050"/>
          </a:xfrm>
          <a:prstGeom prst="rect">
            <a:avLst/>
          </a:prstGeom>
        </p:spPr>
      </p:pic>
      <p:pic>
        <p:nvPicPr>
          <p:cNvPr id="6" name="Picture 5"/>
          <p:cNvPicPr>
            <a:picLocks noChangeAspect="1"/>
          </p:cNvPicPr>
          <p:nvPr/>
        </p:nvPicPr>
        <p:blipFill>
          <a:blip r:embed="rId4"/>
          <a:stretch>
            <a:fillRect/>
          </a:stretch>
        </p:blipFill>
        <p:spPr>
          <a:xfrm>
            <a:off x="7924800" y="2286000"/>
            <a:ext cx="2857500" cy="2305050"/>
          </a:xfrm>
          <a:prstGeom prst="rect">
            <a:avLst/>
          </a:prstGeom>
        </p:spPr>
      </p:pic>
      <p:sp>
        <p:nvSpPr>
          <p:cNvPr id="7" name="TextBox 6"/>
          <p:cNvSpPr txBox="1"/>
          <p:nvPr/>
        </p:nvSpPr>
        <p:spPr>
          <a:xfrm>
            <a:off x="1143000" y="609600"/>
            <a:ext cx="3087121" cy="1015663"/>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6000" b="1" dirty="0">
                <a:solidFill>
                  <a:schemeClr val="bg1"/>
                </a:solidFill>
              </a:rPr>
              <a:t>75%</a:t>
            </a:r>
          </a:p>
        </p:txBody>
      </p:sp>
      <p:sp>
        <p:nvSpPr>
          <p:cNvPr id="10" name="TextBox 9"/>
          <p:cNvSpPr txBox="1"/>
          <p:nvPr/>
        </p:nvSpPr>
        <p:spPr>
          <a:xfrm>
            <a:off x="7924800" y="609600"/>
            <a:ext cx="2857500"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6000" b="1" dirty="0">
                <a:solidFill>
                  <a:schemeClr val="bg1"/>
                </a:solidFill>
              </a:rPr>
              <a:t>25%</a:t>
            </a:r>
          </a:p>
        </p:txBody>
      </p:sp>
      <p:sp>
        <p:nvSpPr>
          <p:cNvPr id="12" name="TextBox 11"/>
          <p:cNvSpPr txBox="1"/>
          <p:nvPr/>
        </p:nvSpPr>
        <p:spPr>
          <a:xfrm>
            <a:off x="1143000" y="5005137"/>
            <a:ext cx="3087121" cy="1323439"/>
          </a:xfrm>
          <a:prstGeom prst="rect">
            <a:avLst/>
          </a:prstGeom>
          <a:noFill/>
        </p:spPr>
        <p:txBody>
          <a:bodyPr wrap="square" rtlCol="0">
            <a:spAutoFit/>
          </a:bodyPr>
          <a:lstStyle/>
          <a:p>
            <a:pPr algn="ctr"/>
            <a:r>
              <a:rPr lang="en-US" sz="2000" b="1" dirty="0">
                <a:solidFill>
                  <a:schemeClr val="bg1"/>
                </a:solidFill>
              </a:rPr>
              <a:t>Used to fund grant submissions by Local, State and Provincial Aeries/Auxiliaries</a:t>
            </a:r>
          </a:p>
        </p:txBody>
      </p:sp>
      <p:sp>
        <p:nvSpPr>
          <p:cNvPr id="13" name="TextBox 12"/>
          <p:cNvSpPr txBox="1"/>
          <p:nvPr/>
        </p:nvSpPr>
        <p:spPr>
          <a:xfrm>
            <a:off x="7429500" y="5029200"/>
            <a:ext cx="3924300" cy="1323439"/>
          </a:xfrm>
          <a:prstGeom prst="rect">
            <a:avLst/>
          </a:prstGeom>
          <a:noFill/>
        </p:spPr>
        <p:txBody>
          <a:bodyPr wrap="square" rtlCol="0">
            <a:spAutoFit/>
          </a:bodyPr>
          <a:lstStyle/>
          <a:p>
            <a:r>
              <a:rPr lang="en-US" sz="2000" b="1" dirty="0">
                <a:solidFill>
                  <a:schemeClr val="bg1"/>
                </a:solidFill>
              </a:rPr>
              <a:t>Used by the Foundation for: </a:t>
            </a:r>
          </a:p>
          <a:p>
            <a:pPr marL="285750" indent="-285750">
              <a:buFont typeface="Wingdings" panose="05000000000000000000" pitchFamily="2" charset="2"/>
              <a:buChar char="v"/>
            </a:pPr>
            <a:r>
              <a:rPr lang="en-US" sz="2000" b="1" dirty="0">
                <a:solidFill>
                  <a:schemeClr val="bg1"/>
                </a:solidFill>
              </a:rPr>
              <a:t>Convention Grants</a:t>
            </a:r>
          </a:p>
          <a:p>
            <a:pPr marL="285750" indent="-285750">
              <a:buFont typeface="Wingdings" panose="05000000000000000000" pitchFamily="2" charset="2"/>
              <a:buChar char="v"/>
            </a:pPr>
            <a:r>
              <a:rPr lang="en-US" sz="2000" b="1" dirty="0">
                <a:solidFill>
                  <a:schemeClr val="bg1"/>
                </a:solidFill>
              </a:rPr>
              <a:t>Regional Grants </a:t>
            </a:r>
          </a:p>
          <a:p>
            <a:pPr marL="285750" indent="-285750">
              <a:buFont typeface="Wingdings" panose="05000000000000000000" pitchFamily="2" charset="2"/>
              <a:buChar char="v"/>
            </a:pPr>
            <a:r>
              <a:rPr lang="en-US" sz="2000" b="1" dirty="0">
                <a:solidFill>
                  <a:schemeClr val="bg1"/>
                </a:solidFill>
              </a:rPr>
              <a:t>New Aerie/Auxiliary Grants</a:t>
            </a:r>
          </a:p>
        </p:txBody>
      </p:sp>
      <p:sp>
        <p:nvSpPr>
          <p:cNvPr id="2" name="Left-Right Arrow 1"/>
          <p:cNvSpPr/>
          <p:nvPr/>
        </p:nvSpPr>
        <p:spPr>
          <a:xfrm>
            <a:off x="4762500" y="1128599"/>
            <a:ext cx="2667000" cy="484632"/>
          </a:xfrm>
          <a:prstGeom prst="lef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230121" y="533400"/>
            <a:ext cx="3694679" cy="646331"/>
          </a:xfrm>
          <a:prstGeom prst="rect">
            <a:avLst/>
          </a:prstGeom>
          <a:noFill/>
        </p:spPr>
        <p:txBody>
          <a:bodyPr wrap="square" rtlCol="0">
            <a:spAutoFit/>
          </a:bodyPr>
          <a:lstStyle/>
          <a:p>
            <a:pPr algn="ctr"/>
            <a:r>
              <a:rPr lang="en-US" b="1" dirty="0">
                <a:solidFill>
                  <a:schemeClr val="bg1"/>
                </a:solidFill>
              </a:rPr>
              <a:t>How are Non-Earmarked Contributions Used?</a:t>
            </a:r>
          </a:p>
        </p:txBody>
      </p:sp>
    </p:spTree>
    <p:extLst>
      <p:ext uri="{BB962C8B-B14F-4D97-AF65-F5344CB8AC3E}">
        <p14:creationId xmlns:p14="http://schemas.microsoft.com/office/powerpoint/2010/main" val="272918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coming Meetings 2019-2020 Powerpoint - Revised">
  <a:themeElements>
    <a:clrScheme name="Custom 1">
      <a:dk1>
        <a:sysClr val="windowText" lastClr="000000"/>
      </a:dk1>
      <a:lt1>
        <a:sysClr val="window" lastClr="FFFFFF"/>
      </a:lt1>
      <a:dk2>
        <a:srgbClr val="212121"/>
      </a:dk2>
      <a:lt2>
        <a:srgbClr val="636363"/>
      </a:lt2>
      <a:accent1>
        <a:srgbClr val="900E18"/>
      </a:accent1>
      <a:accent2>
        <a:srgbClr val="002060"/>
      </a:accent2>
      <a:accent3>
        <a:srgbClr val="D81624"/>
      </a:accent3>
      <a:accent4>
        <a:srgbClr val="0070C0"/>
      </a:accent4>
      <a:accent5>
        <a:srgbClr val="ED515C"/>
      </a:accent5>
      <a:accent6>
        <a:srgbClr val="00B0F0"/>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Theme1" id="{B2BD5B1C-D734-435F-A120-BAB4874DEBBA}" vid="{CB0190F2-D8A0-4CC5-B16A-729C37AB69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Incoming Meetings 2019-2020 Powerpoint - Revised</Template>
  <TotalTime>14787</TotalTime>
  <Words>2147</Words>
  <Application>Microsoft Office PowerPoint</Application>
  <PresentationFormat>Widescreen</PresentationFormat>
  <Paragraphs>295</Paragraphs>
  <Slides>45</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Century Gothic</vt:lpstr>
      <vt:lpstr>Wingdings</vt:lpstr>
      <vt:lpstr>Wingdings 2</vt:lpstr>
      <vt:lpstr>Incoming Meetings 2019-2020 Powerpoint - Revised</vt:lpstr>
      <vt:lpstr>Contributions and Grants</vt:lpstr>
      <vt:lpstr>Contributions vs Grants</vt:lpstr>
      <vt:lpstr>Why should we send contributions to the FOE Foundation?</vt:lpstr>
      <vt:lpstr>FOE Charity Foundation Fund Name Revisions</vt:lpstr>
      <vt:lpstr>Contributions Overview  </vt:lpstr>
      <vt:lpstr>Contributions</vt:lpstr>
      <vt:lpstr>PowerPoint Presentation</vt:lpstr>
      <vt:lpstr>Non-Earmarked (General) Contributions</vt:lpstr>
      <vt:lpstr>PowerPoint Presentation</vt:lpstr>
      <vt:lpstr>Earmarked Contributions</vt:lpstr>
      <vt:lpstr>Contributions</vt:lpstr>
      <vt:lpstr>Contributions</vt:lpstr>
      <vt:lpstr>Tax Letter (Acknowledgement)</vt:lpstr>
      <vt:lpstr>PowerPoint Presentation</vt:lpstr>
      <vt:lpstr>          Grants</vt:lpstr>
      <vt:lpstr>Grants</vt:lpstr>
      <vt:lpstr>4 Types of Grants</vt:lpstr>
      <vt:lpstr>State/Provincial Funded and Earmarked Grants</vt:lpstr>
      <vt:lpstr>State/Provincial Funded Grant </vt:lpstr>
      <vt:lpstr>Earmarked Grant </vt:lpstr>
      <vt:lpstr>Earmarked Grant </vt:lpstr>
      <vt:lpstr>Turn-Around and HOME Grants</vt:lpstr>
      <vt:lpstr>Turn-Around Grant </vt:lpstr>
      <vt:lpstr>HOME Grant</vt:lpstr>
      <vt:lpstr>HOME Grant </vt:lpstr>
      <vt:lpstr>HOME Grant Organizations: Examples </vt:lpstr>
      <vt:lpstr>Grant Package Components - 1 </vt:lpstr>
      <vt:lpstr>Grant Package Components – 1 </vt:lpstr>
      <vt:lpstr>Grant Package Components – 1 </vt:lpstr>
      <vt:lpstr>Grant Package Components - 2 </vt:lpstr>
      <vt:lpstr>Grant Package Components – 2 </vt:lpstr>
      <vt:lpstr>Grant Package Components – 2 </vt:lpstr>
      <vt:lpstr>Grant Package Components – 2 </vt:lpstr>
      <vt:lpstr>Grant Package Components - 3 </vt:lpstr>
      <vt:lpstr>Grant Package Components - 3 </vt:lpstr>
      <vt:lpstr>Notable Points </vt:lpstr>
      <vt:lpstr>Notable Points </vt:lpstr>
      <vt:lpstr>Benefits of the Grant Process </vt:lpstr>
      <vt:lpstr>Benefits of the Grant Process </vt:lpstr>
      <vt:lpstr>State/Provincial President’s Fund </vt:lpstr>
      <vt:lpstr>State/Provincial President’s Fund </vt:lpstr>
      <vt:lpstr>State/Provincial President’s Fund </vt:lpstr>
      <vt:lpstr>Regional Grants (For Regional Presidents ONLY)</vt:lpstr>
      <vt:lpstr>Regional Grants </vt:lpstr>
      <vt:lpstr>Copies of the Grant Request Form and HOME Grant Form have been included for your use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CHARITIES OVERVIEW</dc:title>
  <dc:creator>kpreskar</dc:creator>
  <cp:lastModifiedBy>Kristine Preskar</cp:lastModifiedBy>
  <cp:revision>1082</cp:revision>
  <cp:lastPrinted>2021-07-22T13:10:59Z</cp:lastPrinted>
  <dcterms:created xsi:type="dcterms:W3CDTF">2019-02-21T21:41:29Z</dcterms:created>
  <dcterms:modified xsi:type="dcterms:W3CDTF">2021-07-22T14:19:42Z</dcterms:modified>
</cp:coreProperties>
</file>