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1"/>
  </p:notesMasterIdLst>
  <p:sldIdLst>
    <p:sldId id="258" r:id="rId4"/>
    <p:sldId id="259" r:id="rId5"/>
    <p:sldId id="260" r:id="rId6"/>
    <p:sldId id="261" r:id="rId7"/>
    <p:sldId id="262" r:id="rId8"/>
    <p:sldId id="263" r:id="rId9"/>
    <p:sldId id="265" r:id="rId1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80" d="100"/>
          <a:sy n="80" d="100"/>
        </p:scale>
        <p:origin x="5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61566858-6533-47C5-A008-48B7E0B61016}" type="datetimeFigureOut">
              <a:rPr lang="en-US" smtClean="0"/>
              <a:t>10/20/2015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FF55B13B-AB11-4E77-BAA8-F3086792A40E}" type="slidenum">
              <a:rPr lang="en-US" smtClean="0"/>
              <a:t>‹#›</a:t>
            </a:fld>
            <a:endParaRPr lang="en-US"/>
          </a:p>
        </p:txBody>
      </p:sp>
    </p:spTree>
    <p:extLst>
      <p:ext uri="{BB962C8B-B14F-4D97-AF65-F5344CB8AC3E}">
        <p14:creationId xmlns:p14="http://schemas.microsoft.com/office/powerpoint/2010/main" val="580577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10/20/2015 11:03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3840688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10/20/2015 11:03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875848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GETTING MEMBERSHIP INVOLVED</a:t>
            </a:r>
            <a:endParaRPr lang="en-US" dirty="0"/>
          </a:p>
        </p:txBody>
      </p:sp>
      <p:sp>
        <p:nvSpPr>
          <p:cNvPr id="3" name="Text Placeholder 2"/>
          <p:cNvSpPr>
            <a:spLocks noGrp="1"/>
          </p:cNvSpPr>
          <p:nvPr>
            <p:ph type="body" sz="quarter" idx="10"/>
          </p:nvPr>
        </p:nvSpPr>
        <p:spPr>
          <a:xfrm>
            <a:off x="381000" y="1143000"/>
            <a:ext cx="8382000" cy="5182957"/>
          </a:xfrm>
        </p:spPr>
        <p:txBody>
          <a:bodyPr/>
          <a:lstStyle/>
          <a:p>
            <a:r>
              <a:rPr lang="en-US" dirty="0" smtClean="0"/>
              <a:t>Assessing Aerie/Auxiliary Climate</a:t>
            </a:r>
          </a:p>
          <a:p>
            <a:pPr lvl="2"/>
            <a:r>
              <a:rPr lang="en-US" dirty="0" smtClean="0"/>
              <a:t>What is the atmosphere?</a:t>
            </a:r>
          </a:p>
          <a:p>
            <a:pPr lvl="2"/>
            <a:r>
              <a:rPr lang="en-US" dirty="0" smtClean="0"/>
              <a:t>Are the members getting along?</a:t>
            </a:r>
          </a:p>
          <a:p>
            <a:pPr lvl="2"/>
            <a:r>
              <a:rPr lang="en-US" dirty="0" smtClean="0"/>
              <a:t>Are the Officer’s working together?</a:t>
            </a:r>
          </a:p>
          <a:p>
            <a:pPr lvl="2"/>
            <a:r>
              <a:rPr lang="en-US" dirty="0" smtClean="0"/>
              <a:t>Are Officers/Members volunteering?</a:t>
            </a:r>
          </a:p>
          <a:p>
            <a:pPr marL="914400" lvl="2" indent="0">
              <a:buNone/>
            </a:pPr>
            <a:endParaRPr lang="en-US" dirty="0" smtClean="0"/>
          </a:p>
          <a:p>
            <a:r>
              <a:rPr lang="en-US" dirty="0" smtClean="0"/>
              <a:t>Assessing Aerie/Auxiliary Needs</a:t>
            </a:r>
          </a:p>
          <a:p>
            <a:pPr lvl="2"/>
            <a:r>
              <a:rPr lang="en-US" dirty="0" smtClean="0"/>
              <a:t>Volunteers</a:t>
            </a:r>
          </a:p>
          <a:p>
            <a:pPr lvl="2"/>
            <a:r>
              <a:rPr lang="en-US" dirty="0" smtClean="0"/>
              <a:t>Improvements</a:t>
            </a:r>
          </a:p>
          <a:p>
            <a:pPr marL="914400" lvl="2" indent="0">
              <a:buNone/>
            </a:pPr>
            <a:endParaRPr lang="en-US" dirty="0" smtClean="0"/>
          </a:p>
          <a:p>
            <a:r>
              <a:rPr lang="en-US" dirty="0" smtClean="0"/>
              <a:t>Support and commitment from Officers</a:t>
            </a:r>
          </a:p>
          <a:p>
            <a:pPr lvl="2"/>
            <a:r>
              <a:rPr lang="en-US" dirty="0" smtClean="0"/>
              <a:t>Are they active, participating, mentoring, getting along?</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 calcmode="lin" valueType="num">
                                      <p:cBhvr additive="base">
                                        <p:cTn id="4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 calcmode="lin" valueType="num">
                                      <p:cBhvr additive="base">
                                        <p:cTn id="5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anim calcmode="lin" valueType="num">
                                      <p:cBhvr additive="base">
                                        <p:cTn id="60"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pPr algn="ctr"/>
            <a:r>
              <a:rPr lang="en-US" sz="5300" dirty="0" smtClean="0"/>
              <a:t>VOLUNTEER JOB DESIGN</a:t>
            </a:r>
            <a:r>
              <a:rPr lang="en-US" dirty="0" smtClean="0"/>
              <a:t/>
            </a:r>
            <a:br>
              <a:rPr lang="en-US" dirty="0" smtClean="0"/>
            </a:br>
            <a:endParaRPr lang="en-US" dirty="0">
              <a:solidFill>
                <a:schemeClr val="tx2"/>
              </a:solidFill>
            </a:endParaRPr>
          </a:p>
        </p:txBody>
      </p:sp>
      <p:sp>
        <p:nvSpPr>
          <p:cNvPr id="3" name="Text Placeholder 2"/>
          <p:cNvSpPr>
            <a:spLocks noGrp="1"/>
          </p:cNvSpPr>
          <p:nvPr>
            <p:ph type="body" sz="quarter" idx="10"/>
          </p:nvPr>
        </p:nvSpPr>
        <p:spPr>
          <a:xfrm>
            <a:off x="381000" y="1524000"/>
            <a:ext cx="8382000" cy="4572000"/>
          </a:xfrm>
        </p:spPr>
        <p:txBody>
          <a:bodyPr>
            <a:normAutofit fontScale="85000" lnSpcReduction="10000"/>
          </a:bodyPr>
          <a:lstStyle/>
          <a:p>
            <a:r>
              <a:rPr lang="en-US" sz="4100" dirty="0" smtClean="0"/>
              <a:t>Creating volunteer positions</a:t>
            </a:r>
          </a:p>
          <a:p>
            <a:pPr lvl="2"/>
            <a:r>
              <a:rPr lang="en-US" sz="3100" dirty="0" smtClean="0"/>
              <a:t>Committees</a:t>
            </a:r>
          </a:p>
          <a:p>
            <a:pPr lvl="2"/>
            <a:r>
              <a:rPr lang="en-US" sz="3100" dirty="0" smtClean="0"/>
              <a:t>Help Lists</a:t>
            </a:r>
          </a:p>
          <a:p>
            <a:pPr marL="914400" lvl="2" indent="0">
              <a:buNone/>
            </a:pPr>
            <a:endParaRPr lang="en-US" dirty="0" smtClean="0"/>
          </a:p>
          <a:p>
            <a:r>
              <a:rPr lang="en-US" sz="4100" dirty="0" smtClean="0"/>
              <a:t>Designing volunteer job descriptions</a:t>
            </a:r>
          </a:p>
          <a:p>
            <a:pPr lvl="2"/>
            <a:r>
              <a:rPr lang="en-US" sz="3100" dirty="0" smtClean="0"/>
              <a:t>Don’t ask for participation and not be supportive</a:t>
            </a:r>
          </a:p>
          <a:p>
            <a:pPr lvl="2"/>
            <a:r>
              <a:rPr lang="en-US" sz="3100" dirty="0" smtClean="0"/>
              <a:t>Give specific guidance on duties</a:t>
            </a:r>
          </a:p>
          <a:p>
            <a:pPr lvl="2"/>
            <a:r>
              <a:rPr lang="en-US" sz="3100" dirty="0" smtClean="0"/>
              <a:t>Don’t belittle them and then expect them to continue volunteering</a:t>
            </a:r>
          </a:p>
          <a:p>
            <a:pPr marL="914400" lvl="2" indent="0">
              <a:buNone/>
            </a:pPr>
            <a:endParaRPr lang="en-US" dirty="0" smtClean="0"/>
          </a:p>
          <a:p>
            <a:r>
              <a:rPr lang="en-US" sz="3800" dirty="0" smtClean="0"/>
              <a:t>Policies and procedures for volunteers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additive="base">
                                        <p:cTn id="4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 calcmode="lin" valueType="num">
                                      <p:cBhvr additive="base">
                                        <p:cTn id="5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RECRUITMENT</a:t>
            </a:r>
            <a:endParaRPr lang="en-US" b="1" dirty="0"/>
          </a:p>
        </p:txBody>
      </p:sp>
      <p:sp>
        <p:nvSpPr>
          <p:cNvPr id="3" name="Text Placeholder 2"/>
          <p:cNvSpPr>
            <a:spLocks noGrp="1"/>
          </p:cNvSpPr>
          <p:nvPr>
            <p:ph type="body" sz="quarter" idx="10"/>
          </p:nvPr>
        </p:nvSpPr>
        <p:spPr>
          <a:xfrm>
            <a:off x="381000" y="1066800"/>
            <a:ext cx="8382000" cy="5761577"/>
          </a:xfrm>
        </p:spPr>
        <p:txBody>
          <a:bodyPr/>
          <a:lstStyle/>
          <a:p>
            <a:pPr>
              <a:spcBef>
                <a:spcPts val="600"/>
              </a:spcBef>
            </a:pPr>
            <a:r>
              <a:rPr lang="en-US" dirty="0" smtClean="0"/>
              <a:t>Volunteer motivation</a:t>
            </a:r>
          </a:p>
          <a:p>
            <a:pPr lvl="2">
              <a:spcBef>
                <a:spcPts val="600"/>
              </a:spcBef>
            </a:pPr>
            <a:r>
              <a:rPr lang="en-US" dirty="0" smtClean="0"/>
              <a:t>Why would/wouldn’t members want to volunteer?</a:t>
            </a:r>
          </a:p>
          <a:p>
            <a:pPr marL="914400" lvl="2" indent="0">
              <a:spcBef>
                <a:spcPts val="600"/>
              </a:spcBef>
              <a:buNone/>
            </a:pPr>
            <a:endParaRPr lang="en-US" dirty="0"/>
          </a:p>
          <a:p>
            <a:pPr>
              <a:spcBef>
                <a:spcPts val="600"/>
              </a:spcBef>
            </a:pPr>
            <a:r>
              <a:rPr lang="en-US" dirty="0" smtClean="0"/>
              <a:t>Recruiting members as volunteers to do the job</a:t>
            </a:r>
          </a:p>
          <a:p>
            <a:pPr lvl="2">
              <a:spcBef>
                <a:spcPts val="600"/>
              </a:spcBef>
            </a:pPr>
            <a:r>
              <a:rPr lang="en-US" dirty="0" smtClean="0"/>
              <a:t>Has effort been put forth to recruit volunteers?</a:t>
            </a:r>
          </a:p>
          <a:p>
            <a:pPr marL="914400" lvl="2" indent="0">
              <a:spcBef>
                <a:spcPts val="600"/>
              </a:spcBef>
              <a:buNone/>
            </a:pPr>
            <a:endParaRPr lang="en-US" dirty="0" smtClean="0"/>
          </a:p>
          <a:p>
            <a:pPr>
              <a:spcBef>
                <a:spcPts val="600"/>
              </a:spcBef>
            </a:pPr>
            <a:r>
              <a:rPr lang="en-US" dirty="0" smtClean="0"/>
              <a:t>Advertising and marketing your need for membership participation</a:t>
            </a:r>
          </a:p>
          <a:p>
            <a:pPr marL="0" indent="0">
              <a:spcBef>
                <a:spcPts val="600"/>
              </a:spcBef>
              <a:buNone/>
            </a:pPr>
            <a:endParaRPr lang="en-US" dirty="0" smtClean="0"/>
          </a:p>
          <a:p>
            <a:pPr>
              <a:spcBef>
                <a:spcPts val="600"/>
              </a:spcBef>
            </a:pPr>
            <a:r>
              <a:rPr lang="en-US" dirty="0" smtClean="0"/>
              <a:t>Targeting for special skills</a:t>
            </a:r>
          </a:p>
          <a:p>
            <a:pPr marL="0" indent="0">
              <a:spcBef>
                <a:spcPts val="600"/>
              </a:spcBef>
              <a:buNone/>
            </a:pPr>
            <a:endParaRPr lang="en-US" dirty="0" smtClean="0"/>
          </a:p>
          <a:p>
            <a:pPr>
              <a:spcBef>
                <a:spcPts val="600"/>
              </a:spcBef>
            </a:pPr>
            <a:r>
              <a:rPr lang="en-US" dirty="0" smtClean="0"/>
              <a:t>Cyber volunteers</a:t>
            </a:r>
          </a:p>
        </p:txBody>
      </p:sp>
    </p:spTree>
    <p:extLst>
      <p:ext uri="{BB962C8B-B14F-4D97-AF65-F5344CB8AC3E}">
        <p14:creationId xmlns:p14="http://schemas.microsoft.com/office/powerpoint/2010/main" val="27333396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anim calcmode="lin" valueType="num">
                                      <p:cBhvr additive="base">
                                        <p:cTn id="50"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997196"/>
          </a:xfrm>
        </p:spPr>
        <p:txBody>
          <a:bodyPr/>
          <a:lstStyle/>
          <a:p>
            <a:pPr algn="ctr"/>
            <a:r>
              <a:rPr lang="en-US" sz="3600" dirty="0" smtClean="0"/>
              <a:t>FOUR PRINCIPLES OF ASKING MEMBERS </a:t>
            </a:r>
            <a:br>
              <a:rPr lang="en-US" sz="3600" dirty="0" smtClean="0"/>
            </a:br>
            <a:r>
              <a:rPr lang="en-US" sz="3600" dirty="0" smtClean="0"/>
              <a:t>TO GET INVOLVED/VOLUNTEER</a:t>
            </a:r>
            <a:endParaRPr lang="en-US" sz="3600" dirty="0"/>
          </a:p>
        </p:txBody>
      </p:sp>
      <p:sp>
        <p:nvSpPr>
          <p:cNvPr id="3" name="Text Placeholder 2"/>
          <p:cNvSpPr>
            <a:spLocks noGrp="1"/>
          </p:cNvSpPr>
          <p:nvPr>
            <p:ph type="body" sz="quarter" idx="10"/>
          </p:nvPr>
        </p:nvSpPr>
        <p:spPr>
          <a:xfrm>
            <a:off x="368968" y="1752600"/>
            <a:ext cx="8382000" cy="4524315"/>
          </a:xfrm>
        </p:spPr>
        <p:txBody>
          <a:bodyPr/>
          <a:lstStyle/>
          <a:p>
            <a:r>
              <a:rPr lang="en-US" sz="2800" dirty="0" smtClean="0"/>
              <a:t>Some members are more inclined to volunteer than others and, therefore, are easier to recruit.</a:t>
            </a:r>
          </a:p>
          <a:p>
            <a:r>
              <a:rPr lang="en-US" sz="2800" dirty="0" smtClean="0"/>
              <a:t>Members are most likely to volunteer their help under conditions of a strong helping situation, i.e. if there is a pressing need, no alternative source of help, and a likelihood that their help will have a direct and positive impact.</a:t>
            </a:r>
          </a:p>
          <a:p>
            <a:r>
              <a:rPr lang="en-US" sz="2800" dirty="0" smtClean="0"/>
              <a:t>Members are attracted to particular opportunities and causes.</a:t>
            </a:r>
          </a:p>
          <a:p>
            <a:r>
              <a:rPr lang="en-US" sz="2800" dirty="0" smtClean="0"/>
              <a:t>Members are more willing to volunteer for active Aeries/Auxiliaries than non active.</a:t>
            </a:r>
            <a:endParaRPr lang="en-US" sz="2800" dirty="0"/>
          </a:p>
        </p:txBody>
      </p:sp>
    </p:spTree>
    <p:extLst>
      <p:ext uri="{BB962C8B-B14F-4D97-AF65-F5344CB8AC3E}">
        <p14:creationId xmlns:p14="http://schemas.microsoft.com/office/powerpoint/2010/main" val="21600686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VOLUNTEER/OFFICER TEAM</a:t>
            </a:r>
            <a:endParaRPr lang="en-US" dirty="0"/>
          </a:p>
        </p:txBody>
      </p:sp>
      <p:sp>
        <p:nvSpPr>
          <p:cNvPr id="3" name="Text Placeholder 2"/>
          <p:cNvSpPr>
            <a:spLocks noGrp="1"/>
          </p:cNvSpPr>
          <p:nvPr>
            <p:ph type="body" sz="quarter" idx="10"/>
          </p:nvPr>
        </p:nvSpPr>
        <p:spPr>
          <a:xfrm>
            <a:off x="381000" y="1066800"/>
            <a:ext cx="8382000" cy="5441490"/>
          </a:xfrm>
        </p:spPr>
        <p:txBody>
          <a:bodyPr/>
          <a:lstStyle/>
          <a:p>
            <a:r>
              <a:rPr lang="en-US" dirty="0" smtClean="0"/>
              <a:t>Volunteer/Officer Relations</a:t>
            </a:r>
          </a:p>
          <a:p>
            <a:pPr lvl="2"/>
            <a:r>
              <a:rPr lang="en-US" dirty="0"/>
              <a:t>Lead by </a:t>
            </a:r>
            <a:r>
              <a:rPr lang="en-US" dirty="0" smtClean="0"/>
              <a:t>example</a:t>
            </a:r>
          </a:p>
          <a:p>
            <a:pPr lvl="2"/>
            <a:r>
              <a:rPr lang="en-US" dirty="0" smtClean="0"/>
              <a:t>How well is communication between Officers and Members?</a:t>
            </a:r>
          </a:p>
          <a:p>
            <a:r>
              <a:rPr lang="en-US" dirty="0" smtClean="0"/>
              <a:t>Conflict resolution</a:t>
            </a:r>
          </a:p>
          <a:p>
            <a:pPr lvl="2"/>
            <a:r>
              <a:rPr lang="en-US" dirty="0" smtClean="0"/>
              <a:t>Volunteering can be stressful, how you resolve conflicts is very important</a:t>
            </a:r>
          </a:p>
          <a:p>
            <a:r>
              <a:rPr lang="en-US" dirty="0" smtClean="0"/>
              <a:t>Productive confrontation</a:t>
            </a:r>
          </a:p>
          <a:p>
            <a:pPr lvl="2"/>
            <a:r>
              <a:rPr lang="en-US" dirty="0" smtClean="0"/>
              <a:t>Wait until after the event to discuss issues</a:t>
            </a:r>
          </a:p>
          <a:p>
            <a:r>
              <a:rPr lang="en-US" dirty="0" smtClean="0"/>
              <a:t>Teams that work</a:t>
            </a:r>
          </a:p>
          <a:p>
            <a:pPr lvl="2"/>
            <a:r>
              <a:rPr lang="en-US" dirty="0" smtClean="0"/>
              <a:t>Don’t put people together that you know don’t get along</a:t>
            </a:r>
          </a:p>
          <a:p>
            <a:r>
              <a:rPr lang="en-US" dirty="0" smtClean="0"/>
              <a:t>Recognition</a:t>
            </a:r>
          </a:p>
        </p:txBody>
      </p:sp>
    </p:spTree>
    <p:extLst>
      <p:ext uri="{BB962C8B-B14F-4D97-AF65-F5344CB8AC3E}">
        <p14:creationId xmlns:p14="http://schemas.microsoft.com/office/powerpoint/2010/main" val="284826473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52596"/>
          </a:xfrm>
        </p:spPr>
        <p:txBody>
          <a:bodyPr/>
          <a:lstStyle/>
          <a:p>
            <a:pPr algn="ctr"/>
            <a:r>
              <a:rPr lang="en-US" dirty="0" smtClean="0"/>
              <a:t>RECRUITMENT OF OFFICERS</a:t>
            </a:r>
            <a:br>
              <a:rPr lang="en-US" dirty="0" smtClean="0"/>
            </a:br>
            <a:r>
              <a:rPr lang="en-US" sz="2800" dirty="0" smtClean="0"/>
              <a:t>WHAT DOES IT TAKE TO BE AN OFFICER?</a:t>
            </a:r>
            <a:endParaRPr lang="en-US" sz="2800" dirty="0"/>
          </a:p>
        </p:txBody>
      </p:sp>
      <p:sp>
        <p:nvSpPr>
          <p:cNvPr id="3" name="Text Placeholder 2"/>
          <p:cNvSpPr>
            <a:spLocks noGrp="1"/>
          </p:cNvSpPr>
          <p:nvPr>
            <p:ph type="body" sz="quarter" idx="10"/>
          </p:nvPr>
        </p:nvSpPr>
        <p:spPr>
          <a:xfrm>
            <a:off x="381000" y="1828800"/>
            <a:ext cx="8382000" cy="4678204"/>
          </a:xfrm>
        </p:spPr>
        <p:txBody>
          <a:bodyPr/>
          <a:lstStyle/>
          <a:p>
            <a:r>
              <a:rPr lang="en-US" dirty="0" smtClean="0"/>
              <a:t>Set forth guidelines for each position</a:t>
            </a:r>
          </a:p>
          <a:p>
            <a:pPr marL="0" indent="0">
              <a:buNone/>
            </a:pPr>
            <a:endParaRPr lang="en-US" dirty="0"/>
          </a:p>
          <a:p>
            <a:r>
              <a:rPr lang="en-US" dirty="0" smtClean="0"/>
              <a:t>Should have several years of experience for higher positions</a:t>
            </a:r>
          </a:p>
          <a:p>
            <a:pPr marL="0" indent="0">
              <a:buNone/>
            </a:pPr>
            <a:endParaRPr lang="en-US" dirty="0" smtClean="0"/>
          </a:p>
          <a:p>
            <a:r>
              <a:rPr lang="en-US" dirty="0" smtClean="0"/>
              <a:t>Must have time to commit</a:t>
            </a:r>
          </a:p>
          <a:p>
            <a:pPr marL="0" indent="0">
              <a:buNone/>
            </a:pPr>
            <a:endParaRPr lang="en-US" dirty="0" smtClean="0"/>
          </a:p>
          <a:p>
            <a:r>
              <a:rPr lang="en-US" dirty="0" smtClean="0"/>
              <a:t>Willingness to take on leadership roles</a:t>
            </a:r>
          </a:p>
          <a:p>
            <a:pPr marL="0" indent="0">
              <a:buNone/>
            </a:pPr>
            <a:endParaRPr lang="en-US" dirty="0" smtClean="0"/>
          </a:p>
        </p:txBody>
      </p:sp>
    </p:spTree>
    <p:extLst>
      <p:ext uri="{BB962C8B-B14F-4D97-AF65-F5344CB8AC3E}">
        <p14:creationId xmlns:p14="http://schemas.microsoft.com/office/powerpoint/2010/main" val="31820124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2150745"/>
            <a:ext cx="8382000" cy="4579715"/>
          </a:xfrm>
        </p:spPr>
        <p:txBody>
          <a:bodyPr/>
          <a:lstStyle/>
          <a:p>
            <a:r>
              <a:rPr lang="en-US" dirty="0"/>
              <a:t>Authority and </a:t>
            </a:r>
            <a:r>
              <a:rPr lang="en-US" dirty="0" smtClean="0"/>
              <a:t>capability </a:t>
            </a:r>
            <a:r>
              <a:rPr lang="en-US" dirty="0"/>
              <a:t>to limit </a:t>
            </a:r>
            <a:r>
              <a:rPr lang="en-US" dirty="0" smtClean="0"/>
              <a:t>confrontation</a:t>
            </a:r>
          </a:p>
          <a:p>
            <a:pPr marL="0" indent="0">
              <a:buNone/>
            </a:pPr>
            <a:endParaRPr lang="en-US" dirty="0" smtClean="0"/>
          </a:p>
          <a:p>
            <a:r>
              <a:rPr lang="en-US" dirty="0" smtClean="0"/>
              <a:t>Ability to accept criticism</a:t>
            </a:r>
          </a:p>
          <a:p>
            <a:pPr marL="0" indent="0">
              <a:buNone/>
            </a:pPr>
            <a:endParaRPr lang="en-US" dirty="0"/>
          </a:p>
          <a:p>
            <a:r>
              <a:rPr lang="en-US" dirty="0"/>
              <a:t>Potential officers should attend regular meetings to get an idea of what the position consists </a:t>
            </a:r>
            <a:r>
              <a:rPr lang="en-US" dirty="0" smtClean="0"/>
              <a:t>of</a:t>
            </a:r>
            <a:endParaRPr lang="en-US" dirty="0" smtClean="0"/>
          </a:p>
          <a:p>
            <a:pPr marL="0" indent="0">
              <a:buNone/>
            </a:pPr>
            <a:endParaRPr lang="en-US" dirty="0"/>
          </a:p>
          <a:p>
            <a:pPr marL="0" indent="0">
              <a:buNone/>
            </a:pPr>
            <a:endParaRPr lang="en-US" dirty="0"/>
          </a:p>
        </p:txBody>
      </p:sp>
      <p:sp>
        <p:nvSpPr>
          <p:cNvPr id="4" name="Title 1"/>
          <p:cNvSpPr>
            <a:spLocks noGrp="1"/>
          </p:cNvSpPr>
          <p:nvPr>
            <p:ph type="title"/>
          </p:nvPr>
        </p:nvSpPr>
        <p:spPr>
          <a:xfrm>
            <a:off x="304800" y="230188"/>
            <a:ext cx="8534400" cy="1717393"/>
          </a:xfrm>
        </p:spPr>
        <p:txBody>
          <a:bodyPr/>
          <a:lstStyle/>
          <a:p>
            <a:pPr algn="ctr"/>
            <a:r>
              <a:rPr lang="en-US" dirty="0" smtClean="0"/>
              <a:t>RECRUITMENT OF OFFICERS CONT’D</a:t>
            </a:r>
            <a:br>
              <a:rPr lang="en-US" dirty="0" smtClean="0"/>
            </a:br>
            <a:r>
              <a:rPr lang="en-US" sz="2800" dirty="0" smtClean="0"/>
              <a:t>WHAT DOES IT TAKE TO BE AN OFFICER?</a:t>
            </a:r>
            <a:endParaRPr lang="en-US" sz="2800" dirty="0"/>
          </a:p>
        </p:txBody>
      </p:sp>
    </p:spTree>
    <p:extLst>
      <p:ext uri="{BB962C8B-B14F-4D97-AF65-F5344CB8AC3E}">
        <p14:creationId xmlns:p14="http://schemas.microsoft.com/office/powerpoint/2010/main" val="386050857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Green Segoe 4-3 template-template_April-17-2007">
  <a:themeElements>
    <a:clrScheme name="Green Template-Template">
      <a:dk1>
        <a:srgbClr val="000000"/>
      </a:dk1>
      <a:lt1>
        <a:srgbClr val="FFFFFF"/>
      </a:lt1>
      <a:dk2>
        <a:srgbClr val="1F7335"/>
      </a:dk2>
      <a:lt2>
        <a:srgbClr val="C4FF89"/>
      </a:lt2>
      <a:accent1>
        <a:srgbClr val="FFC000"/>
      </a:accent1>
      <a:accent2>
        <a:srgbClr val="3497AE"/>
      </a:accent2>
      <a:accent3>
        <a:srgbClr val="DF8045"/>
      </a:accent3>
      <a:accent4>
        <a:srgbClr val="7DCC2E"/>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51DED46-D66D-454A-B8B2-8EE17CF4D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(Green and gold texture design)</Template>
  <TotalTime>172</TotalTime>
  <Words>538</Words>
  <Application>Microsoft Office PowerPoint</Application>
  <PresentationFormat>On-screen Show (4:3)</PresentationFormat>
  <Paragraphs>74</Paragraphs>
  <Slides>7</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Courier New</vt:lpstr>
      <vt:lpstr>Wingdings</vt:lpstr>
      <vt:lpstr>Green Segoe 4-3 template-template_April-17-2007</vt:lpstr>
      <vt:lpstr>White with Courier font for code slides</vt:lpstr>
      <vt:lpstr>GETTING MEMBERSHIP INVOLVED</vt:lpstr>
      <vt:lpstr>VOLUNTEER JOB DESIGN </vt:lpstr>
      <vt:lpstr>RECRUITMENT</vt:lpstr>
      <vt:lpstr>FOUR PRINCIPLES OF ASKING MEMBERS  TO GET INVOLVED/VOLUNTEER</vt:lpstr>
      <vt:lpstr>THE VOLUNTEER/OFFICER TEAM</vt:lpstr>
      <vt:lpstr>RECRUITMENT OF OFFICERS WHAT DOES IT TAKE TO BE AN OFFICER?</vt:lpstr>
      <vt:lpstr>RECRUITMENT OF OFFICERS CONT’D WHAT DOES IT TAKE TO BE AN OFFICER?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MEMBERS INVOLVED</dc:title>
  <dc:creator>Jennifer Peterman</dc:creator>
  <cp:keywords/>
  <cp:lastModifiedBy>Jennifer Peterman</cp:lastModifiedBy>
  <cp:revision>15</cp:revision>
  <cp:lastPrinted>2015-10-13T18:11:36Z</cp:lastPrinted>
  <dcterms:created xsi:type="dcterms:W3CDTF">2015-10-06T13:12:41Z</dcterms:created>
  <dcterms:modified xsi:type="dcterms:W3CDTF">2015-10-20T15:27:32Z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TC102867489990</vt:lpwstr>
  </property>
</Properties>
</file>