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7" r:id="rId1"/>
  </p:sldMasterIdLst>
  <p:sldIdLst>
    <p:sldId id="256" r:id="rId2"/>
    <p:sldId id="257" r:id="rId3"/>
    <p:sldId id="259" r:id="rId4"/>
    <p:sldId id="258" r:id="rId5"/>
    <p:sldId id="260" r:id="rId6"/>
    <p:sldId id="262" r:id="rId7"/>
    <p:sldId id="261" r:id="rId8"/>
    <p:sldId id="267" r:id="rId9"/>
    <p:sldId id="268" r:id="rId10"/>
    <p:sldId id="263" r:id="rId11"/>
    <p:sldId id="266" r:id="rId12"/>
    <p:sldId id="265" r:id="rId13"/>
    <p:sldId id="264"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62" d="100"/>
          <a:sy n="162" d="100"/>
        </p:scale>
        <p:origin x="1740"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9/28/2020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601684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9/28/2020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371878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9/28/2020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567375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9/28/2020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283106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9/28/2020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271969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9/28/2020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14266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9/28/2020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532071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9/28/2020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804583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9/28/2020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675821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9/28/2020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105021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9/28/2020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99370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9/28/2020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54055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9/28/2020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11866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9/28/2020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047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9/28/2020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869482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9/28/2020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318644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9/28/2020</a:t>
            </a:fld>
            <a:endParaRPr lang="en-US" dirty="0"/>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395290131"/>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 id="2147483700" r:id="rId13"/>
    <p:sldLayoutId id="2147483701" r:id="rId14"/>
    <p:sldLayoutId id="2147483702" r:id="rId15"/>
    <p:sldLayoutId id="214748370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30595" y="1837114"/>
            <a:ext cx="5826719" cy="3078247"/>
          </a:xfrm>
        </p:spPr>
        <p:txBody>
          <a:bodyPr/>
          <a:lstStyle/>
          <a:p>
            <a:pPr algn="ctr"/>
            <a:r>
              <a:rPr lang="en-US" sz="6600" b="1" dirty="0">
                <a:latin typeface="Baskerville Old Face" panose="02020602080505020303" pitchFamily="18" charset="0"/>
                <a:cs typeface="Calibri Light" panose="020F0302020204030204" pitchFamily="34" charset="0"/>
              </a:rPr>
              <a:t>DETECT AND</a:t>
            </a:r>
            <a:br>
              <a:rPr lang="en-US" sz="6600" b="1" dirty="0">
                <a:latin typeface="Baskerville Old Face" panose="02020602080505020303" pitchFamily="18" charset="0"/>
                <a:cs typeface="Calibri Light" panose="020F0302020204030204" pitchFamily="34" charset="0"/>
              </a:rPr>
            </a:br>
            <a:r>
              <a:rPr lang="en-US" sz="6600" b="1" dirty="0">
                <a:latin typeface="Baskerville Old Face" panose="02020602080505020303" pitchFamily="18" charset="0"/>
                <a:cs typeface="Calibri Light" panose="020F0302020204030204" pitchFamily="34" charset="0"/>
              </a:rPr>
              <a:t>PREVENT FRAUD</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8775" y="5070764"/>
            <a:ext cx="1298127" cy="1670857"/>
          </a:xfrm>
          <a:prstGeom prst="rect">
            <a:avLst/>
          </a:prstGeom>
        </p:spPr>
      </p:pic>
    </p:spTree>
    <p:extLst>
      <p:ext uri="{BB962C8B-B14F-4D97-AF65-F5344CB8AC3E}">
        <p14:creationId xmlns:p14="http://schemas.microsoft.com/office/powerpoint/2010/main" val="362410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9382" y="108065"/>
            <a:ext cx="6866313" cy="6575367"/>
          </a:xfrm>
        </p:spPr>
        <p:txBody>
          <a:bodyPr>
            <a:noAutofit/>
          </a:bodyPr>
          <a:lstStyle/>
          <a:p>
            <a:pPr marL="0" indent="0" algn="ctr">
              <a:spcBef>
                <a:spcPts val="0"/>
              </a:spcBef>
              <a:buNone/>
            </a:pPr>
            <a:r>
              <a:rPr lang="en-US" sz="2400" b="1" dirty="0">
                <a:solidFill>
                  <a:schemeClr val="accent1"/>
                </a:solidFill>
                <a:latin typeface="Baskerville Old Face" panose="02020602080505020303" pitchFamily="18" charset="0"/>
              </a:rPr>
              <a:t>ESTABLISHMENT OF INTERNAL CONTROLS WITHIN THE EMPLOYMENT/VOLUNTEER POLICIES</a:t>
            </a:r>
          </a:p>
          <a:p>
            <a:pPr marL="0" indent="0" algn="ctr">
              <a:spcBef>
                <a:spcPts val="0"/>
              </a:spcBef>
              <a:buNone/>
            </a:pPr>
            <a:endParaRPr lang="en-US" sz="2400" b="1" dirty="0">
              <a:solidFill>
                <a:schemeClr val="accent1"/>
              </a:solidFill>
              <a:latin typeface="Baskerville Old Face" panose="02020602080505020303" pitchFamily="18" charset="0"/>
            </a:endParaRPr>
          </a:p>
          <a:p>
            <a:pPr marL="0" indent="0" algn="ctr">
              <a:spcBef>
                <a:spcPts val="0"/>
              </a:spcBef>
              <a:buNone/>
            </a:pPr>
            <a:r>
              <a:rPr lang="en-US" sz="2000" i="1" dirty="0">
                <a:solidFill>
                  <a:schemeClr val="accent1"/>
                </a:solidFill>
                <a:latin typeface="Baskerville Old Face" panose="02020602080505020303" pitchFamily="18" charset="0"/>
              </a:rPr>
              <a:t>Two examples of this are preventive or detective.</a:t>
            </a:r>
          </a:p>
          <a:p>
            <a:pPr marL="0" indent="0">
              <a:spcBef>
                <a:spcPts val="0"/>
              </a:spcBef>
              <a:buNone/>
            </a:pPr>
            <a:endParaRPr lang="en-US" sz="2000" dirty="0">
              <a:solidFill>
                <a:schemeClr val="accent1"/>
              </a:solidFill>
              <a:latin typeface="Baskerville Old Face" panose="02020602080505020303" pitchFamily="18" charset="0"/>
            </a:endParaRPr>
          </a:p>
          <a:p>
            <a:pPr marL="0" indent="0">
              <a:spcBef>
                <a:spcPts val="0"/>
              </a:spcBef>
              <a:buNone/>
            </a:pPr>
            <a:r>
              <a:rPr lang="en-US" sz="2000" dirty="0">
                <a:solidFill>
                  <a:schemeClr val="accent1"/>
                </a:solidFill>
                <a:latin typeface="Baskerville Old Face" panose="02020602080505020303" pitchFamily="18" charset="0"/>
              </a:rPr>
              <a:t>Preventive examples: </a:t>
            </a:r>
          </a:p>
          <a:p>
            <a:pPr marL="0" indent="0">
              <a:spcBef>
                <a:spcPts val="0"/>
              </a:spcBef>
              <a:buNone/>
            </a:pPr>
            <a:endParaRPr lang="en-US" sz="2000" dirty="0">
              <a:solidFill>
                <a:schemeClr val="accent1"/>
              </a:solidFill>
              <a:latin typeface="Baskerville Old Face" panose="02020602080505020303" pitchFamily="18" charset="0"/>
            </a:endParaRPr>
          </a:p>
          <a:p>
            <a:pPr lvl="1">
              <a:spcBef>
                <a:spcPts val="0"/>
              </a:spcBef>
              <a:buFont typeface="Wingdings" panose="05000000000000000000" pitchFamily="2" charset="2"/>
              <a:buChar char="Ø"/>
            </a:pPr>
            <a:r>
              <a:rPr lang="en-US" sz="2000" dirty="0">
                <a:solidFill>
                  <a:schemeClr val="accent1"/>
                </a:solidFill>
                <a:latin typeface="Baskerville Old Face" panose="02020602080505020303" pitchFamily="18" charset="0"/>
              </a:rPr>
              <a:t>Make sure that there are three signatures on all checks </a:t>
            </a:r>
          </a:p>
          <a:p>
            <a:pPr>
              <a:spcBef>
                <a:spcPts val="0"/>
              </a:spcBef>
              <a:buFont typeface="Wingdings" panose="05000000000000000000" pitchFamily="2" charset="2"/>
              <a:buChar char="Ø"/>
            </a:pPr>
            <a:endParaRPr lang="en-US" sz="2000" dirty="0">
              <a:solidFill>
                <a:schemeClr val="accent1"/>
              </a:solidFill>
              <a:latin typeface="Baskerville Old Face" panose="02020602080505020303" pitchFamily="18" charset="0"/>
            </a:endParaRPr>
          </a:p>
          <a:p>
            <a:pPr lvl="1">
              <a:spcBef>
                <a:spcPts val="0"/>
              </a:spcBef>
              <a:buFont typeface="Wingdings" panose="05000000000000000000" pitchFamily="2" charset="2"/>
              <a:buChar char="Ø"/>
            </a:pPr>
            <a:r>
              <a:rPr lang="en-US" sz="2000" dirty="0">
                <a:solidFill>
                  <a:schemeClr val="accent1"/>
                </a:solidFill>
                <a:latin typeface="Baskerville Old Face" panose="02020602080505020303" pitchFamily="18" charset="0"/>
              </a:rPr>
              <a:t>Require at least two people when counting cash</a:t>
            </a:r>
          </a:p>
          <a:p>
            <a:pPr>
              <a:spcBef>
                <a:spcPts val="0"/>
              </a:spcBef>
              <a:buFont typeface="Wingdings" panose="05000000000000000000" pitchFamily="2" charset="2"/>
              <a:buChar char="Ø"/>
            </a:pPr>
            <a:endParaRPr lang="en-US" sz="2000" dirty="0">
              <a:solidFill>
                <a:schemeClr val="accent1"/>
              </a:solidFill>
              <a:latin typeface="Baskerville Old Face" panose="02020602080505020303" pitchFamily="18" charset="0"/>
            </a:endParaRPr>
          </a:p>
          <a:p>
            <a:pPr lvl="1">
              <a:spcBef>
                <a:spcPts val="0"/>
              </a:spcBef>
              <a:buFont typeface="Wingdings" panose="05000000000000000000" pitchFamily="2" charset="2"/>
              <a:buChar char="Ø"/>
            </a:pPr>
            <a:r>
              <a:rPr lang="en-US" sz="2000" dirty="0">
                <a:solidFill>
                  <a:schemeClr val="accent1"/>
                </a:solidFill>
                <a:latin typeface="Baskerville Old Face" panose="02020602080505020303" pitchFamily="18" charset="0"/>
              </a:rPr>
              <a:t>Trustees do all Z outs, counting of all register money bags and drawers</a:t>
            </a:r>
          </a:p>
          <a:p>
            <a:pPr>
              <a:spcBef>
                <a:spcPts val="0"/>
              </a:spcBef>
              <a:buFont typeface="Wingdings" panose="05000000000000000000" pitchFamily="2" charset="2"/>
              <a:buChar char="Ø"/>
            </a:pPr>
            <a:endParaRPr lang="en-US" sz="2000" dirty="0">
              <a:solidFill>
                <a:schemeClr val="accent1"/>
              </a:solidFill>
              <a:latin typeface="Baskerville Old Face" panose="02020602080505020303" pitchFamily="18" charset="0"/>
            </a:endParaRPr>
          </a:p>
          <a:p>
            <a:pPr lvl="1">
              <a:spcBef>
                <a:spcPts val="0"/>
              </a:spcBef>
              <a:buFont typeface="Wingdings" panose="05000000000000000000" pitchFamily="2" charset="2"/>
              <a:buChar char="Ø"/>
            </a:pPr>
            <a:r>
              <a:rPr lang="en-US" sz="2000" dirty="0">
                <a:solidFill>
                  <a:schemeClr val="accent1"/>
                </a:solidFill>
                <a:latin typeface="Baskerville Old Face" panose="02020602080505020303" pitchFamily="18" charset="0"/>
              </a:rPr>
              <a:t>Installation of Security Camera’s</a:t>
            </a:r>
          </a:p>
          <a:p>
            <a:pPr>
              <a:spcBef>
                <a:spcPts val="0"/>
              </a:spcBef>
              <a:buFont typeface="Wingdings" panose="05000000000000000000" pitchFamily="2" charset="2"/>
              <a:buChar char="Ø"/>
            </a:pPr>
            <a:endParaRPr lang="en-US" sz="2000" dirty="0">
              <a:solidFill>
                <a:schemeClr val="accent1"/>
              </a:solidFill>
              <a:latin typeface="Baskerville Old Face" panose="02020602080505020303" pitchFamily="18" charset="0"/>
            </a:endParaRPr>
          </a:p>
          <a:p>
            <a:pPr lvl="1">
              <a:spcBef>
                <a:spcPts val="0"/>
              </a:spcBef>
              <a:buFont typeface="Wingdings" panose="05000000000000000000" pitchFamily="2" charset="2"/>
              <a:buChar char="Ø"/>
            </a:pPr>
            <a:r>
              <a:rPr lang="en-US" sz="2000" dirty="0">
                <a:solidFill>
                  <a:schemeClr val="accent1"/>
                </a:solidFill>
                <a:latin typeface="Baskerville Old Face" panose="02020602080505020303" pitchFamily="18" charset="0"/>
              </a:rPr>
              <a:t>Trustees need to have a key control system in place</a:t>
            </a:r>
          </a:p>
          <a:p>
            <a:pPr>
              <a:spcBef>
                <a:spcPts val="0"/>
              </a:spcBef>
              <a:buFont typeface="Wingdings" panose="05000000000000000000" pitchFamily="2" charset="2"/>
              <a:buChar char="Ø"/>
            </a:pPr>
            <a:endParaRPr lang="en-US" sz="2000" dirty="0">
              <a:solidFill>
                <a:schemeClr val="accent1"/>
              </a:solidFill>
              <a:latin typeface="Baskerville Old Face" panose="02020602080505020303" pitchFamily="18" charset="0"/>
            </a:endParaRPr>
          </a:p>
          <a:p>
            <a:pPr lvl="1">
              <a:spcBef>
                <a:spcPts val="0"/>
              </a:spcBef>
              <a:buFont typeface="Wingdings" panose="05000000000000000000" pitchFamily="2" charset="2"/>
              <a:buChar char="Ø"/>
            </a:pPr>
            <a:r>
              <a:rPr lang="en-US" sz="2000" dirty="0">
                <a:solidFill>
                  <a:schemeClr val="accent1"/>
                </a:solidFill>
                <a:latin typeface="Baskerville Old Face" panose="02020602080505020303" pitchFamily="18" charset="0"/>
              </a:rPr>
              <a:t>Inventory Controls in place</a:t>
            </a:r>
          </a:p>
          <a:p>
            <a:pPr marL="0" indent="0">
              <a:spcBef>
                <a:spcPts val="0"/>
              </a:spcBef>
              <a:buNone/>
            </a:pPr>
            <a:endParaRPr lang="en-US" sz="2800" dirty="0">
              <a:solidFill>
                <a:schemeClr val="accent1"/>
              </a:solidFill>
              <a:latin typeface="Baskerville Old Face" panose="02020602080505020303" pitchFamily="18" charset="0"/>
            </a:endParaRPr>
          </a:p>
        </p:txBody>
      </p:sp>
    </p:spTree>
    <p:extLst>
      <p:ext uri="{BB962C8B-B14F-4D97-AF65-F5344CB8AC3E}">
        <p14:creationId xmlns:p14="http://schemas.microsoft.com/office/powerpoint/2010/main" val="281747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 calcmode="lin" valueType="num">
                                      <p:cBhvr additive="base">
                                        <p:cTn id="2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anim calcmode="lin" valueType="num">
                                      <p:cBhvr additive="base">
                                        <p:cTn id="35"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3">
                                            <p:txEl>
                                              <p:pRg st="12" end="12"/>
                                            </p:txEl>
                                          </p:spTgt>
                                        </p:tgtEl>
                                        <p:attrNameLst>
                                          <p:attrName>style.visibility</p:attrName>
                                        </p:attrNameLst>
                                      </p:cBhvr>
                                      <p:to>
                                        <p:strVal val="visible"/>
                                      </p:to>
                                    </p:set>
                                    <p:anim calcmode="lin" valueType="num">
                                      <p:cBhvr additive="base">
                                        <p:cTn id="41"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3">
                                            <p:txEl>
                                              <p:pRg st="14" end="14"/>
                                            </p:txEl>
                                          </p:spTgt>
                                        </p:tgtEl>
                                        <p:attrNameLst>
                                          <p:attrName>style.visibility</p:attrName>
                                        </p:attrNameLst>
                                      </p:cBhvr>
                                      <p:to>
                                        <p:strVal val="visible"/>
                                      </p:to>
                                    </p:set>
                                    <p:anim calcmode="lin" valueType="num">
                                      <p:cBhvr additive="base">
                                        <p:cTn id="47"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3">
                                            <p:txEl>
                                              <p:pRg st="16" end="16"/>
                                            </p:txEl>
                                          </p:spTgt>
                                        </p:tgtEl>
                                        <p:attrNameLst>
                                          <p:attrName>style.visibility</p:attrName>
                                        </p:attrNameLst>
                                      </p:cBhvr>
                                      <p:to>
                                        <p:strVal val="visible"/>
                                      </p:to>
                                    </p:set>
                                    <p:anim calcmode="lin" valueType="num">
                                      <p:cBhvr additive="base">
                                        <p:cTn id="53" dur="500" fill="hold"/>
                                        <p:tgtEl>
                                          <p:spTgt spid="3">
                                            <p:txEl>
                                              <p:pRg st="16" end="16"/>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
                                            <p:txEl>
                                              <p:pRg st="16" end="1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446" y="166255"/>
            <a:ext cx="7007629" cy="6475613"/>
          </a:xfrm>
        </p:spPr>
        <p:txBody>
          <a:bodyPr>
            <a:noAutofit/>
          </a:bodyPr>
          <a:lstStyle/>
          <a:p>
            <a:pPr marL="0" indent="0">
              <a:spcBef>
                <a:spcPts val="0"/>
              </a:spcBef>
              <a:buNone/>
            </a:pPr>
            <a:r>
              <a:rPr lang="en-US" sz="2000" dirty="0">
                <a:solidFill>
                  <a:schemeClr val="accent1"/>
                </a:solidFill>
                <a:latin typeface="Baskerville Old Face" panose="02020602080505020303" pitchFamily="18" charset="0"/>
              </a:rPr>
              <a:t>Detective examples:</a:t>
            </a:r>
          </a:p>
          <a:p>
            <a:pPr marL="0" indent="0">
              <a:spcBef>
                <a:spcPts val="0"/>
              </a:spcBef>
              <a:buNone/>
            </a:pPr>
            <a:endParaRPr lang="en-US" sz="2000" dirty="0">
              <a:solidFill>
                <a:schemeClr val="accent1"/>
              </a:solidFill>
              <a:latin typeface="Baskerville Old Face" panose="02020602080505020303" pitchFamily="18" charset="0"/>
            </a:endParaRPr>
          </a:p>
          <a:p>
            <a:pPr lvl="1">
              <a:spcBef>
                <a:spcPts val="0"/>
              </a:spcBef>
              <a:buFont typeface="Wingdings" panose="05000000000000000000" pitchFamily="2" charset="2"/>
              <a:buChar char="Ø"/>
            </a:pPr>
            <a:r>
              <a:rPr lang="en-US" sz="2000" dirty="0">
                <a:solidFill>
                  <a:schemeClr val="accent1"/>
                </a:solidFill>
                <a:latin typeface="Baskerville Old Face" panose="02020602080505020303" pitchFamily="18" charset="0"/>
              </a:rPr>
              <a:t>Have the Treasurer reconcile bank statements</a:t>
            </a:r>
          </a:p>
          <a:p>
            <a:pPr marL="0" indent="0">
              <a:spcBef>
                <a:spcPts val="0"/>
              </a:spcBef>
              <a:buNone/>
            </a:pPr>
            <a:endParaRPr lang="en-US" sz="2000" dirty="0">
              <a:solidFill>
                <a:schemeClr val="accent1"/>
              </a:solidFill>
              <a:latin typeface="Baskerville Old Face" panose="02020602080505020303" pitchFamily="18" charset="0"/>
            </a:endParaRPr>
          </a:p>
          <a:p>
            <a:pPr lvl="1">
              <a:spcBef>
                <a:spcPts val="0"/>
              </a:spcBef>
              <a:buFont typeface="Wingdings" panose="05000000000000000000" pitchFamily="2" charset="2"/>
              <a:buChar char="Ø"/>
            </a:pPr>
            <a:r>
              <a:rPr lang="en-US" sz="2000" dirty="0">
                <a:solidFill>
                  <a:schemeClr val="accent1"/>
                </a:solidFill>
                <a:latin typeface="Baskerville Old Face" panose="02020602080505020303" pitchFamily="18" charset="0"/>
              </a:rPr>
              <a:t>Have the Trustees do surprise inventory counts</a:t>
            </a:r>
          </a:p>
          <a:p>
            <a:pPr>
              <a:spcBef>
                <a:spcPts val="0"/>
              </a:spcBef>
              <a:buFont typeface="Wingdings" panose="05000000000000000000" pitchFamily="2" charset="2"/>
              <a:buChar char="Ø"/>
            </a:pPr>
            <a:endParaRPr lang="en-US" sz="2000" dirty="0">
              <a:solidFill>
                <a:schemeClr val="accent1"/>
              </a:solidFill>
              <a:latin typeface="Baskerville Old Face" panose="02020602080505020303" pitchFamily="18" charset="0"/>
            </a:endParaRPr>
          </a:p>
          <a:p>
            <a:pPr lvl="1">
              <a:spcBef>
                <a:spcPts val="0"/>
              </a:spcBef>
              <a:buFont typeface="Wingdings" panose="05000000000000000000" pitchFamily="2" charset="2"/>
              <a:buChar char="Ø"/>
            </a:pPr>
            <a:r>
              <a:rPr lang="en-US" sz="2000" dirty="0">
                <a:solidFill>
                  <a:schemeClr val="accent1"/>
                </a:solidFill>
                <a:latin typeface="Baskerville Old Face" panose="02020602080505020303" pitchFamily="18" charset="0"/>
              </a:rPr>
              <a:t>Trustees complete weekly checkout and turnover to the Secretary and receive his receipt</a:t>
            </a:r>
          </a:p>
          <a:p>
            <a:pPr>
              <a:spcBef>
                <a:spcPts val="0"/>
              </a:spcBef>
              <a:buFont typeface="Wingdings" panose="05000000000000000000" pitchFamily="2" charset="2"/>
              <a:buChar char="Ø"/>
            </a:pPr>
            <a:endParaRPr lang="en-US" sz="2000" dirty="0">
              <a:solidFill>
                <a:schemeClr val="accent1"/>
              </a:solidFill>
              <a:latin typeface="Baskerville Old Face" panose="02020602080505020303" pitchFamily="18" charset="0"/>
            </a:endParaRPr>
          </a:p>
          <a:p>
            <a:pPr lvl="1">
              <a:spcBef>
                <a:spcPts val="0"/>
              </a:spcBef>
              <a:buFont typeface="Wingdings" panose="05000000000000000000" pitchFamily="2" charset="2"/>
              <a:buChar char="Ø"/>
            </a:pPr>
            <a:r>
              <a:rPr lang="en-US" sz="2000" dirty="0">
                <a:solidFill>
                  <a:schemeClr val="accent1"/>
                </a:solidFill>
                <a:latin typeface="Baskerville Old Face" panose="02020602080505020303" pitchFamily="18" charset="0"/>
              </a:rPr>
              <a:t>Secretary receipts the Treasurer for turnover</a:t>
            </a:r>
          </a:p>
          <a:p>
            <a:pPr>
              <a:spcBef>
                <a:spcPts val="0"/>
              </a:spcBef>
              <a:buFont typeface="Wingdings" panose="05000000000000000000" pitchFamily="2" charset="2"/>
              <a:buChar char="Ø"/>
            </a:pPr>
            <a:endParaRPr lang="en-US" sz="2000" dirty="0">
              <a:solidFill>
                <a:schemeClr val="accent1"/>
              </a:solidFill>
              <a:latin typeface="Baskerville Old Face" panose="02020602080505020303" pitchFamily="18" charset="0"/>
            </a:endParaRPr>
          </a:p>
          <a:p>
            <a:pPr lvl="1">
              <a:spcBef>
                <a:spcPts val="0"/>
              </a:spcBef>
              <a:buFont typeface="Wingdings" panose="05000000000000000000" pitchFamily="2" charset="2"/>
              <a:buChar char="Ø"/>
            </a:pPr>
            <a:r>
              <a:rPr lang="en-US" sz="2000" dirty="0">
                <a:solidFill>
                  <a:schemeClr val="accent1"/>
                </a:solidFill>
                <a:latin typeface="Baskerville Old Face" panose="02020602080505020303" pitchFamily="18" charset="0"/>
              </a:rPr>
              <a:t>Auditor shall make a thorough and complete audit of the books of the Secretary, the Treasurer, the Board of Trustees, and any other officer, internal unit and committee by whom any of the financial transactions of the Aerie have been conducted</a:t>
            </a:r>
          </a:p>
          <a:p>
            <a:pPr>
              <a:spcBef>
                <a:spcPts val="0"/>
              </a:spcBef>
              <a:buFont typeface="Wingdings" panose="05000000000000000000" pitchFamily="2" charset="2"/>
              <a:buChar char="Ø"/>
            </a:pPr>
            <a:endParaRPr lang="en-US" sz="2000" dirty="0">
              <a:solidFill>
                <a:schemeClr val="accent1"/>
              </a:solidFill>
              <a:latin typeface="Baskerville Old Face" panose="02020602080505020303" pitchFamily="18" charset="0"/>
            </a:endParaRPr>
          </a:p>
          <a:p>
            <a:pPr lvl="1">
              <a:spcBef>
                <a:spcPts val="0"/>
              </a:spcBef>
              <a:buFont typeface="Wingdings" panose="05000000000000000000" pitchFamily="2" charset="2"/>
              <a:buChar char="Ø"/>
            </a:pPr>
            <a:r>
              <a:rPr lang="en-US" sz="2000" dirty="0">
                <a:solidFill>
                  <a:schemeClr val="accent1"/>
                </a:solidFill>
                <a:latin typeface="Baskerville Old Face" panose="02020602080505020303" pitchFamily="18" charset="0"/>
              </a:rPr>
              <a:t>Auditor to review membership payment history</a:t>
            </a:r>
          </a:p>
          <a:p>
            <a:pPr>
              <a:spcBef>
                <a:spcPts val="0"/>
              </a:spcBef>
              <a:buFont typeface="Wingdings" panose="05000000000000000000" pitchFamily="2" charset="2"/>
              <a:buChar char="Ø"/>
            </a:pPr>
            <a:endParaRPr lang="en-US" sz="2000" dirty="0">
              <a:solidFill>
                <a:schemeClr val="accent1"/>
              </a:solidFill>
              <a:latin typeface="Baskerville Old Face" panose="02020602080505020303" pitchFamily="18" charset="0"/>
            </a:endParaRPr>
          </a:p>
          <a:p>
            <a:pPr lvl="1">
              <a:spcBef>
                <a:spcPts val="0"/>
              </a:spcBef>
              <a:buFont typeface="Wingdings" panose="05000000000000000000" pitchFamily="2" charset="2"/>
              <a:buChar char="Ø"/>
            </a:pPr>
            <a:r>
              <a:rPr lang="en-US" sz="2000" dirty="0">
                <a:solidFill>
                  <a:schemeClr val="accent1"/>
                </a:solidFill>
                <a:latin typeface="Baskerville Old Face" panose="02020602080505020303" pitchFamily="18" charset="0"/>
              </a:rPr>
              <a:t>Auditor to review bank statements</a:t>
            </a:r>
          </a:p>
          <a:p>
            <a:pPr marL="0" indent="0">
              <a:buNone/>
            </a:pPr>
            <a:endParaRPr lang="en-US" sz="2400" dirty="0">
              <a:solidFill>
                <a:schemeClr val="accent1"/>
              </a:solidFill>
              <a:latin typeface="Baskerville Old Face" panose="02020602080505020303" pitchFamily="18" charset="0"/>
            </a:endParaRPr>
          </a:p>
        </p:txBody>
      </p:sp>
    </p:spTree>
    <p:extLst>
      <p:ext uri="{BB962C8B-B14F-4D97-AF65-F5344CB8AC3E}">
        <p14:creationId xmlns:p14="http://schemas.microsoft.com/office/powerpoint/2010/main" val="3835018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 calcmode="lin" valueType="num">
                                      <p:cBhvr additive="base">
                                        <p:cTn id="3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12" end="12"/>
                                            </p:txEl>
                                          </p:spTgt>
                                        </p:tgtEl>
                                        <p:attrNameLst>
                                          <p:attrName>style.visibility</p:attrName>
                                        </p:attrNameLst>
                                      </p:cBhvr>
                                      <p:to>
                                        <p:strVal val="visible"/>
                                      </p:to>
                                    </p:set>
                                    <p:anim calcmode="lin" valueType="num">
                                      <p:cBhvr additive="base">
                                        <p:cTn id="43"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14" end="14"/>
                                            </p:txEl>
                                          </p:spTgt>
                                        </p:tgtEl>
                                        <p:attrNameLst>
                                          <p:attrName>style.visibility</p:attrName>
                                        </p:attrNameLst>
                                      </p:cBhvr>
                                      <p:to>
                                        <p:strVal val="visible"/>
                                      </p:to>
                                    </p:set>
                                    <p:anim calcmode="lin" valueType="num">
                                      <p:cBhvr additive="base">
                                        <p:cTn id="49"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599" y="972590"/>
            <a:ext cx="6347714" cy="5068774"/>
          </a:xfrm>
        </p:spPr>
        <p:txBody>
          <a:bodyPr/>
          <a:lstStyle/>
          <a:p>
            <a:pPr marL="0" indent="0" algn="ctr">
              <a:buNone/>
            </a:pPr>
            <a:r>
              <a:rPr lang="en-US" sz="2800" b="1" dirty="0">
                <a:solidFill>
                  <a:schemeClr val="accent1"/>
                </a:solidFill>
                <a:latin typeface="Baskerville Old Face" panose="02020602080505020303" pitchFamily="18" charset="0"/>
              </a:rPr>
              <a:t>PROSECUTE OFFENDERS</a:t>
            </a:r>
          </a:p>
          <a:p>
            <a:pPr marL="0" indent="0" algn="ctr">
              <a:buNone/>
            </a:pPr>
            <a:endParaRPr lang="en-US" sz="2800" dirty="0">
              <a:solidFill>
                <a:schemeClr val="accent1"/>
              </a:solidFill>
              <a:latin typeface="Baskerville Old Face" panose="02020602080505020303" pitchFamily="18" charset="0"/>
            </a:endParaRPr>
          </a:p>
          <a:p>
            <a:pPr marL="0" indent="0" algn="ctr">
              <a:buNone/>
            </a:pPr>
            <a:r>
              <a:rPr lang="en-US" sz="2800" dirty="0">
                <a:solidFill>
                  <a:schemeClr val="accent1"/>
                </a:solidFill>
                <a:latin typeface="Baskerville Old Face" panose="02020602080505020303" pitchFamily="18" charset="0"/>
              </a:rPr>
              <a:t>Cost and fear of notoriety keep some Aeries from exposing fraud and taking legal action, but lax attitudes make it that much easier for the next person to commit fraud without fear of reprisal.</a:t>
            </a:r>
          </a:p>
          <a:p>
            <a:pPr marL="0" indent="0">
              <a:buNone/>
            </a:pPr>
            <a:endParaRPr lang="en-US" dirty="0">
              <a:solidFill>
                <a:schemeClr val="accent1"/>
              </a:solidFill>
              <a:latin typeface="Baskerville Old Face" panose="02020602080505020303" pitchFamily="18" charset="0"/>
            </a:endParaRPr>
          </a:p>
        </p:txBody>
      </p:sp>
    </p:spTree>
    <p:extLst>
      <p:ext uri="{BB962C8B-B14F-4D97-AF65-F5344CB8AC3E}">
        <p14:creationId xmlns:p14="http://schemas.microsoft.com/office/powerpoint/2010/main" val="3842970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4072" y="698270"/>
            <a:ext cx="6849687" cy="5343094"/>
          </a:xfrm>
        </p:spPr>
        <p:txBody>
          <a:bodyPr>
            <a:noAutofit/>
          </a:bodyPr>
          <a:lstStyle/>
          <a:p>
            <a:pPr marL="0" indent="0" algn="ctr">
              <a:buNone/>
            </a:pPr>
            <a:r>
              <a:rPr lang="en-US" sz="2800" b="1" dirty="0">
                <a:solidFill>
                  <a:schemeClr val="accent1"/>
                </a:solidFill>
                <a:latin typeface="Baskerville Old Face" panose="02020602080505020303" pitchFamily="18" charset="0"/>
              </a:rPr>
              <a:t>CREATE A WHISTLEBLOWER’S HOTLINE</a:t>
            </a:r>
          </a:p>
          <a:p>
            <a:pPr marL="0" indent="0" algn="ctr">
              <a:buNone/>
            </a:pPr>
            <a:endParaRPr lang="en-US" sz="2800" b="1" dirty="0">
              <a:solidFill>
                <a:schemeClr val="accent1"/>
              </a:solidFill>
              <a:latin typeface="Baskerville Old Face" panose="02020602080505020303" pitchFamily="18" charset="0"/>
            </a:endParaRPr>
          </a:p>
          <a:p>
            <a:pPr marL="0" indent="0" algn="ctr">
              <a:buNone/>
            </a:pPr>
            <a:r>
              <a:rPr lang="en-US" sz="2800" dirty="0">
                <a:solidFill>
                  <a:schemeClr val="accent1"/>
                </a:solidFill>
                <a:latin typeface="Baskerville Old Face" panose="02020602080505020303" pitchFamily="18" charset="0"/>
              </a:rPr>
              <a:t>Studies show that most frauds are originally detected through tips from employees, clients, and outside vendors. The reporting system should be anonymous, managed by a third party, and available 24/7. This service doesn’t have to break the bank, either. Some vendors charge as little as $500.00 a year for a hotline.</a:t>
            </a:r>
          </a:p>
        </p:txBody>
      </p:sp>
    </p:spTree>
    <p:extLst>
      <p:ext uri="{BB962C8B-B14F-4D97-AF65-F5344CB8AC3E}">
        <p14:creationId xmlns:p14="http://schemas.microsoft.com/office/powerpoint/2010/main" val="3172217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3094" y="1122218"/>
            <a:ext cx="6755477" cy="5085399"/>
          </a:xfrm>
        </p:spPr>
        <p:txBody>
          <a:bodyPr>
            <a:normAutofit/>
          </a:bodyPr>
          <a:lstStyle/>
          <a:p>
            <a:pPr marL="0" indent="0" algn="ctr">
              <a:spcBef>
                <a:spcPts val="0"/>
              </a:spcBef>
              <a:buNone/>
            </a:pPr>
            <a:r>
              <a:rPr lang="en-US" sz="3200" dirty="0">
                <a:solidFill>
                  <a:schemeClr val="accent1"/>
                </a:solidFill>
                <a:latin typeface="Baskerville Old Face" panose="02020602080505020303" pitchFamily="18" charset="0"/>
              </a:rPr>
              <a:t>The culture of most Aeries is based on trust, honesty, and a commitment to the memberships interest. </a:t>
            </a:r>
          </a:p>
          <a:p>
            <a:pPr algn="ctr">
              <a:spcBef>
                <a:spcPts val="0"/>
              </a:spcBef>
              <a:buFont typeface="Wingdings" panose="05000000000000000000" pitchFamily="2" charset="2"/>
              <a:buChar char="Ø"/>
            </a:pPr>
            <a:endParaRPr lang="en-US" sz="3200" dirty="0">
              <a:solidFill>
                <a:schemeClr val="accent1"/>
              </a:solidFill>
              <a:latin typeface="Baskerville Old Face" panose="02020602080505020303" pitchFamily="18" charset="0"/>
            </a:endParaRPr>
          </a:p>
          <a:p>
            <a:pPr marL="0" indent="0" algn="ctr">
              <a:spcBef>
                <a:spcPts val="0"/>
              </a:spcBef>
              <a:buNone/>
            </a:pPr>
            <a:r>
              <a:rPr lang="en-US" sz="3200" dirty="0">
                <a:solidFill>
                  <a:schemeClr val="accent1"/>
                </a:solidFill>
                <a:latin typeface="Baskerville Old Face" panose="02020602080505020303" pitchFamily="18" charset="0"/>
              </a:rPr>
              <a:t>Fraud can be defined as the use of one’s position for personal enrichment through the deliberate misuse or misapplication of the Aeries resources or assets.</a:t>
            </a:r>
          </a:p>
          <a:p>
            <a:endParaRPr lang="en-US" dirty="0">
              <a:solidFill>
                <a:schemeClr val="tx2">
                  <a:lumMod val="40000"/>
                  <a:lumOff val="60000"/>
                </a:schemeClr>
              </a:solidFill>
            </a:endParaRPr>
          </a:p>
        </p:txBody>
      </p:sp>
    </p:spTree>
    <p:extLst>
      <p:ext uri="{BB962C8B-B14F-4D97-AF65-F5344CB8AC3E}">
        <p14:creationId xmlns:p14="http://schemas.microsoft.com/office/powerpoint/2010/main" val="1108429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0341" y="955966"/>
            <a:ext cx="6988234" cy="5359719"/>
          </a:xfrm>
        </p:spPr>
        <p:txBody>
          <a:bodyPr>
            <a:normAutofit lnSpcReduction="10000"/>
          </a:bodyPr>
          <a:lstStyle/>
          <a:p>
            <a:pPr>
              <a:spcBef>
                <a:spcPts val="0"/>
              </a:spcBef>
              <a:buFont typeface="Wingdings" panose="05000000000000000000" pitchFamily="2" charset="2"/>
              <a:buChar char="Ø"/>
            </a:pPr>
            <a:r>
              <a:rPr lang="en-US" sz="3200" dirty="0">
                <a:solidFill>
                  <a:schemeClr val="accent1"/>
                </a:solidFill>
                <a:latin typeface="Baskerville Old Face" panose="02020602080505020303" pitchFamily="18" charset="0"/>
              </a:rPr>
              <a:t>Fraud from Non-profits is estimated to cost organizations approximately 40 to 50 billion a year.</a:t>
            </a:r>
          </a:p>
          <a:p>
            <a:pPr>
              <a:spcBef>
                <a:spcPts val="0"/>
              </a:spcBef>
              <a:buFont typeface="Wingdings" panose="05000000000000000000" pitchFamily="2" charset="2"/>
              <a:buChar char="Ø"/>
            </a:pPr>
            <a:endParaRPr lang="en-US" sz="3200" dirty="0">
              <a:solidFill>
                <a:schemeClr val="accent1"/>
              </a:solidFill>
              <a:latin typeface="Baskerville Old Face" panose="02020602080505020303" pitchFamily="18" charset="0"/>
            </a:endParaRPr>
          </a:p>
          <a:p>
            <a:pPr>
              <a:spcBef>
                <a:spcPts val="0"/>
              </a:spcBef>
              <a:buFont typeface="Wingdings" panose="05000000000000000000" pitchFamily="2" charset="2"/>
              <a:buChar char="Ø"/>
            </a:pPr>
            <a:r>
              <a:rPr lang="en-US" sz="3200" dirty="0">
                <a:solidFill>
                  <a:schemeClr val="accent1"/>
                </a:solidFill>
                <a:latin typeface="Baskerville Old Face" panose="02020602080505020303" pitchFamily="18" charset="0"/>
              </a:rPr>
              <a:t>1 in 5 Non-profits have some sort of Fraud happening.</a:t>
            </a:r>
          </a:p>
          <a:p>
            <a:pPr>
              <a:spcBef>
                <a:spcPts val="0"/>
              </a:spcBef>
              <a:buFont typeface="Wingdings" panose="05000000000000000000" pitchFamily="2" charset="2"/>
              <a:buChar char="Ø"/>
            </a:pPr>
            <a:endParaRPr lang="en-US" sz="3200" dirty="0">
              <a:solidFill>
                <a:schemeClr val="accent1"/>
              </a:solidFill>
              <a:latin typeface="Baskerville Old Face" panose="02020602080505020303" pitchFamily="18" charset="0"/>
            </a:endParaRPr>
          </a:p>
          <a:p>
            <a:pPr>
              <a:spcBef>
                <a:spcPts val="0"/>
              </a:spcBef>
              <a:buFont typeface="Wingdings" panose="05000000000000000000" pitchFamily="2" charset="2"/>
              <a:buChar char="Ø"/>
            </a:pPr>
            <a:r>
              <a:rPr lang="en-US" sz="3200" dirty="0">
                <a:solidFill>
                  <a:schemeClr val="accent1"/>
                </a:solidFill>
                <a:latin typeface="Baskerville Old Face" panose="02020602080505020303" pitchFamily="18" charset="0"/>
              </a:rPr>
              <a:t>One of the main reasons for fraud to happen within an Aerie is due to the fact that the layers of management are not very deep.</a:t>
            </a:r>
          </a:p>
          <a:p>
            <a:pPr>
              <a:buFont typeface="Wingdings" panose="05000000000000000000" pitchFamily="2" charset="2"/>
              <a:buChar char="Ø"/>
            </a:pPr>
            <a:endParaRPr lang="en-US" sz="2400" dirty="0">
              <a:solidFill>
                <a:schemeClr val="accent1"/>
              </a:solidFill>
              <a:latin typeface="Baskerville Old Face" panose="02020602080505020303" pitchFamily="18" charset="0"/>
            </a:endParaRPr>
          </a:p>
        </p:txBody>
      </p:sp>
    </p:spTree>
    <p:extLst>
      <p:ext uri="{BB962C8B-B14F-4D97-AF65-F5344CB8AC3E}">
        <p14:creationId xmlns:p14="http://schemas.microsoft.com/office/powerpoint/2010/main" val="2641316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5883" y="210592"/>
            <a:ext cx="6774873" cy="1320800"/>
          </a:xfrm>
        </p:spPr>
        <p:txBody>
          <a:bodyPr/>
          <a:lstStyle/>
          <a:p>
            <a:pPr algn="ctr"/>
            <a:r>
              <a:rPr lang="en-US" b="1" dirty="0">
                <a:latin typeface="Baskerville Old Face" panose="02020602080505020303" pitchFamily="18" charset="0"/>
              </a:rPr>
              <a:t>TYPES OF FRAUD</a:t>
            </a:r>
          </a:p>
        </p:txBody>
      </p:sp>
      <p:sp>
        <p:nvSpPr>
          <p:cNvPr id="3" name="Content Placeholder 2"/>
          <p:cNvSpPr>
            <a:spLocks noGrp="1"/>
          </p:cNvSpPr>
          <p:nvPr>
            <p:ph idx="1"/>
          </p:nvPr>
        </p:nvSpPr>
        <p:spPr>
          <a:xfrm>
            <a:off x="315883" y="1130529"/>
            <a:ext cx="7257011" cy="5370023"/>
          </a:xfrm>
        </p:spPr>
        <p:txBody>
          <a:bodyPr>
            <a:noAutofit/>
          </a:bodyPr>
          <a:lstStyle/>
          <a:p>
            <a:pPr>
              <a:spcBef>
                <a:spcPts val="0"/>
              </a:spcBef>
              <a:buFont typeface="Wingdings" panose="05000000000000000000" pitchFamily="2" charset="2"/>
              <a:buChar char="Ø"/>
            </a:pPr>
            <a:r>
              <a:rPr lang="en-US" sz="2800" dirty="0">
                <a:solidFill>
                  <a:schemeClr val="accent1"/>
                </a:solidFill>
                <a:latin typeface="Baskerville Old Face" panose="02020602080505020303" pitchFamily="18" charset="0"/>
              </a:rPr>
              <a:t>Asset misappropriation, although least costly, made up 90% of all fraud cases studied.</a:t>
            </a:r>
          </a:p>
          <a:p>
            <a:pPr>
              <a:spcBef>
                <a:spcPts val="0"/>
              </a:spcBef>
              <a:buFont typeface="Wingdings" panose="05000000000000000000" pitchFamily="2" charset="2"/>
              <a:buChar char="Ø"/>
            </a:pPr>
            <a:endParaRPr lang="en-US" sz="2800" dirty="0">
              <a:solidFill>
                <a:schemeClr val="accent1"/>
              </a:solidFill>
              <a:latin typeface="Baskerville Old Face" panose="02020602080505020303" pitchFamily="18" charset="0"/>
            </a:endParaRPr>
          </a:p>
          <a:p>
            <a:pPr>
              <a:spcBef>
                <a:spcPts val="0"/>
              </a:spcBef>
              <a:buFont typeface="Wingdings" panose="05000000000000000000" pitchFamily="2" charset="2"/>
              <a:buChar char="Ø"/>
            </a:pPr>
            <a:r>
              <a:rPr lang="en-US" sz="2800" dirty="0">
                <a:solidFill>
                  <a:schemeClr val="accent1"/>
                </a:solidFill>
                <a:latin typeface="Baskerville Old Face" panose="02020602080505020303" pitchFamily="18" charset="0"/>
              </a:rPr>
              <a:t>Examples of asset misappropriation are stealing cash before or after it has been recorded, making false expense reimbursement claims, and/or taking non-cash assets of the Aerie.</a:t>
            </a:r>
          </a:p>
          <a:p>
            <a:pPr>
              <a:spcBef>
                <a:spcPts val="0"/>
              </a:spcBef>
              <a:buFont typeface="Wingdings" panose="05000000000000000000" pitchFamily="2" charset="2"/>
              <a:buChar char="Ø"/>
            </a:pPr>
            <a:endParaRPr lang="en-US" sz="2800" dirty="0">
              <a:solidFill>
                <a:schemeClr val="accent1"/>
              </a:solidFill>
              <a:latin typeface="Baskerville Old Face" panose="02020602080505020303" pitchFamily="18" charset="0"/>
            </a:endParaRPr>
          </a:p>
          <a:p>
            <a:pPr>
              <a:spcBef>
                <a:spcPts val="0"/>
              </a:spcBef>
              <a:buFont typeface="Wingdings" panose="05000000000000000000" pitchFamily="2" charset="2"/>
              <a:buChar char="Ø"/>
            </a:pPr>
            <a:r>
              <a:rPr lang="en-US" sz="2800" dirty="0">
                <a:solidFill>
                  <a:schemeClr val="accent1"/>
                </a:solidFill>
                <a:latin typeface="Baskerville Old Face" panose="02020602080505020303" pitchFamily="18" charset="0"/>
              </a:rPr>
              <a:t>Financial statement fraud comprised less than 5% of cases but caused the most median loss.</a:t>
            </a:r>
          </a:p>
          <a:p>
            <a:pPr>
              <a:spcBef>
                <a:spcPts val="0"/>
              </a:spcBef>
              <a:buFont typeface="Wingdings" panose="05000000000000000000" pitchFamily="2" charset="2"/>
              <a:buChar char="Ø"/>
            </a:pPr>
            <a:endParaRPr lang="en-US" sz="3200" dirty="0">
              <a:solidFill>
                <a:schemeClr val="accent1"/>
              </a:solidFill>
              <a:latin typeface="Baskerville Old Face" panose="02020602080505020303" pitchFamily="18" charset="0"/>
            </a:endParaRPr>
          </a:p>
          <a:p>
            <a:endParaRPr lang="en-US" sz="3200" b="1" dirty="0">
              <a:solidFill>
                <a:schemeClr val="accent1"/>
              </a:solidFill>
              <a:latin typeface="Baskerville Old Face" panose="02020602080505020303" pitchFamily="18" charset="0"/>
            </a:endParaRPr>
          </a:p>
        </p:txBody>
      </p:sp>
    </p:spTree>
    <p:extLst>
      <p:ext uri="{BB962C8B-B14F-4D97-AF65-F5344CB8AC3E}">
        <p14:creationId xmlns:p14="http://schemas.microsoft.com/office/powerpoint/2010/main" val="4195930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additive="base">
                                        <p:cTn id="2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 calcmode="lin" valueType="num">
                                      <p:cBhvr additive="base">
                                        <p:cTn id="2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6801" y="257696"/>
            <a:ext cx="6733309" cy="1039091"/>
          </a:xfrm>
        </p:spPr>
        <p:txBody>
          <a:bodyPr/>
          <a:lstStyle/>
          <a:p>
            <a:pPr algn="ctr"/>
            <a:r>
              <a:rPr lang="en-US" b="1" dirty="0">
                <a:latin typeface="Baskerville Old Face" panose="02020602080505020303" pitchFamily="18" charset="0"/>
              </a:rPr>
              <a:t>TYPES OF FRAUD CONT’D</a:t>
            </a:r>
          </a:p>
        </p:txBody>
      </p:sp>
      <p:sp>
        <p:nvSpPr>
          <p:cNvPr id="3" name="Content Placeholder 2"/>
          <p:cNvSpPr>
            <a:spLocks noGrp="1"/>
          </p:cNvSpPr>
          <p:nvPr>
            <p:ph idx="1"/>
          </p:nvPr>
        </p:nvSpPr>
        <p:spPr>
          <a:xfrm>
            <a:off x="416800" y="955965"/>
            <a:ext cx="6873461" cy="5137264"/>
          </a:xfrm>
        </p:spPr>
        <p:txBody>
          <a:bodyPr>
            <a:noAutofit/>
          </a:bodyPr>
          <a:lstStyle/>
          <a:p>
            <a:pPr marL="0" indent="0">
              <a:spcBef>
                <a:spcPts val="0"/>
              </a:spcBef>
              <a:buNone/>
            </a:pPr>
            <a:endParaRPr lang="en-US" sz="2800" dirty="0">
              <a:solidFill>
                <a:schemeClr val="accent1"/>
              </a:solidFill>
              <a:latin typeface="Baskerville Old Face" panose="02020602080505020303" pitchFamily="18" charset="0"/>
            </a:endParaRPr>
          </a:p>
          <a:p>
            <a:pPr>
              <a:spcBef>
                <a:spcPts val="0"/>
              </a:spcBef>
              <a:buFont typeface="Wingdings" panose="05000000000000000000" pitchFamily="2" charset="2"/>
              <a:buChar char="Ø"/>
            </a:pPr>
            <a:r>
              <a:rPr lang="en-US" sz="2800" dirty="0">
                <a:solidFill>
                  <a:schemeClr val="accent1"/>
                </a:solidFill>
                <a:latin typeface="Baskerville Old Face" panose="02020602080505020303" pitchFamily="18" charset="0"/>
              </a:rPr>
              <a:t>These are schemes that involve omitting or intentionally misstating information in the Aeries financial reports. This can be in the form of fictitious revenues, hidden liabilities or inflated assets.</a:t>
            </a:r>
          </a:p>
          <a:p>
            <a:pPr marL="0" indent="0">
              <a:spcBef>
                <a:spcPts val="0"/>
              </a:spcBef>
              <a:buNone/>
            </a:pPr>
            <a:endParaRPr lang="en-US" sz="2800" dirty="0">
              <a:solidFill>
                <a:schemeClr val="accent1"/>
              </a:solidFill>
              <a:latin typeface="Baskerville Old Face" panose="02020602080505020303" pitchFamily="18" charset="0"/>
            </a:endParaRPr>
          </a:p>
          <a:p>
            <a:pPr>
              <a:spcBef>
                <a:spcPts val="0"/>
              </a:spcBef>
              <a:buFont typeface="Wingdings" panose="05000000000000000000" pitchFamily="2" charset="2"/>
              <a:buChar char="Ø"/>
            </a:pPr>
            <a:r>
              <a:rPr lang="en-US" sz="2800" dirty="0">
                <a:solidFill>
                  <a:schemeClr val="accent1"/>
                </a:solidFill>
                <a:latin typeface="Baskerville Old Face" panose="02020602080505020303" pitchFamily="18" charset="0"/>
              </a:rPr>
              <a:t>Corruption schemes happen when employees use their influence in business transactions for their benefit while violating their duty to the employer. An example of corruption is over pouring to get better tips.</a:t>
            </a:r>
          </a:p>
          <a:p>
            <a:endParaRPr lang="en-US" sz="2400" dirty="0">
              <a:solidFill>
                <a:schemeClr val="accent1"/>
              </a:solidFill>
              <a:latin typeface="Baskerville Old Face" panose="02020602080505020303" pitchFamily="18" charset="0"/>
            </a:endParaRPr>
          </a:p>
        </p:txBody>
      </p:sp>
    </p:spTree>
    <p:extLst>
      <p:ext uri="{BB962C8B-B14F-4D97-AF65-F5344CB8AC3E}">
        <p14:creationId xmlns:p14="http://schemas.microsoft.com/office/powerpoint/2010/main" val="3117910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additive="base">
                                        <p:cTn id="1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 calcmode="lin" valueType="num">
                                      <p:cBhvr additive="base">
                                        <p:cTn id="2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5513" y="207818"/>
            <a:ext cx="6691745" cy="1722582"/>
          </a:xfrm>
        </p:spPr>
        <p:txBody>
          <a:bodyPr>
            <a:normAutofit fontScale="90000"/>
          </a:bodyPr>
          <a:lstStyle/>
          <a:p>
            <a:pPr algn="ctr"/>
            <a:r>
              <a:rPr lang="en-US" b="1" dirty="0">
                <a:latin typeface="Baskerville Old Face" panose="02020602080505020303" pitchFamily="18" charset="0"/>
              </a:rPr>
              <a:t>FRAUD AS DEFINED IN SECTION 63.2(F) OF THE CONSTITUTION AND STATUTES</a:t>
            </a:r>
          </a:p>
        </p:txBody>
      </p:sp>
      <p:sp>
        <p:nvSpPr>
          <p:cNvPr id="3" name="Content Placeholder 2"/>
          <p:cNvSpPr>
            <a:spLocks noGrp="1"/>
          </p:cNvSpPr>
          <p:nvPr>
            <p:ph idx="1"/>
          </p:nvPr>
        </p:nvSpPr>
        <p:spPr>
          <a:xfrm>
            <a:off x="465513" y="2160590"/>
            <a:ext cx="6691746" cy="3880773"/>
          </a:xfrm>
        </p:spPr>
        <p:txBody>
          <a:bodyPr/>
          <a:lstStyle/>
          <a:p>
            <a:pPr marL="0" indent="0" algn="ctr">
              <a:buNone/>
            </a:pPr>
            <a:r>
              <a:rPr lang="en-US" sz="2800" dirty="0">
                <a:solidFill>
                  <a:schemeClr val="accent1"/>
                </a:solidFill>
                <a:latin typeface="Baskerville Old Face" panose="02020602080505020303" pitchFamily="18" charset="0"/>
                <a:cs typeface="Arial" panose="020B0604020202020204" pitchFamily="34" charset="0"/>
              </a:rPr>
              <a:t>Fraud, which is the unlawful intentional taking of property, money </a:t>
            </a:r>
            <a:r>
              <a:rPr lang="en-US" sz="2800" b="1" dirty="0">
                <a:solidFill>
                  <a:srgbClr val="C00000"/>
                </a:solidFill>
                <a:latin typeface="Baskerville Old Face" panose="02020602080505020303" pitchFamily="18" charset="0"/>
                <a:cs typeface="Arial" panose="020B0604020202020204" pitchFamily="34" charset="0"/>
              </a:rPr>
              <a:t>or</a:t>
            </a:r>
            <a:r>
              <a:rPr lang="en-US" sz="2800" dirty="0">
                <a:solidFill>
                  <a:schemeClr val="accent1"/>
                </a:solidFill>
                <a:latin typeface="Baskerville Old Face" panose="02020602080505020303" pitchFamily="18" charset="0"/>
                <a:cs typeface="Arial" panose="020B0604020202020204" pitchFamily="34" charset="0"/>
              </a:rPr>
              <a:t> funds for personal use </a:t>
            </a:r>
            <a:r>
              <a:rPr lang="en-US" sz="2800" b="1" dirty="0">
                <a:solidFill>
                  <a:srgbClr val="C00000"/>
                </a:solidFill>
                <a:latin typeface="Baskerville Old Face" panose="02020602080505020303" pitchFamily="18" charset="0"/>
                <a:cs typeface="Arial" panose="020B0604020202020204" pitchFamily="34" charset="0"/>
              </a:rPr>
              <a:t>or</a:t>
            </a:r>
            <a:r>
              <a:rPr lang="en-US" sz="2800" dirty="0">
                <a:solidFill>
                  <a:schemeClr val="accent1"/>
                </a:solidFill>
                <a:latin typeface="Baskerville Old Face" panose="02020602080505020303" pitchFamily="18" charset="0"/>
                <a:cs typeface="Arial" panose="020B0604020202020204" pitchFamily="34" charset="0"/>
              </a:rPr>
              <a:t> gain </a:t>
            </a:r>
            <a:r>
              <a:rPr lang="en-US" sz="2800" b="1" dirty="0">
                <a:solidFill>
                  <a:srgbClr val="C00000"/>
                </a:solidFill>
                <a:latin typeface="Baskerville Old Face" panose="02020602080505020303" pitchFamily="18" charset="0"/>
                <a:cs typeface="Arial" panose="020B0604020202020204" pitchFamily="34" charset="0"/>
              </a:rPr>
              <a:t>or</a:t>
            </a:r>
            <a:r>
              <a:rPr lang="en-US" sz="2800" dirty="0">
                <a:solidFill>
                  <a:schemeClr val="accent1"/>
                </a:solidFill>
                <a:latin typeface="Baskerville Old Face" panose="02020602080505020303" pitchFamily="18" charset="0"/>
                <a:cs typeface="Arial" panose="020B0604020202020204" pitchFamily="34" charset="0"/>
              </a:rPr>
              <a:t> some deceitful </a:t>
            </a:r>
            <a:r>
              <a:rPr lang="en-US" sz="2800" b="1" dirty="0">
                <a:solidFill>
                  <a:srgbClr val="C00000"/>
                </a:solidFill>
                <a:latin typeface="Baskerville Old Face" panose="02020602080505020303" pitchFamily="18" charset="0"/>
                <a:cs typeface="Arial" panose="020B0604020202020204" pitchFamily="34" charset="0"/>
              </a:rPr>
              <a:t>or</a:t>
            </a:r>
            <a:r>
              <a:rPr lang="en-US" sz="2800" dirty="0">
                <a:solidFill>
                  <a:schemeClr val="accent1"/>
                </a:solidFill>
                <a:latin typeface="Baskerville Old Face" panose="02020602080505020303" pitchFamily="18" charset="0"/>
                <a:cs typeface="Arial" panose="020B0604020202020204" pitchFamily="34" charset="0"/>
              </a:rPr>
              <a:t> willful purpose, resorted to with intent to deprive another of their right, </a:t>
            </a:r>
            <a:r>
              <a:rPr lang="en-US" sz="2800" b="1" dirty="0">
                <a:solidFill>
                  <a:srgbClr val="C00000"/>
                </a:solidFill>
                <a:latin typeface="Baskerville Old Face" panose="02020602080505020303" pitchFamily="18" charset="0"/>
                <a:cs typeface="Arial" panose="020B0604020202020204" pitchFamily="34" charset="0"/>
              </a:rPr>
              <a:t>or</a:t>
            </a:r>
            <a:r>
              <a:rPr lang="en-US" sz="2800" dirty="0">
                <a:solidFill>
                  <a:schemeClr val="accent1"/>
                </a:solidFill>
                <a:latin typeface="Baskerville Old Face" panose="02020602080505020303" pitchFamily="18" charset="0"/>
                <a:cs typeface="Arial" panose="020B0604020202020204" pitchFamily="34" charset="0"/>
              </a:rPr>
              <a:t> in some manner would cause harm. This pertains to any officer, committeeman </a:t>
            </a:r>
            <a:r>
              <a:rPr lang="en-US" sz="2800" b="1" dirty="0">
                <a:solidFill>
                  <a:srgbClr val="C00000"/>
                </a:solidFill>
                <a:latin typeface="Baskerville Old Face" panose="02020602080505020303" pitchFamily="18" charset="0"/>
                <a:cs typeface="Arial" panose="020B0604020202020204" pitchFamily="34" charset="0"/>
              </a:rPr>
              <a:t>or</a:t>
            </a:r>
            <a:r>
              <a:rPr lang="en-US" sz="2800" dirty="0">
                <a:solidFill>
                  <a:schemeClr val="accent1"/>
                </a:solidFill>
                <a:latin typeface="Baskerville Old Face" panose="02020602080505020303" pitchFamily="18" charset="0"/>
                <a:cs typeface="Arial" panose="020B0604020202020204" pitchFamily="34" charset="0"/>
              </a:rPr>
              <a:t> member of any entity of the Fraternal Order of Eagles.</a:t>
            </a:r>
          </a:p>
          <a:p>
            <a:pPr marL="0" indent="0">
              <a:buNone/>
            </a:pPr>
            <a:endParaRPr lang="en-US" dirty="0">
              <a:solidFill>
                <a:schemeClr val="accent1"/>
              </a:solidFill>
            </a:endParaRPr>
          </a:p>
        </p:txBody>
      </p:sp>
    </p:spTree>
    <p:extLst>
      <p:ext uri="{BB962C8B-B14F-4D97-AF65-F5344CB8AC3E}">
        <p14:creationId xmlns:p14="http://schemas.microsoft.com/office/powerpoint/2010/main" val="530701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575" y="1731819"/>
            <a:ext cx="6724996" cy="3696394"/>
          </a:xfrm>
        </p:spPr>
        <p:txBody>
          <a:bodyPr>
            <a:noAutofit/>
          </a:bodyPr>
          <a:lstStyle/>
          <a:p>
            <a:pPr algn="ctr"/>
            <a:r>
              <a:rPr lang="en-US" sz="6000" b="1" dirty="0">
                <a:latin typeface="Baskerville Old Face" panose="02020602080505020303" pitchFamily="18" charset="0"/>
              </a:rPr>
              <a:t>HELPFUL WAYS TO </a:t>
            </a:r>
            <a:br>
              <a:rPr lang="en-US" sz="6000" b="1" dirty="0">
                <a:latin typeface="Baskerville Old Face" panose="02020602080505020303" pitchFamily="18" charset="0"/>
              </a:rPr>
            </a:br>
            <a:r>
              <a:rPr lang="en-US" sz="6000" b="1" dirty="0">
                <a:latin typeface="Baskerville Old Face" panose="02020602080505020303" pitchFamily="18" charset="0"/>
              </a:rPr>
              <a:t>PREVENT FRAUD</a:t>
            </a:r>
          </a:p>
        </p:txBody>
      </p:sp>
    </p:spTree>
    <p:extLst>
      <p:ext uri="{BB962C8B-B14F-4D97-AF65-F5344CB8AC3E}">
        <p14:creationId xmlns:p14="http://schemas.microsoft.com/office/powerpoint/2010/main" val="3253196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7324" y="432262"/>
            <a:ext cx="6949440" cy="5609101"/>
          </a:xfrm>
        </p:spPr>
        <p:txBody>
          <a:bodyPr>
            <a:noAutofit/>
          </a:bodyPr>
          <a:lstStyle/>
          <a:p>
            <a:pPr marL="0" indent="0" algn="ctr">
              <a:buNone/>
            </a:pPr>
            <a:r>
              <a:rPr lang="en-US" sz="2800" b="1" dirty="0">
                <a:solidFill>
                  <a:schemeClr val="accent1"/>
                </a:solidFill>
                <a:latin typeface="Baskerville Old Face" panose="02020602080505020303" pitchFamily="18" charset="0"/>
              </a:rPr>
              <a:t>HIRE THE RIGHT PEOPLE</a:t>
            </a:r>
          </a:p>
          <a:p>
            <a:pPr marL="0" indent="0">
              <a:buNone/>
            </a:pPr>
            <a:endParaRPr lang="en-US" sz="2800" dirty="0">
              <a:solidFill>
                <a:schemeClr val="accent1"/>
              </a:solidFill>
              <a:latin typeface="Baskerville Old Face" panose="02020602080505020303" pitchFamily="18" charset="0"/>
            </a:endParaRPr>
          </a:p>
          <a:p>
            <a:pPr marL="0" indent="0" algn="ctr">
              <a:buNone/>
            </a:pPr>
            <a:r>
              <a:rPr lang="en-US" sz="2800" dirty="0">
                <a:solidFill>
                  <a:schemeClr val="accent1"/>
                </a:solidFill>
                <a:latin typeface="Baskerville Old Face" panose="02020602080505020303" pitchFamily="18" charset="0"/>
              </a:rPr>
              <a:t>Although the majority of fraud perpetrators are first-time offenders, weeding out the criminally inclined is not impossible. A great deal can be learned from a persons references, work history, credentials, and criminal background checks. If nothing else, background checks put job applicants on notice that the organization values integrity.  If your doing background checks on employees you need to make sure you do it for </a:t>
            </a:r>
            <a:r>
              <a:rPr lang="en-US" sz="2800" b="1" dirty="0">
                <a:solidFill>
                  <a:schemeClr val="accent1"/>
                </a:solidFill>
                <a:latin typeface="Baskerville Old Face" panose="02020602080505020303" pitchFamily="18" charset="0"/>
              </a:rPr>
              <a:t>everyone</a:t>
            </a:r>
            <a:r>
              <a:rPr lang="en-US" sz="2800" dirty="0">
                <a:solidFill>
                  <a:schemeClr val="accent1"/>
                </a:solidFill>
                <a:latin typeface="Baskerville Old Face" panose="02020602080505020303" pitchFamily="18" charset="0"/>
              </a:rPr>
              <a:t>.</a:t>
            </a:r>
          </a:p>
          <a:p>
            <a:pPr marL="0" indent="0">
              <a:buNone/>
            </a:pPr>
            <a:endParaRPr lang="en-US" sz="2800" dirty="0">
              <a:solidFill>
                <a:schemeClr val="accent1"/>
              </a:solidFill>
              <a:latin typeface="Baskerville Old Face" panose="02020602080505020303" pitchFamily="18" charset="0"/>
            </a:endParaRPr>
          </a:p>
          <a:p>
            <a:endParaRPr lang="en-US" sz="2800" dirty="0">
              <a:solidFill>
                <a:schemeClr val="accent1"/>
              </a:solidFill>
              <a:latin typeface="Baskerville Old Face" panose="02020602080505020303" pitchFamily="18" charset="0"/>
            </a:endParaRPr>
          </a:p>
        </p:txBody>
      </p:sp>
    </p:spTree>
    <p:extLst>
      <p:ext uri="{BB962C8B-B14F-4D97-AF65-F5344CB8AC3E}">
        <p14:creationId xmlns:p14="http://schemas.microsoft.com/office/powerpoint/2010/main" val="3440599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07324" y="432262"/>
            <a:ext cx="6949440" cy="6309360"/>
          </a:xfrm>
        </p:spPr>
        <p:txBody>
          <a:bodyPr>
            <a:noAutofit/>
          </a:bodyPr>
          <a:lstStyle/>
          <a:p>
            <a:pPr marL="0" indent="0" algn="ctr">
              <a:spcBef>
                <a:spcPts val="0"/>
              </a:spcBef>
              <a:buNone/>
            </a:pPr>
            <a:r>
              <a:rPr lang="en-US" sz="2800" b="1" dirty="0">
                <a:solidFill>
                  <a:schemeClr val="accent1"/>
                </a:solidFill>
                <a:latin typeface="Baskerville Old Face" panose="02020602080505020303" pitchFamily="18" charset="0"/>
              </a:rPr>
              <a:t>DEVELOP A EMPLOYEE/VOLUNTEER</a:t>
            </a:r>
          </a:p>
          <a:p>
            <a:pPr marL="0" indent="0" algn="ctr">
              <a:spcBef>
                <a:spcPts val="0"/>
              </a:spcBef>
              <a:buNone/>
            </a:pPr>
            <a:r>
              <a:rPr lang="en-US" sz="2800" b="1" dirty="0">
                <a:solidFill>
                  <a:schemeClr val="accent1"/>
                </a:solidFill>
                <a:latin typeface="Baskerville Old Face" panose="02020602080505020303" pitchFamily="18" charset="0"/>
              </a:rPr>
              <a:t>POLICY MANUAL</a:t>
            </a:r>
          </a:p>
          <a:p>
            <a:pPr marL="0" indent="0" algn="ctr">
              <a:spcBef>
                <a:spcPts val="0"/>
              </a:spcBef>
              <a:buNone/>
            </a:pPr>
            <a:endParaRPr lang="en-US" sz="2400" b="1" dirty="0">
              <a:solidFill>
                <a:schemeClr val="accent1"/>
              </a:solidFill>
              <a:latin typeface="Baskerville Old Face" panose="02020602080505020303" pitchFamily="18" charset="0"/>
            </a:endParaRPr>
          </a:p>
          <a:p>
            <a:pPr marL="0" indent="0" algn="ctr">
              <a:spcBef>
                <a:spcPts val="0"/>
              </a:spcBef>
              <a:buNone/>
            </a:pPr>
            <a:r>
              <a:rPr lang="en-US" sz="2000" i="1" dirty="0">
                <a:solidFill>
                  <a:schemeClr val="accent1"/>
                </a:solidFill>
                <a:latin typeface="Baskerville Old Face" panose="02020602080505020303" pitchFamily="18" charset="0"/>
              </a:rPr>
              <a:t>Put policies in writing and have all employees/volunteers sign </a:t>
            </a:r>
          </a:p>
          <a:p>
            <a:pPr marL="0" indent="0" algn="ctr">
              <a:spcBef>
                <a:spcPts val="0"/>
              </a:spcBef>
              <a:buNone/>
            </a:pPr>
            <a:r>
              <a:rPr lang="en-US" sz="2000" i="1" dirty="0">
                <a:solidFill>
                  <a:schemeClr val="accent1"/>
                </a:solidFill>
                <a:latin typeface="Baskerville Old Face" panose="02020602080505020303" pitchFamily="18" charset="0"/>
              </a:rPr>
              <a:t>documents saying they will follow the rules.</a:t>
            </a:r>
          </a:p>
          <a:p>
            <a:pPr marL="0" indent="0">
              <a:spcBef>
                <a:spcPts val="0"/>
              </a:spcBef>
              <a:buNone/>
            </a:pPr>
            <a:endParaRPr lang="en-US" sz="2000" b="1" dirty="0">
              <a:solidFill>
                <a:schemeClr val="accent1"/>
              </a:solidFill>
              <a:latin typeface="Baskerville Old Face" panose="02020602080505020303" pitchFamily="18" charset="0"/>
              <a:ea typeface="Times New Roman" panose="02020603050405020304" pitchFamily="18" charset="0"/>
            </a:endParaRPr>
          </a:p>
          <a:p>
            <a:pPr marL="0" indent="0" algn="ctr">
              <a:spcBef>
                <a:spcPts val="0"/>
              </a:spcBef>
              <a:buNone/>
            </a:pPr>
            <a:r>
              <a:rPr lang="en-US" sz="2000" b="1" dirty="0">
                <a:solidFill>
                  <a:schemeClr val="accent1"/>
                </a:solidFill>
                <a:latin typeface="Baskerville Old Face" panose="02020602080505020303" pitchFamily="18" charset="0"/>
                <a:ea typeface="Times New Roman" panose="02020603050405020304" pitchFamily="18" charset="0"/>
              </a:rPr>
              <a:t>Section 89.2 of the Constitution and Statutes states in part, “</a:t>
            </a:r>
            <a:r>
              <a:rPr lang="en-US" sz="2000" dirty="0">
                <a:solidFill>
                  <a:schemeClr val="accent1"/>
                </a:solidFill>
                <a:latin typeface="Baskerville Old Face" panose="02020602080505020303" pitchFamily="18" charset="0"/>
                <a:ea typeface="Times New Roman" panose="02020603050405020304" pitchFamily="18" charset="0"/>
              </a:rPr>
              <a:t>The Board shall have charge of the maintenance and operation of the home clubrooms and buffet belonging to the Aerie, and shall employ, discharge and control the conduct and duties of all the employees of the Aerie, except the Assistant(s) to the Secretary. Such Assistant(s) are under the direct supervision and responsibility of the Secretary. All employment positions must be provided for in the By-Laws before the Board is authorized to employ anyone in those positions or authorize payment of wages for those positions. The Board shall have no authority to enter into any contract involving the expenditure of any money or the payment of any manager’s salaries until the membership has approved said manager’s agreement.”</a:t>
            </a:r>
            <a:endParaRPr lang="en-US" sz="2000" dirty="0">
              <a:solidFill>
                <a:schemeClr val="accent1"/>
              </a:solidFill>
              <a:latin typeface="Baskerville Old Face" panose="02020602080505020303" pitchFamily="18" charset="0"/>
            </a:endParaRPr>
          </a:p>
        </p:txBody>
      </p:sp>
    </p:spTree>
    <p:extLst>
      <p:ext uri="{BB962C8B-B14F-4D97-AF65-F5344CB8AC3E}">
        <p14:creationId xmlns:p14="http://schemas.microsoft.com/office/powerpoint/2010/main" val="1820863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randombar(horizontal)">
                                      <p:cBhvr>
                                        <p:cTn id="7" dur="500"/>
                                        <p:tgtEl>
                                          <p:spTgt spid="4">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randombar(horizontal)">
                                      <p:cBhvr>
                                        <p:cTn id="10" dur="500"/>
                                        <p:tgtEl>
                                          <p:spTgt spid="4">
                                            <p:txEl>
                                              <p:pRg st="1" end="1"/>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Effect transition="in" filter="randombar(horizontal)">
                                      <p:cBhvr>
                                        <p:cTn id="13" dur="500"/>
                                        <p:tgtEl>
                                          <p:spTgt spid="4">
                                            <p:txEl>
                                              <p:pRg st="3" end="3"/>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4">
                                            <p:txEl>
                                              <p:pRg st="4" end="4"/>
                                            </p:txEl>
                                          </p:spTgt>
                                        </p:tgtEl>
                                        <p:attrNameLst>
                                          <p:attrName>style.visibility</p:attrName>
                                        </p:attrNameLst>
                                      </p:cBhvr>
                                      <p:to>
                                        <p:strVal val="visible"/>
                                      </p:to>
                                    </p:set>
                                    <p:animEffect transition="in" filter="randombar(horizontal)">
                                      <p:cBhvr>
                                        <p:cTn id="16" dur="500"/>
                                        <p:tgtEl>
                                          <p:spTgt spid="4">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4" presetClass="entr" presetSubtype="10" fill="hold" nodeType="clickEffect">
                                  <p:stCondLst>
                                    <p:cond delay="0"/>
                                  </p:stCondLst>
                                  <p:childTnLst>
                                    <p:set>
                                      <p:cBhvr>
                                        <p:cTn id="20" dur="1" fill="hold">
                                          <p:stCondLst>
                                            <p:cond delay="0"/>
                                          </p:stCondLst>
                                        </p:cTn>
                                        <p:tgtEl>
                                          <p:spTgt spid="4">
                                            <p:txEl>
                                              <p:pRg st="6" end="6"/>
                                            </p:txEl>
                                          </p:spTgt>
                                        </p:tgtEl>
                                        <p:attrNameLst>
                                          <p:attrName>style.visibility</p:attrName>
                                        </p:attrNameLst>
                                      </p:cBhvr>
                                      <p:to>
                                        <p:strVal val="visible"/>
                                      </p:to>
                                    </p:set>
                                    <p:animEffect transition="in" filter="randombar(horizontal)">
                                      <p:cBhvr>
                                        <p:cTn id="21"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Facet">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113</TotalTime>
  <Words>839</Words>
  <Application>Microsoft Office PowerPoint</Application>
  <PresentationFormat>On-screen Show (4:3)</PresentationFormat>
  <Paragraphs>71</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Baskerville Old Face</vt:lpstr>
      <vt:lpstr>Trebuchet MS</vt:lpstr>
      <vt:lpstr>Wingdings</vt:lpstr>
      <vt:lpstr>Wingdings 3</vt:lpstr>
      <vt:lpstr>Facet</vt:lpstr>
      <vt:lpstr>DETECT AND PREVENT FRAUD</vt:lpstr>
      <vt:lpstr>PowerPoint Presentation</vt:lpstr>
      <vt:lpstr>PowerPoint Presentation</vt:lpstr>
      <vt:lpstr>TYPES OF FRAUD</vt:lpstr>
      <vt:lpstr>TYPES OF FRAUD CONT’D</vt:lpstr>
      <vt:lpstr>FRAUD AS DEFINED IN SECTION 63.2(F) OF THE CONSTITUTION AND STATUTES</vt:lpstr>
      <vt:lpstr>HELPFUL WAYS TO  PREVENT FRAUD</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DETECT AND PREVENT FRAUD</dc:title>
  <dc:creator>Jennifer Peterman</dc:creator>
  <cp:lastModifiedBy>Zack Timmons</cp:lastModifiedBy>
  <cp:revision>14</cp:revision>
  <dcterms:created xsi:type="dcterms:W3CDTF">2020-09-04T12:12:33Z</dcterms:created>
  <dcterms:modified xsi:type="dcterms:W3CDTF">2020-09-28T20:07:14Z</dcterms:modified>
</cp:coreProperties>
</file>