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1" r:id="rId3"/>
    <p:sldId id="262" r:id="rId4"/>
    <p:sldId id="285" r:id="rId5"/>
    <p:sldId id="286" r:id="rId6"/>
    <p:sldId id="287" r:id="rId7"/>
    <p:sldId id="281" r:id="rId8"/>
    <p:sldId id="282" r:id="rId9"/>
    <p:sldId id="265" r:id="rId10"/>
    <p:sldId id="273" r:id="rId11"/>
    <p:sldId id="278"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96301"/>
  </p:normalViewPr>
  <p:slideViewPr>
    <p:cSldViewPr snapToGrid="0">
      <p:cViewPr varScale="1">
        <p:scale>
          <a:sx n="127" d="100"/>
          <a:sy n="127" d="100"/>
        </p:scale>
        <p:origin x="57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tauffer" userId="e06fdc3b-8c13-464e-8a71-38421bba0ca8" providerId="ADAL" clId="{90B051D2-E4A0-0F46-84B4-4D36A1B05844}"/>
    <pc:docChg chg="custSel modSld">
      <pc:chgData name="Jolie Stauffer" userId="e06fdc3b-8c13-464e-8a71-38421bba0ca8" providerId="ADAL" clId="{90B051D2-E4A0-0F46-84B4-4D36A1B05844}" dt="2025-06-24T11:18:13.045" v="251" actId="20577"/>
      <pc:docMkLst>
        <pc:docMk/>
      </pc:docMkLst>
      <pc:sldChg chg="modSp mod">
        <pc:chgData name="Jolie Stauffer" userId="e06fdc3b-8c13-464e-8a71-38421bba0ca8" providerId="ADAL" clId="{90B051D2-E4A0-0F46-84B4-4D36A1B05844}" dt="2025-06-24T11:18:13.045" v="251" actId="20577"/>
        <pc:sldMkLst>
          <pc:docMk/>
          <pc:sldMk cId="970375387" sldId="256"/>
        </pc:sldMkLst>
        <pc:spChg chg="mod">
          <ac:chgData name="Jolie Stauffer" userId="e06fdc3b-8c13-464e-8a71-38421bba0ca8" providerId="ADAL" clId="{90B051D2-E4A0-0F46-84B4-4D36A1B05844}" dt="2025-06-24T11:18:13.045" v="251" actId="20577"/>
          <ac:spMkLst>
            <pc:docMk/>
            <pc:sldMk cId="970375387" sldId="256"/>
            <ac:spMk id="3" creationId="{00000000-0000-0000-0000-000000000000}"/>
          </ac:spMkLst>
        </pc:spChg>
      </pc:sldChg>
      <pc:sldChg chg="modSp mod">
        <pc:chgData name="Jolie Stauffer" userId="e06fdc3b-8c13-464e-8a71-38421bba0ca8" providerId="ADAL" clId="{90B051D2-E4A0-0F46-84B4-4D36A1B05844}" dt="2025-06-24T11:14:25.658" v="234" actId="20577"/>
        <pc:sldMkLst>
          <pc:docMk/>
          <pc:sldMk cId="243734217" sldId="286"/>
        </pc:sldMkLst>
        <pc:spChg chg="mod">
          <ac:chgData name="Jolie Stauffer" userId="e06fdc3b-8c13-464e-8a71-38421bba0ca8" providerId="ADAL" clId="{90B051D2-E4A0-0F46-84B4-4D36A1B05844}" dt="2025-06-24T11:14:25.658" v="234" actId="20577"/>
          <ac:spMkLst>
            <pc:docMk/>
            <pc:sldMk cId="243734217" sldId="286"/>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12192000" cy="6858000"/>
            <a:chOff x="0" y="0"/>
            <a:chExt cx="12192000" cy="6858000"/>
          </a:xfrm>
        </p:grpSpPr>
        <p:sp>
          <p:nvSpPr>
            <p:cNvPr id="8" name="Rectangle 7"/>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76279" y="1792223"/>
            <a:ext cx="990599" cy="304799"/>
          </a:xfrm>
        </p:spPr>
        <p:txBody>
          <a:bodyPr anchor="t"/>
          <a:lstStyle>
            <a:lvl1pPr algn="l">
              <a:defRPr b="0" i="0">
                <a:solidFill>
                  <a:schemeClr val="bg1"/>
                </a:solidFill>
              </a:defRPr>
            </a:lvl1pPr>
          </a:lstStyle>
          <a:p>
            <a:fld id="{D200B3F0-A9BC-48CE-8EB6-ECE965069900}" type="datetimeFigureOut">
              <a:rPr lang="en-US" dirty="0"/>
              <a:pPr/>
              <a:t>6/24/25</a:t>
            </a:fld>
            <a:endParaRPr lang="en-US" dirty="0"/>
          </a:p>
        </p:txBody>
      </p:sp>
      <p:sp>
        <p:nvSpPr>
          <p:cNvPr id="5" name="Footer Placeholder 4"/>
          <p:cNvSpPr>
            <a:spLocks noGrp="1"/>
          </p:cNvSpPr>
          <p:nvPr>
            <p:ph type="ftr" sz="quarter" idx="11"/>
          </p:nvPr>
        </p:nvSpPr>
        <p:spPr bwMode="gray">
          <a:xfrm rot="5400000">
            <a:off x="8963575" y="3226820"/>
            <a:ext cx="3859795" cy="304801"/>
          </a:xfrm>
        </p:spPr>
        <p:txBody>
          <a:bodyPr anchor="b"/>
          <a:lstStyle>
            <a:lvl1pPr>
              <a:defRPr b="0" i="0">
                <a:solidFill>
                  <a:schemeClr val="bg1"/>
                </a:solidFill>
              </a:defRPr>
            </a:lvl1pPr>
          </a:lstStyle>
          <a:p>
            <a:r>
              <a:rPr lang="en-US" dirty="0"/>
              <a:t>
              </a:t>
            </a:r>
          </a:p>
        </p:txBody>
      </p:sp>
      <p:sp>
        <p:nvSpPr>
          <p:cNvPr id="17" name="Rectangle 16"/>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5945"/>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6" y="5532683"/>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DF9FFFF-3106-4DDB-AA62-0C80862170D6}" type="datetimeFigureOut">
              <a:rPr lang="en-US" dirty="0"/>
              <a:t>6/24/25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nchor="ct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3DA38B7-AE95-4DC8-9A51-7A71F545B098}" type="datetimeFigureOut">
              <a:rPr lang="en-US" dirty="0"/>
              <a:t>6/24/25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6" name="Rectangle 15"/>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1" name="TextBox 10"/>
          <p:cNvSpPr txBox="1"/>
          <p:nvPr/>
        </p:nvSpPr>
        <p:spPr bwMode="gray">
          <a:xfrm>
            <a:off x="898295" y="603589"/>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13" name="TextBox 12"/>
          <p:cNvSpPr txBox="1"/>
          <p:nvPr/>
        </p:nvSpPr>
        <p:spPr bwMode="gray">
          <a:xfrm>
            <a:off x="9705137" y="2613787"/>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74801" y="980517"/>
            <a:ext cx="8460983" cy="2705034"/>
          </a:xfrm>
        </p:spPr>
        <p:txBody>
          <a:bodyPr anchor="ct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86515"/>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14393"/>
            <a:ext cx="8825659" cy="1012664"/>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6F1EC2B-8188-4AC2-9F0D-8D09C51D505A}" type="datetimeFigureOut">
              <a:rPr lang="en-US" dirty="0"/>
              <a:t>6/24/25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4" name="Rectangle 23"/>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2404477"/>
            <a:ext cx="8825659" cy="178870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38587" y="5024967"/>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12B75E-944F-430B-BE5F-C69FA8823C04}" type="datetimeFigureOut">
              <a:rPr lang="en-US" dirty="0"/>
              <a:t>6/24/25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2" name="Rectangle 11"/>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7"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109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87261"/>
            <a:ext cx="3129168" cy="28397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10999"/>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87261"/>
            <a:ext cx="3145380" cy="28397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1" y="2603500"/>
            <a:ext cx="315744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87261"/>
            <a:ext cx="3161029" cy="283979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79AE0DC7-7F53-471C-A711-B3DA6F2535F3}" type="datetimeFigureOut">
              <a:rPr lang="en-US" dirty="0"/>
              <a:t>6/24/25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20744" cy="576263"/>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11246"/>
            <a:ext cx="2691242" cy="158376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3" y="5109107"/>
            <a:ext cx="3020745"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42840"/>
            <a:ext cx="2691242" cy="155217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09107"/>
            <a:ext cx="3050438" cy="92140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4"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18992"/>
            <a:ext cx="2691242" cy="157601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4" y="5109107"/>
            <a:ext cx="3054127" cy="89634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21" name="Straight Connector 20"/>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C1F4C9D-4618-451D-80C1-6A376BB42AB4}" type="datetimeFigureOut">
              <a:rPr lang="en-US" dirty="0"/>
              <a:t>6/24/25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4D2318-CE40-42F6-962A-4C6D6CF697DB}" type="datetimeFigureOut">
              <a:rPr lang="en-US" dirty="0"/>
              <a:t>6/24/25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97430"/>
            <a:ext cx="1409965" cy="4729626"/>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97429"/>
            <a:ext cx="6247546" cy="472962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476AC1-EB7F-4BEF-90D9-5764B50DAF8A}" type="datetimeFigureOut">
              <a:rPr lang="en-US" dirty="0"/>
              <a:t>6/24/25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8" name="Rectangle 17"/>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20712A-F861-4AB0-A754-4F5A2033CD4B}" type="datetimeFigureOut">
              <a:rPr lang="en-US" dirty="0"/>
              <a:t>6/24/25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4"/>
            <a:ext cx="4351023" cy="2283823"/>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4507B7-F2DC-4B2C-B14D-58A9766807A2}" type="datetimeFigureOut">
              <a:rPr lang="en-US" dirty="0"/>
              <a:t>6/24/25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1368" y="2603500"/>
            <a:ext cx="4828744"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1" y="2603500"/>
            <a:ext cx="4825159" cy="337770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04A483D-5CB4-4842-8F2F-05D5276ACF63}" type="datetimeFigureOut">
              <a:rPr lang="en-US" dirty="0"/>
              <a:t>6/24/25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36063"/>
            <a:ext cx="48251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212326"/>
            <a:ext cx="4825158" cy="280747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1" y="2603499"/>
            <a:ext cx="4825160" cy="608825"/>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212327"/>
            <a:ext cx="4825159" cy="280747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1CE32E-9DC0-47C8-A657-48F5C3E4A10B}" type="datetimeFigureOut">
              <a:rPr lang="en-US" dirty="0"/>
              <a:t>6/24/25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BDF5C0D-8C3A-4771-A43D-83937FC700D4}" type="datetimeFigureOut">
              <a:rPr lang="en-US" dirty="0"/>
              <a:t>6/24/25</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03D2D6-FCC2-425A-A4A7-8058E8C01CB1}" type="datetimeFigureOut">
              <a:rPr lang="en-US" dirty="0"/>
              <a:t>6/24/25</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6" name="Rectangle 5"/>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5" y="3129280"/>
            <a:ext cx="2793158" cy="289559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CF2683-E6E7-4CC3-9EEE-7854DD4F3545}" type="datetimeFigureOut">
              <a:rPr lang="en-US" dirty="0"/>
              <a:t>6/24/25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8" name="Rectangle 7"/>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2" y="1143000"/>
            <a:ext cx="3227192"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20F81-B39D-4CBB-8BF3-5D6E395D0F72}" type="datetimeFigureOut">
              <a:rPr lang="en-US" dirty="0"/>
              <a:t>6/24/25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5" name="Rectangle 14"/>
            <p:cNvSpPr/>
            <p:nvPr/>
          </p:nvSpPr>
          <p:spPr>
            <a:xfrm>
              <a:off x="0" y="0"/>
              <a:ext cx="12192000" cy="6858000"/>
            </a:xfrm>
            <a:prstGeom prst="rect">
              <a:avLst/>
            </a:prstGeom>
            <a:blipFill>
              <a:blip r:embed="rId19">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Oval 4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9" name="Oval 3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8" name="Oval 3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49" name="Oval 48"/>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561110" y="6391839"/>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4" name="Date Placeholder 3"/>
          <p:cNvSpPr>
            <a:spLocks noGrp="1"/>
          </p:cNvSpPr>
          <p:nvPr>
            <p:ph type="dt" sz="half" idx="2"/>
          </p:nvPr>
        </p:nvSpPr>
        <p:spPr>
          <a:xfrm>
            <a:off x="10650938" y="6394407"/>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564B320A-89BA-47B2-A525-92E8D10B06E4}" type="datetimeFigureOut">
              <a:rPr lang="en-US" dirty="0"/>
              <a:t>6/24/25</a:t>
            </a:fld>
            <a:endParaRPr lang="en-US" dirty="0"/>
          </a:p>
        </p:txBody>
      </p:sp>
      <p:sp>
        <p:nvSpPr>
          <p:cNvPr id="20" name="Rectangle 19"/>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Conciliation Committee</a:t>
            </a:r>
          </a:p>
        </p:txBody>
      </p:sp>
      <p:sp>
        <p:nvSpPr>
          <p:cNvPr id="3" name="Subtitle 2"/>
          <p:cNvSpPr>
            <a:spLocks noGrp="1"/>
          </p:cNvSpPr>
          <p:nvPr>
            <p:ph type="subTitle" idx="1"/>
          </p:nvPr>
        </p:nvSpPr>
        <p:spPr/>
        <p:txBody>
          <a:bodyPr>
            <a:normAutofit fontScale="92500" lnSpcReduction="10000"/>
          </a:bodyPr>
          <a:lstStyle/>
          <a:p>
            <a:r>
              <a:rPr lang="en-US" dirty="0"/>
              <a:t>Ladies auxiliary rules &amp; regulations</a:t>
            </a:r>
          </a:p>
          <a:p>
            <a:endParaRPr lang="en-US" sz="1000" dirty="0"/>
          </a:p>
          <a:p>
            <a:r>
              <a:rPr lang="en-US" sz="1000"/>
              <a:t>Rev 06/2025</a:t>
            </a:r>
            <a:endParaRPr lang="en-US" sz="1000" dirty="0"/>
          </a:p>
        </p:txBody>
      </p:sp>
    </p:spTree>
    <p:extLst>
      <p:ext uri="{BB962C8B-B14F-4D97-AF65-F5344CB8AC3E}">
        <p14:creationId xmlns:p14="http://schemas.microsoft.com/office/powerpoint/2010/main" val="9703753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Conciliation Dispute Resolution Form</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216927" y="2603500"/>
            <a:ext cx="2638958" cy="3416300"/>
          </a:xfrm>
        </p:spPr>
      </p:pic>
    </p:spTree>
    <p:extLst>
      <p:ext uri="{BB962C8B-B14F-4D97-AF65-F5344CB8AC3E}">
        <p14:creationId xmlns:p14="http://schemas.microsoft.com/office/powerpoint/2010/main" val="36635823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Jolie Stauffer</a:t>
            </a:r>
            <a:br>
              <a:rPr lang="en-US" dirty="0"/>
            </a:br>
            <a:r>
              <a:rPr lang="en-US" dirty="0"/>
              <a:t>Secretary of the Grand Tribunal</a:t>
            </a:r>
            <a:br>
              <a:rPr lang="en-US" dirty="0"/>
            </a:br>
            <a:r>
              <a:rPr lang="en-US" dirty="0"/>
              <a:t>grandtribunal@foe.com</a:t>
            </a:r>
            <a:br>
              <a:rPr lang="en-US" dirty="0"/>
            </a:br>
            <a:r>
              <a:rPr lang="en-US" dirty="0"/>
              <a:t>614-883-2175</a:t>
            </a:r>
          </a:p>
        </p:txBody>
      </p:sp>
      <p:sp>
        <p:nvSpPr>
          <p:cNvPr id="3" name="Text Placeholder 2"/>
          <p:cNvSpPr>
            <a:spLocks noGrp="1"/>
          </p:cNvSpPr>
          <p:nvPr>
            <p:ph type="body" idx="1"/>
          </p:nvPr>
        </p:nvSpPr>
        <p:spPr/>
        <p:txBody>
          <a:bodyPr/>
          <a:lstStyle/>
          <a:p>
            <a:pPr algn="ctr"/>
            <a:r>
              <a:rPr lang="en-US" b="1" dirty="0">
                <a:solidFill>
                  <a:srgbClr val="0070C0"/>
                </a:solidFill>
              </a:rPr>
              <a:t>All forms may be found at the back of the statutes and at www.foe.com under the Member’s Only section.</a:t>
            </a:r>
          </a:p>
          <a:p>
            <a:endParaRPr lang="en-US" dirty="0"/>
          </a:p>
        </p:txBody>
      </p:sp>
    </p:spTree>
    <p:extLst>
      <p:ext uri="{BB962C8B-B14F-4D97-AF65-F5344CB8AC3E}">
        <p14:creationId xmlns:p14="http://schemas.microsoft.com/office/powerpoint/2010/main" val="3294630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20.5</a:t>
            </a:r>
          </a:p>
        </p:txBody>
      </p:sp>
      <p:sp>
        <p:nvSpPr>
          <p:cNvPr id="3" name="Text Placeholder 2"/>
          <p:cNvSpPr>
            <a:spLocks noGrp="1"/>
          </p:cNvSpPr>
          <p:nvPr>
            <p:ph type="body" idx="1"/>
          </p:nvPr>
        </p:nvSpPr>
        <p:spPr>
          <a:xfrm>
            <a:off x="6895559" y="1301577"/>
            <a:ext cx="3757545" cy="5132173"/>
          </a:xfrm>
        </p:spPr>
        <p:txBody>
          <a:bodyPr>
            <a:normAutofit/>
          </a:bodyPr>
          <a:lstStyle/>
          <a:p>
            <a:r>
              <a:rPr lang="en-US" sz="1800" cap="none" dirty="0">
                <a:solidFill>
                  <a:srgbClr val="0070C0"/>
                </a:solidFill>
              </a:rPr>
              <a:t>Immediately after her installation, the Madam President of each Local Auxiliary shall appoint a Conciliation Committee, which shall consist of five (5) members, all of whom shall be Past Madam Presidents of the Auxiliary, if Past Madam Presidents are available, and who shall serve during the Madam President’s term of office.</a:t>
            </a:r>
          </a:p>
        </p:txBody>
      </p:sp>
    </p:spTree>
    <p:extLst>
      <p:ext uri="{BB962C8B-B14F-4D97-AF65-F5344CB8AC3E}">
        <p14:creationId xmlns:p14="http://schemas.microsoft.com/office/powerpoint/2010/main" val="526036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Appointment of the Conciliation Committee</a:t>
            </a:r>
          </a:p>
        </p:txBody>
      </p:sp>
      <p:sp>
        <p:nvSpPr>
          <p:cNvPr id="3" name="Content Placeholder 2"/>
          <p:cNvSpPr>
            <a:spLocks noGrp="1"/>
          </p:cNvSpPr>
          <p:nvPr>
            <p:ph idx="1"/>
          </p:nvPr>
        </p:nvSpPr>
        <p:spPr/>
        <p:txBody>
          <a:bodyPr>
            <a:normAutofit/>
          </a:bodyPr>
          <a:lstStyle/>
          <a:p>
            <a:r>
              <a:rPr lang="en-US" dirty="0"/>
              <a:t>The Madam President appoints five (5) Conciliation Committee Members</a:t>
            </a:r>
          </a:p>
          <a:p>
            <a:r>
              <a:rPr lang="en-US" dirty="0"/>
              <a:t>All Conciliation Committee Members should be Past Madam Presidents of the Auxiliary </a:t>
            </a:r>
            <a:r>
              <a:rPr lang="en-US" b="1" u="sng" dirty="0"/>
              <a:t>if available</a:t>
            </a:r>
            <a:r>
              <a:rPr lang="en-US" dirty="0"/>
              <a:t>. Otherwise, any member in good standing of the Auxiliary may be appointed</a:t>
            </a:r>
          </a:p>
          <a:p>
            <a:r>
              <a:rPr lang="en-US" dirty="0"/>
              <a:t>Dual members of the Auxiliary may serve on the Conciliation Committee</a:t>
            </a:r>
          </a:p>
          <a:p>
            <a:r>
              <a:rPr lang="en-US" dirty="0"/>
              <a:t>Conciliation Committee Members serve during the Madam President’s term of office and cannot be replaced unless a vacancy occurs</a:t>
            </a:r>
          </a:p>
          <a:p>
            <a:endParaRPr lang="en-US" dirty="0"/>
          </a:p>
        </p:txBody>
      </p:sp>
    </p:spTree>
    <p:extLst>
      <p:ext uri="{BB962C8B-B14F-4D97-AF65-F5344CB8AC3E}">
        <p14:creationId xmlns:p14="http://schemas.microsoft.com/office/powerpoint/2010/main" val="1559599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20.5</a:t>
            </a:r>
            <a:br>
              <a:rPr lang="en-US" dirty="0"/>
            </a:br>
            <a:r>
              <a:rPr lang="en-US" sz="1200" dirty="0"/>
              <a:t>(</a:t>
            </a:r>
            <a:r>
              <a:rPr lang="en-US" sz="2000" dirty="0"/>
              <a:t>continued</a:t>
            </a:r>
            <a:r>
              <a:rPr lang="en-US" sz="1200" dirty="0"/>
              <a:t>)</a:t>
            </a:r>
            <a:endParaRPr lang="en-US" dirty="0"/>
          </a:p>
        </p:txBody>
      </p:sp>
      <p:sp>
        <p:nvSpPr>
          <p:cNvPr id="3" name="Text Placeholder 2"/>
          <p:cNvSpPr>
            <a:spLocks noGrp="1"/>
          </p:cNvSpPr>
          <p:nvPr>
            <p:ph type="body" idx="1"/>
          </p:nvPr>
        </p:nvSpPr>
        <p:spPr/>
        <p:txBody>
          <a:bodyPr>
            <a:normAutofit/>
          </a:bodyPr>
          <a:lstStyle/>
          <a:p>
            <a:r>
              <a:rPr lang="en-US" cap="none" dirty="0">
                <a:solidFill>
                  <a:srgbClr val="0070C0"/>
                </a:solidFill>
              </a:rPr>
              <a:t>Purpose of the Conciliation Committee</a:t>
            </a:r>
          </a:p>
        </p:txBody>
      </p:sp>
    </p:spTree>
    <p:extLst>
      <p:ext uri="{BB962C8B-B14F-4D97-AF65-F5344CB8AC3E}">
        <p14:creationId xmlns:p14="http://schemas.microsoft.com/office/powerpoint/2010/main" val="669644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 of the Conciliation Committee</a:t>
            </a:r>
          </a:p>
        </p:txBody>
      </p:sp>
      <p:sp>
        <p:nvSpPr>
          <p:cNvPr id="3" name="Content Placeholder 2"/>
          <p:cNvSpPr>
            <a:spLocks noGrp="1"/>
          </p:cNvSpPr>
          <p:nvPr>
            <p:ph idx="1"/>
          </p:nvPr>
        </p:nvSpPr>
        <p:spPr/>
        <p:txBody>
          <a:bodyPr>
            <a:normAutofit/>
          </a:bodyPr>
          <a:lstStyle/>
          <a:p>
            <a:r>
              <a:rPr lang="en-US" dirty="0"/>
              <a:t>The purpose of the Conciliation Committee is to provide a means for resolving disputes between members of the Auxiliary</a:t>
            </a:r>
          </a:p>
          <a:p>
            <a:r>
              <a:rPr lang="en-US" dirty="0"/>
              <a:t>Said dispute must have occurred within the past thirty (30) days</a:t>
            </a:r>
          </a:p>
          <a:p>
            <a:r>
              <a:rPr lang="en-US" dirty="0"/>
              <a:t>The Conciliation Committee may make recommendations for resolving the dispute; however, both parties must agree to the resolution</a:t>
            </a:r>
          </a:p>
          <a:p>
            <a:r>
              <a:rPr lang="en-US" dirty="0"/>
              <a:t>The Conciliation Committee does NOT have the authority to impose penalties</a:t>
            </a:r>
          </a:p>
          <a:p>
            <a:pPr marL="0" indent="0" algn="ctr">
              <a:buNone/>
            </a:pPr>
            <a:endParaRPr lang="en-US" b="1" dirty="0"/>
          </a:p>
        </p:txBody>
      </p:sp>
    </p:spTree>
    <p:extLst>
      <p:ext uri="{BB962C8B-B14F-4D97-AF65-F5344CB8AC3E}">
        <p14:creationId xmlns:p14="http://schemas.microsoft.com/office/powerpoint/2010/main" val="243734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Conciliation Dispute Form</a:t>
            </a:r>
          </a:p>
        </p:txBody>
      </p:sp>
      <p:sp>
        <p:nvSpPr>
          <p:cNvPr id="3" name="Content Placeholder 2"/>
          <p:cNvSpPr>
            <a:spLocks noGrp="1"/>
          </p:cNvSpPr>
          <p:nvPr>
            <p:ph idx="1"/>
          </p:nvPr>
        </p:nvSpPr>
        <p:spPr/>
        <p:txBody>
          <a:bodyPr/>
          <a:lstStyle/>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5599" y="2603500"/>
            <a:ext cx="2476642" cy="3206172"/>
          </a:xfrm>
          <a:prstGeom prst="rect">
            <a:avLst/>
          </a:prstGeom>
        </p:spPr>
      </p:pic>
    </p:spTree>
    <p:extLst>
      <p:ext uri="{BB962C8B-B14F-4D97-AF65-F5344CB8AC3E}">
        <p14:creationId xmlns:p14="http://schemas.microsoft.com/office/powerpoint/2010/main" val="1154452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Conciliation Dispute Form</a:t>
            </a:r>
          </a:p>
        </p:txBody>
      </p:sp>
      <p:sp>
        <p:nvSpPr>
          <p:cNvPr id="3" name="Content Placeholder 2"/>
          <p:cNvSpPr>
            <a:spLocks noGrp="1"/>
          </p:cNvSpPr>
          <p:nvPr>
            <p:ph idx="1"/>
          </p:nvPr>
        </p:nvSpPr>
        <p:spPr/>
        <p:txBody>
          <a:bodyPr>
            <a:normAutofit/>
          </a:bodyPr>
          <a:lstStyle/>
          <a:p>
            <a:r>
              <a:rPr lang="en-US" dirty="0"/>
              <a:t>The Conciliation Dispute form is to be completed within thirty (30) days of the occurrence of the dispute and given to the Madam President</a:t>
            </a:r>
          </a:p>
          <a:p>
            <a:r>
              <a:rPr lang="en-US" dirty="0"/>
              <a:t>The Madam President then refers the matter to the Conciliation Committee</a:t>
            </a:r>
          </a:p>
          <a:p>
            <a:r>
              <a:rPr lang="en-US" dirty="0"/>
              <a:t>The Conciliation Committee sets a date for the parties to meet to attempt to resolve the dispute</a:t>
            </a:r>
          </a:p>
        </p:txBody>
      </p:sp>
    </p:spTree>
    <p:extLst>
      <p:ext uri="{BB962C8B-B14F-4D97-AF65-F5344CB8AC3E}">
        <p14:creationId xmlns:p14="http://schemas.microsoft.com/office/powerpoint/2010/main" val="2864731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If Conciliation is successful:</a:t>
            </a:r>
          </a:p>
        </p:txBody>
      </p:sp>
      <p:sp>
        <p:nvSpPr>
          <p:cNvPr id="3" name="Content Placeholder 2"/>
          <p:cNvSpPr>
            <a:spLocks noGrp="1"/>
          </p:cNvSpPr>
          <p:nvPr>
            <p:ph idx="1"/>
          </p:nvPr>
        </p:nvSpPr>
        <p:spPr/>
        <p:txBody>
          <a:bodyPr/>
          <a:lstStyle/>
          <a:p>
            <a:r>
              <a:rPr lang="en-US" dirty="0"/>
              <a:t>The Conciliation Committee completes and signs the Conciliation Dispute Resolution form, noting the terms of the settlement</a:t>
            </a:r>
          </a:p>
          <a:p>
            <a:r>
              <a:rPr lang="en-US" dirty="0"/>
              <a:t>The parties to the dispute must also sign the Conciliation Dispute Resolution form</a:t>
            </a:r>
          </a:p>
          <a:p>
            <a:r>
              <a:rPr lang="en-US" dirty="0"/>
              <a:t>The Conciliation Dispute Resolution form is filed with the Madam Secretary</a:t>
            </a:r>
          </a:p>
        </p:txBody>
      </p:sp>
    </p:spTree>
    <p:extLst>
      <p:ext uri="{BB962C8B-B14F-4D97-AF65-F5344CB8AC3E}">
        <p14:creationId xmlns:p14="http://schemas.microsoft.com/office/powerpoint/2010/main" val="2969105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If Conciliation is not successful:</a:t>
            </a:r>
          </a:p>
        </p:txBody>
      </p:sp>
      <p:sp>
        <p:nvSpPr>
          <p:cNvPr id="3" name="Content Placeholder 2"/>
          <p:cNvSpPr>
            <a:spLocks noGrp="1"/>
          </p:cNvSpPr>
          <p:nvPr>
            <p:ph idx="1"/>
          </p:nvPr>
        </p:nvSpPr>
        <p:spPr/>
        <p:txBody>
          <a:bodyPr>
            <a:normAutofit/>
          </a:bodyPr>
          <a:lstStyle/>
          <a:p>
            <a:r>
              <a:rPr lang="en-US" dirty="0"/>
              <a:t>If no resolution is reached, the party filing the dispute has the option of filing an Official Complaint with the Aerie Secretary under Section 63.1, Statutes, and the matter will proceed to trial</a:t>
            </a:r>
          </a:p>
          <a:p>
            <a:r>
              <a:rPr lang="en-US" dirty="0"/>
              <a:t>The Conciliation Dispute Resolution form is to be completed and signed by the Conciliation Committee indicating the matter is dismissed or a formal Complaint has been filed directly with the Aerie Secretary for processing under Section 63.1, Statutes</a:t>
            </a:r>
          </a:p>
          <a:p>
            <a:r>
              <a:rPr lang="en-US" dirty="0"/>
              <a:t>The parties to the dispute must also sign the Conciliation Dispute Resolution form</a:t>
            </a:r>
          </a:p>
          <a:p>
            <a:r>
              <a:rPr lang="en-US" dirty="0"/>
              <a:t>The Conciliation Dispute Resolution form is filed with the Madam Secretary</a:t>
            </a:r>
          </a:p>
          <a:p>
            <a:endParaRPr lang="en-US" dirty="0"/>
          </a:p>
        </p:txBody>
      </p:sp>
    </p:spTree>
    <p:extLst>
      <p:ext uri="{BB962C8B-B14F-4D97-AF65-F5344CB8AC3E}">
        <p14:creationId xmlns:p14="http://schemas.microsoft.com/office/powerpoint/2010/main" val="3319918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F1C4790-FE3C-4020-8CA7-00621DA7BBBC}"/>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C153B150505F941A9BEE00CDF559BE7" ma:contentTypeVersion="15" ma:contentTypeDescription="Create a new document." ma:contentTypeScope="" ma:versionID="cc6028c0c3c908af546eb3c31332837f">
  <xsd:schema xmlns:xsd="http://www.w3.org/2001/XMLSchema" xmlns:xs="http://www.w3.org/2001/XMLSchema" xmlns:p="http://schemas.microsoft.com/office/2006/metadata/properties" xmlns:ns2="3d23c7fb-c4e9-4e33-b2f9-9b4ec7429899" xmlns:ns3="765c9c6c-c466-4a2c-9f7a-e60e6f7cbf2e" targetNamespace="http://schemas.microsoft.com/office/2006/metadata/properties" ma:root="true" ma:fieldsID="ca5f9171362a47637d6f4b0dcd1a532a" ns2:_="" ns3:_="">
    <xsd:import namespace="3d23c7fb-c4e9-4e33-b2f9-9b4ec7429899"/>
    <xsd:import namespace="765c9c6c-c466-4a2c-9f7a-e60e6f7cbf2e"/>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23c7fb-c4e9-4e33-b2f9-9b4ec7429899"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5ba85044-8583-42c2-be18-0188be91c41a"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65c9c6c-c466-4a2c-9f7a-e60e6f7cbf2e"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cc51361c-d87b-43ac-9a46-4ee0bc9ac13b}" ma:internalName="TaxCatchAll" ma:showField="CatchAllData" ma:web="765c9c6c-c466-4a2c-9f7a-e60e6f7cbf2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d23c7fb-c4e9-4e33-b2f9-9b4ec7429899">
      <Terms xmlns="http://schemas.microsoft.com/office/infopath/2007/PartnerControls"/>
    </lcf76f155ced4ddcb4097134ff3c332f>
    <TaxCatchAll xmlns="765c9c6c-c466-4a2c-9f7a-e60e6f7cbf2e" xsi:nil="true"/>
  </documentManagement>
</p:properties>
</file>

<file path=customXml/itemProps1.xml><?xml version="1.0" encoding="utf-8"?>
<ds:datastoreItem xmlns:ds="http://schemas.openxmlformats.org/officeDocument/2006/customXml" ds:itemID="{A6142864-1539-4330-827C-B8F7C627CB80}"/>
</file>

<file path=customXml/itemProps2.xml><?xml version="1.0" encoding="utf-8"?>
<ds:datastoreItem xmlns:ds="http://schemas.openxmlformats.org/officeDocument/2006/customXml" ds:itemID="{445368CE-CFF1-409F-A61A-DF594F70FED7}"/>
</file>

<file path=customXml/itemProps3.xml><?xml version="1.0" encoding="utf-8"?>
<ds:datastoreItem xmlns:ds="http://schemas.openxmlformats.org/officeDocument/2006/customXml" ds:itemID="{FD9F564B-D7AD-4A94-A25F-CFFDE2A55B1C}"/>
</file>

<file path=docProps/app.xml><?xml version="1.0" encoding="utf-8"?>
<Properties xmlns="http://schemas.openxmlformats.org/officeDocument/2006/extended-properties" xmlns:vt="http://schemas.openxmlformats.org/officeDocument/2006/docPropsVTypes">
  <Template>Ion Boardroom</Template>
  <TotalTime>2943</TotalTime>
  <Words>479</Words>
  <Application>Microsoft Macintosh PowerPoint</Application>
  <PresentationFormat>Widescreen</PresentationFormat>
  <Paragraphs>35</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Century Gothic</vt:lpstr>
      <vt:lpstr>Wingdings 3</vt:lpstr>
      <vt:lpstr>Ion Boardroom</vt:lpstr>
      <vt:lpstr>Conciliation Committee</vt:lpstr>
      <vt:lpstr>Section 20.5</vt:lpstr>
      <vt:lpstr>Appointment of the Conciliation Committee</vt:lpstr>
      <vt:lpstr>Section 20.5 (continued)</vt:lpstr>
      <vt:lpstr>Purpose of the Conciliation Committee</vt:lpstr>
      <vt:lpstr>Conciliation Dispute Form</vt:lpstr>
      <vt:lpstr>Conciliation Dispute Form</vt:lpstr>
      <vt:lpstr>If Conciliation is successful:</vt:lpstr>
      <vt:lpstr>If Conciliation is not successful:</vt:lpstr>
      <vt:lpstr>Conciliation Dispute Resolution Form</vt:lpstr>
      <vt:lpstr>Jolie Stauffer Secretary of the Grand Tribunal grandtribunal@foe.com 614-883-2175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Trial Committee</dc:title>
  <dc:creator>Jolie Stauffer</dc:creator>
  <cp:lastModifiedBy>Jolie Stauffer</cp:lastModifiedBy>
  <cp:revision>62</cp:revision>
  <cp:lastPrinted>2025-06-24T11:17:12Z</cp:lastPrinted>
  <dcterms:created xsi:type="dcterms:W3CDTF">2017-10-02T13:17:50Z</dcterms:created>
  <dcterms:modified xsi:type="dcterms:W3CDTF">2025-06-24T11:18:13Z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0x0101000C153B150505F941A9BEE00CDF559BE7</vt:lpwstr>
  </property>
</Properties>
</file>