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7"/>
  </p:notesMasterIdLst>
  <p:handoutMasterIdLst>
    <p:handoutMasterId r:id="rId28"/>
  </p:handoutMasterIdLst>
  <p:sldIdLst>
    <p:sldId id="256" r:id="rId5"/>
    <p:sldId id="261" r:id="rId6"/>
    <p:sldId id="280" r:id="rId7"/>
    <p:sldId id="279" r:id="rId8"/>
    <p:sldId id="262" r:id="rId9"/>
    <p:sldId id="257" r:id="rId10"/>
    <p:sldId id="258" r:id="rId11"/>
    <p:sldId id="259" r:id="rId12"/>
    <p:sldId id="282" r:id="rId13"/>
    <p:sldId id="260" r:id="rId14"/>
    <p:sldId id="263" r:id="rId15"/>
    <p:sldId id="264" r:id="rId16"/>
    <p:sldId id="265" r:id="rId17"/>
    <p:sldId id="266" r:id="rId18"/>
    <p:sldId id="267" r:id="rId19"/>
    <p:sldId id="270" r:id="rId20"/>
    <p:sldId id="274" r:id="rId21"/>
    <p:sldId id="273" r:id="rId22"/>
    <p:sldId id="275" r:id="rId23"/>
    <p:sldId id="276" r:id="rId24"/>
    <p:sldId id="281" r:id="rId25"/>
    <p:sldId id="278" r:id="rId26"/>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6301"/>
  </p:normalViewPr>
  <p:slideViewPr>
    <p:cSldViewPr snapToGrid="0">
      <p:cViewPr varScale="1">
        <p:scale>
          <a:sx n="104" d="100"/>
          <a:sy n="104" d="100"/>
        </p:scale>
        <p:origin x="5784" y="10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tauffer" userId="e06fdc3b-8c13-464e-8a71-38421bba0ca8" providerId="ADAL" clId="{B0D349F2-2D8D-E847-A1F6-9339F05BCF65}"/>
    <pc:docChg chg="custSel modSld">
      <pc:chgData name="Jolie Stauffer" userId="e06fdc3b-8c13-464e-8a71-38421bba0ca8" providerId="ADAL" clId="{B0D349F2-2D8D-E847-A1F6-9339F05BCF65}" dt="2025-06-24T13:02:34.150" v="302" actId="20577"/>
      <pc:docMkLst>
        <pc:docMk/>
      </pc:docMkLst>
      <pc:sldChg chg="modSp mod">
        <pc:chgData name="Jolie Stauffer" userId="e06fdc3b-8c13-464e-8a71-38421bba0ca8" providerId="ADAL" clId="{B0D349F2-2D8D-E847-A1F6-9339F05BCF65}" dt="2025-06-24T12:54:51.917" v="35" actId="20577"/>
        <pc:sldMkLst>
          <pc:docMk/>
          <pc:sldMk cId="3438077229" sldId="258"/>
        </pc:sldMkLst>
        <pc:spChg chg="mod">
          <ac:chgData name="Jolie Stauffer" userId="e06fdc3b-8c13-464e-8a71-38421bba0ca8" providerId="ADAL" clId="{B0D349F2-2D8D-E847-A1F6-9339F05BCF65}" dt="2025-06-24T12:54:51.917" v="35" actId="20577"/>
          <ac:spMkLst>
            <pc:docMk/>
            <pc:sldMk cId="3438077229" sldId="258"/>
            <ac:spMk id="3" creationId="{00000000-0000-0000-0000-000000000000}"/>
          </ac:spMkLst>
        </pc:spChg>
      </pc:sldChg>
      <pc:sldChg chg="modSp mod">
        <pc:chgData name="Jolie Stauffer" userId="e06fdc3b-8c13-464e-8a71-38421bba0ca8" providerId="ADAL" clId="{B0D349F2-2D8D-E847-A1F6-9339F05BCF65}" dt="2025-06-24T12:56:59.881" v="172" actId="20577"/>
        <pc:sldMkLst>
          <pc:docMk/>
          <pc:sldMk cId="1982680380" sldId="260"/>
        </pc:sldMkLst>
        <pc:spChg chg="mod">
          <ac:chgData name="Jolie Stauffer" userId="e06fdc3b-8c13-464e-8a71-38421bba0ca8" providerId="ADAL" clId="{B0D349F2-2D8D-E847-A1F6-9339F05BCF65}" dt="2025-06-24T12:56:59.881" v="172" actId="20577"/>
          <ac:spMkLst>
            <pc:docMk/>
            <pc:sldMk cId="1982680380" sldId="260"/>
            <ac:spMk id="3" creationId="{00000000-0000-0000-0000-000000000000}"/>
          </ac:spMkLst>
        </pc:spChg>
      </pc:sldChg>
      <pc:sldChg chg="modSp mod">
        <pc:chgData name="Jolie Stauffer" userId="e06fdc3b-8c13-464e-8a71-38421bba0ca8" providerId="ADAL" clId="{B0D349F2-2D8D-E847-A1F6-9339F05BCF65}" dt="2025-06-24T12:53:59.406" v="26" actId="20577"/>
        <pc:sldMkLst>
          <pc:docMk/>
          <pc:sldMk cId="1559599530" sldId="262"/>
        </pc:sldMkLst>
        <pc:spChg chg="mod">
          <ac:chgData name="Jolie Stauffer" userId="e06fdc3b-8c13-464e-8a71-38421bba0ca8" providerId="ADAL" clId="{B0D349F2-2D8D-E847-A1F6-9339F05BCF65}" dt="2025-06-24T12:53:59.406" v="26" actId="20577"/>
          <ac:spMkLst>
            <pc:docMk/>
            <pc:sldMk cId="1559599530" sldId="262"/>
            <ac:spMk id="3" creationId="{00000000-0000-0000-0000-000000000000}"/>
          </ac:spMkLst>
        </pc:spChg>
      </pc:sldChg>
      <pc:sldChg chg="modSp mod">
        <pc:chgData name="Jolie Stauffer" userId="e06fdc3b-8c13-464e-8a71-38421bba0ca8" providerId="ADAL" clId="{B0D349F2-2D8D-E847-A1F6-9339F05BCF65}" dt="2025-06-24T12:58:09.495" v="213" actId="20577"/>
        <pc:sldMkLst>
          <pc:docMk/>
          <pc:sldMk cId="4046971059" sldId="264"/>
        </pc:sldMkLst>
        <pc:spChg chg="mod">
          <ac:chgData name="Jolie Stauffer" userId="e06fdc3b-8c13-464e-8a71-38421bba0ca8" providerId="ADAL" clId="{B0D349F2-2D8D-E847-A1F6-9339F05BCF65}" dt="2025-06-24T12:58:09.495" v="213" actId="20577"/>
          <ac:spMkLst>
            <pc:docMk/>
            <pc:sldMk cId="4046971059" sldId="264"/>
            <ac:spMk id="3" creationId="{00000000-0000-0000-0000-000000000000}"/>
          </ac:spMkLst>
        </pc:spChg>
      </pc:sldChg>
      <pc:sldChg chg="modSp mod">
        <pc:chgData name="Jolie Stauffer" userId="e06fdc3b-8c13-464e-8a71-38421bba0ca8" providerId="ADAL" clId="{B0D349F2-2D8D-E847-A1F6-9339F05BCF65}" dt="2025-06-24T13:02:34.150" v="302" actId="20577"/>
        <pc:sldMkLst>
          <pc:docMk/>
          <pc:sldMk cId="137623374" sldId="276"/>
        </pc:sldMkLst>
        <pc:spChg chg="mod">
          <ac:chgData name="Jolie Stauffer" userId="e06fdc3b-8c13-464e-8a71-38421bba0ca8" providerId="ADAL" clId="{B0D349F2-2D8D-E847-A1F6-9339F05BCF65}" dt="2025-06-24T13:02:34.150" v="302" actId="20577"/>
          <ac:spMkLst>
            <pc:docMk/>
            <pc:sldMk cId="137623374" sldId="276"/>
            <ac:spMk id="3" creationId="{00000000-0000-0000-0000-000000000000}"/>
          </ac:spMkLst>
        </pc:spChg>
      </pc:sldChg>
      <pc:sldChg chg="modSp mod">
        <pc:chgData name="Jolie Stauffer" userId="e06fdc3b-8c13-464e-8a71-38421bba0ca8" providerId="ADAL" clId="{B0D349F2-2D8D-E847-A1F6-9339F05BCF65}" dt="2025-06-24T12:56:22.936" v="154" actId="20577"/>
        <pc:sldMkLst>
          <pc:docMk/>
          <pc:sldMk cId="2716131559" sldId="282"/>
        </pc:sldMkLst>
        <pc:spChg chg="mod">
          <ac:chgData name="Jolie Stauffer" userId="e06fdc3b-8c13-464e-8a71-38421bba0ca8" providerId="ADAL" clId="{B0D349F2-2D8D-E847-A1F6-9339F05BCF65}" dt="2025-06-24T12:56:22.936" v="154" actId="20577"/>
          <ac:spMkLst>
            <pc:docMk/>
            <pc:sldMk cId="2716131559" sldId="282"/>
            <ac:spMk id="3" creationId="{00000000-0000-0000-0000-000000000000}"/>
          </ac:spMkLst>
        </pc:spChg>
      </pc:sldChg>
    </pc:docChg>
  </pc:docChgLst>
  <pc:docChgLst>
    <pc:chgData name="Jolie Stauffer" userId="e06fdc3b-8c13-464e-8a71-38421bba0ca8" providerId="ADAL" clId="{4AF6DE3B-D10B-0045-968F-299496AE29B9}"/>
    <pc:docChg chg="modSld">
      <pc:chgData name="Jolie Stauffer" userId="e06fdc3b-8c13-464e-8a71-38421bba0ca8" providerId="ADAL" clId="{4AF6DE3B-D10B-0045-968F-299496AE29B9}" dt="2025-07-22T12:51:20.792" v="89" actId="20577"/>
      <pc:docMkLst>
        <pc:docMk/>
      </pc:docMkLst>
      <pc:sldChg chg="modSp mod">
        <pc:chgData name="Jolie Stauffer" userId="e06fdc3b-8c13-464e-8a71-38421bba0ca8" providerId="ADAL" clId="{4AF6DE3B-D10B-0045-968F-299496AE29B9}" dt="2025-07-22T12:51:20.792" v="89" actId="20577"/>
        <pc:sldMkLst>
          <pc:docMk/>
          <pc:sldMk cId="3663582343" sldId="273"/>
        </pc:sldMkLst>
        <pc:spChg chg="mod">
          <ac:chgData name="Jolie Stauffer" userId="e06fdc3b-8c13-464e-8a71-38421bba0ca8" providerId="ADAL" clId="{4AF6DE3B-D10B-0045-968F-299496AE29B9}" dt="2025-07-22T12:51:20.792" v="89" actId="20577"/>
          <ac:spMkLst>
            <pc:docMk/>
            <pc:sldMk cId="3663582343" sldId="273"/>
            <ac:spMk id="3" creationId="{00000000-0000-0000-0000-000000000000}"/>
          </ac:spMkLst>
        </pc:spChg>
      </pc:sldChg>
      <pc:sldChg chg="modSp mod">
        <pc:chgData name="Jolie Stauffer" userId="e06fdc3b-8c13-464e-8a71-38421bba0ca8" providerId="ADAL" clId="{4AF6DE3B-D10B-0045-968F-299496AE29B9}" dt="2025-07-22T12:47:54.250" v="25" actId="20577"/>
        <pc:sldMkLst>
          <pc:docMk/>
          <pc:sldMk cId="2716131559" sldId="282"/>
        </pc:sldMkLst>
        <pc:spChg chg="mod">
          <ac:chgData name="Jolie Stauffer" userId="e06fdc3b-8c13-464e-8a71-38421bba0ca8" providerId="ADAL" clId="{4AF6DE3B-D10B-0045-968F-299496AE29B9}" dt="2025-07-22T12:47:54.250" v="25" actId="20577"/>
          <ac:spMkLst>
            <pc:docMk/>
            <pc:sldMk cId="2716131559" sldId="282"/>
            <ac:spMk id="3" creationId="{00000000-0000-0000-0000-000000000000}"/>
          </ac:spMkLst>
        </pc:spChg>
      </pc:sldChg>
    </pc:docChg>
  </pc:docChgLst>
  <pc:docChgLst>
    <pc:chgData name="Jolie Stauffer" userId="e06fdc3b-8c13-464e-8a71-38421bba0ca8" providerId="ADAL" clId="{56828517-9230-431D-AED5-1ABEF2FFFFE2}"/>
    <pc:docChg chg="modSld">
      <pc:chgData name="Jolie Stauffer" userId="e06fdc3b-8c13-464e-8a71-38421bba0ca8" providerId="ADAL" clId="{56828517-9230-431D-AED5-1ABEF2FFFFE2}" dt="2024-12-03T15:13:31.007" v="115" actId="20577"/>
      <pc:docMkLst>
        <pc:docMk/>
      </pc:docMkLst>
      <pc:sldChg chg="modSp mod">
        <pc:chgData name="Jolie Stauffer" userId="e06fdc3b-8c13-464e-8a71-38421bba0ca8" providerId="ADAL" clId="{56828517-9230-431D-AED5-1ABEF2FFFFE2}" dt="2024-12-03T15:13:31.007" v="115" actId="20577"/>
        <pc:sldMkLst>
          <pc:docMk/>
          <pc:sldMk cId="1559599530" sldId="26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4A14DD5D-DCD5-4FC1-9E16-A0F845A95D7D}" type="datetimeFigureOut">
              <a:rPr lang="en-US" smtClean="0"/>
              <a:t>7/23/2025</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AA787896-6595-49CA-B9DB-FAC1D97B3112}" type="slidenum">
              <a:rPr lang="en-US" smtClean="0"/>
              <a:t>‹#›</a:t>
            </a:fld>
            <a:endParaRPr lang="en-US"/>
          </a:p>
        </p:txBody>
      </p:sp>
    </p:spTree>
    <p:extLst>
      <p:ext uri="{BB962C8B-B14F-4D97-AF65-F5344CB8AC3E}">
        <p14:creationId xmlns:p14="http://schemas.microsoft.com/office/powerpoint/2010/main" val="2854099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D5A7B9AE-C9C0-4F17-992B-A04AFBB9FCB0}" type="datetimeFigureOut">
              <a:rPr lang="en-US" smtClean="0"/>
              <a:t>7/23/2025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740374ED-E497-4697-8648-BAB577765368}" type="slidenum">
              <a:rPr lang="en-US" smtClean="0"/>
              <a:t>‹#›</a:t>
            </a:fld>
            <a:endParaRPr lang="en-US"/>
          </a:p>
        </p:txBody>
      </p:sp>
    </p:spTree>
    <p:extLst>
      <p:ext uri="{BB962C8B-B14F-4D97-AF65-F5344CB8AC3E}">
        <p14:creationId xmlns:p14="http://schemas.microsoft.com/office/powerpoint/2010/main" val="306594109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7/23/2025</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7/23/2025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7/23/2025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7/23/2025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7/23/2025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7/23/2025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7/23/2025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7/23/2025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7/23/2025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7/23/2025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7/23/2025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7/23/2025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7/23/2025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7/23/2025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7/23/2025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7/23/2025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7/23/2025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7/23/2025</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a:t>Filing a Complaint</a:t>
            </a:r>
          </a:p>
        </p:txBody>
      </p:sp>
      <p:sp>
        <p:nvSpPr>
          <p:cNvPr id="3" name="Subtitle 2"/>
          <p:cNvSpPr>
            <a:spLocks noGrp="1"/>
          </p:cNvSpPr>
          <p:nvPr>
            <p:ph type="subTitle" idx="1"/>
          </p:nvPr>
        </p:nvSpPr>
        <p:spPr/>
        <p:txBody>
          <a:bodyPr>
            <a:noAutofit/>
          </a:bodyPr>
          <a:lstStyle/>
          <a:p>
            <a:pPr algn="r"/>
            <a:r>
              <a:rPr lang="en-US" sz="7200" dirty="0">
                <a:solidFill>
                  <a:schemeClr val="bg1"/>
                </a:solidFill>
              </a:rPr>
              <a:t>&amp; </a:t>
            </a:r>
            <a:r>
              <a:rPr lang="en-US" sz="7200" cap="none" dirty="0">
                <a:solidFill>
                  <a:schemeClr val="bg1"/>
                </a:solidFill>
              </a:rPr>
              <a:t>Trial Procedure</a:t>
            </a:r>
            <a:endParaRPr lang="en-US" sz="7200" dirty="0">
              <a:solidFill>
                <a:schemeClr val="bg1"/>
              </a:solidFill>
            </a:endParaRPr>
          </a:p>
        </p:txBody>
      </p:sp>
    </p:spTree>
    <p:extLst>
      <p:ext uri="{BB962C8B-B14F-4D97-AF65-F5344CB8AC3E}">
        <p14:creationId xmlns:p14="http://schemas.microsoft.com/office/powerpoint/2010/main" val="970375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Secretary’s Responsibilities</a:t>
            </a:r>
          </a:p>
        </p:txBody>
      </p:sp>
      <p:sp>
        <p:nvSpPr>
          <p:cNvPr id="3" name="Content Placeholder 2"/>
          <p:cNvSpPr>
            <a:spLocks noGrp="1"/>
          </p:cNvSpPr>
          <p:nvPr>
            <p:ph idx="1"/>
          </p:nvPr>
        </p:nvSpPr>
        <p:spPr>
          <a:xfrm>
            <a:off x="316871" y="2322840"/>
            <a:ext cx="11651810" cy="4421991"/>
          </a:xfrm>
        </p:spPr>
        <p:txBody>
          <a:bodyPr>
            <a:normAutofit fontScale="92500" lnSpcReduction="10000"/>
          </a:bodyPr>
          <a:lstStyle/>
          <a:p>
            <a:r>
              <a:rPr lang="en-US" sz="2800" dirty="0"/>
              <a:t>Accept Complaint and refer to Worthy President and Trial Committee Chairman (Section 63.1 (a)) </a:t>
            </a:r>
          </a:p>
          <a:p>
            <a:r>
              <a:rPr lang="en-US" sz="2800" dirty="0"/>
              <a:t>Accept payment of filing fee and issue receipt (Section 63.1 (b))</a:t>
            </a:r>
          </a:p>
          <a:p>
            <a:r>
              <a:rPr lang="en-US" sz="2800" dirty="0"/>
              <a:t>Sign and affix Aerie Seal on all subpoenas (Section 63.4 (j)) However, it is the duty of the party seeking the subpoena to serve the subpoena on the witness</a:t>
            </a:r>
          </a:p>
          <a:p>
            <a:r>
              <a:rPr lang="en-US" sz="2800" dirty="0"/>
              <a:t>Ensure the testimony is recorded in verbatim (word for word) language (Section 63.4 (d) and (e))</a:t>
            </a:r>
          </a:p>
          <a:p>
            <a:pPr marL="0" indent="0" algn="ctr">
              <a:buNone/>
            </a:pPr>
            <a:r>
              <a:rPr lang="en-US" sz="2800" b="1" dirty="0"/>
              <a:t>The Secretary </a:t>
            </a:r>
            <a:r>
              <a:rPr lang="en-US" sz="2800" b="1" u="sng" dirty="0"/>
              <a:t>does not</a:t>
            </a:r>
            <a:r>
              <a:rPr lang="en-US" sz="2800" b="1" dirty="0"/>
              <a:t> have the authority to refuse a complaint or return it to the accuser as improper</a:t>
            </a:r>
          </a:p>
        </p:txBody>
      </p:sp>
    </p:spTree>
    <p:extLst>
      <p:ext uri="{BB962C8B-B14F-4D97-AF65-F5344CB8AC3E}">
        <p14:creationId xmlns:p14="http://schemas.microsoft.com/office/powerpoint/2010/main" val="1982680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001" y="2609405"/>
            <a:ext cx="4768172" cy="2283823"/>
          </a:xfrm>
        </p:spPr>
        <p:txBody>
          <a:bodyPr/>
          <a:lstStyle/>
          <a:p>
            <a:r>
              <a:rPr lang="en-US" sz="6000" dirty="0"/>
              <a:t>Section 63.5</a:t>
            </a:r>
          </a:p>
        </p:txBody>
      </p:sp>
      <p:sp>
        <p:nvSpPr>
          <p:cNvPr id="3" name="Text Placeholder 2"/>
          <p:cNvSpPr>
            <a:spLocks noGrp="1"/>
          </p:cNvSpPr>
          <p:nvPr>
            <p:ph type="body" idx="1"/>
          </p:nvPr>
        </p:nvSpPr>
        <p:spPr>
          <a:xfrm>
            <a:off x="6898511" y="1400537"/>
            <a:ext cx="5127584" cy="4907666"/>
          </a:xfrm>
        </p:spPr>
        <p:txBody>
          <a:bodyPr>
            <a:normAutofit/>
          </a:bodyPr>
          <a:lstStyle/>
          <a:p>
            <a:r>
              <a:rPr lang="en-US" sz="2800" cap="none" dirty="0">
                <a:solidFill>
                  <a:srgbClr val="0070C0"/>
                </a:solidFill>
              </a:rPr>
              <a:t>The members of the Trial Committee shall be the sole judges of the facts. It shall pass upon and decide as to the competency, materiality and relevancy of evidence offered.</a:t>
            </a:r>
          </a:p>
        </p:txBody>
      </p:sp>
    </p:spTree>
    <p:extLst>
      <p:ext uri="{BB962C8B-B14F-4D97-AF65-F5344CB8AC3E}">
        <p14:creationId xmlns:p14="http://schemas.microsoft.com/office/powerpoint/2010/main" val="1226421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Trial Procedure</a:t>
            </a:r>
          </a:p>
        </p:txBody>
      </p:sp>
      <p:sp>
        <p:nvSpPr>
          <p:cNvPr id="3" name="Content Placeholder 2"/>
          <p:cNvSpPr>
            <a:spLocks noGrp="1"/>
          </p:cNvSpPr>
          <p:nvPr>
            <p:ph idx="1"/>
          </p:nvPr>
        </p:nvSpPr>
        <p:spPr>
          <a:xfrm>
            <a:off x="509286" y="2603499"/>
            <a:ext cx="11088547" cy="4144541"/>
          </a:xfrm>
        </p:spPr>
        <p:txBody>
          <a:bodyPr>
            <a:normAutofit fontScale="92500" lnSpcReduction="20000"/>
          </a:bodyPr>
          <a:lstStyle/>
          <a:p>
            <a:pPr marL="0" indent="0" algn="ctr">
              <a:buNone/>
            </a:pPr>
            <a:r>
              <a:rPr lang="en-US" sz="2400" b="1" dirty="0"/>
              <a:t>Refer to Appendix B, Section (E), for the complete trial procedure.</a:t>
            </a:r>
          </a:p>
          <a:p>
            <a:r>
              <a:rPr lang="en-US" sz="2400" dirty="0"/>
              <a:t>The Chairman convenes the trial and is responsible for maintaining order.</a:t>
            </a:r>
          </a:p>
          <a:p>
            <a:r>
              <a:rPr lang="en-US" sz="2400" dirty="0"/>
              <a:t>Membership cards should be checked; all members in good standing, both Aerie and Auxiliary, are permitted to attend.</a:t>
            </a:r>
          </a:p>
          <a:p>
            <a:r>
              <a:rPr lang="en-US" sz="2400" dirty="0"/>
              <a:t>The Chairman announces the Aerie name and number for the record.</a:t>
            </a:r>
          </a:p>
          <a:p>
            <a:r>
              <a:rPr lang="en-US" sz="2400" dirty="0"/>
              <a:t>The Chairman states the time and date for the record.</a:t>
            </a:r>
          </a:p>
          <a:p>
            <a:r>
              <a:rPr lang="en-US" sz="2400" dirty="0"/>
              <a:t>The Chairman announces that the trial will be tape recorded, video recorded, or transcribed by a stenographer, court reporter and/or the Aerie Secretary.</a:t>
            </a:r>
          </a:p>
          <a:p>
            <a:r>
              <a:rPr lang="en-US" sz="2400" dirty="0"/>
              <a:t>The Chairman should caution all those participating in the trial to identify themselves when they speak and carry on only one conversation at a time for the sake of a clear record.</a:t>
            </a:r>
          </a:p>
          <a:p>
            <a:endParaRPr lang="en-US" dirty="0"/>
          </a:p>
        </p:txBody>
      </p:sp>
    </p:spTree>
    <p:extLst>
      <p:ext uri="{BB962C8B-B14F-4D97-AF65-F5344CB8AC3E}">
        <p14:creationId xmlns:p14="http://schemas.microsoft.com/office/powerpoint/2010/main" val="4046971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Trial Procedure (continued)</a:t>
            </a:r>
          </a:p>
        </p:txBody>
      </p:sp>
      <p:sp>
        <p:nvSpPr>
          <p:cNvPr id="3" name="Content Placeholder 2"/>
          <p:cNvSpPr>
            <a:spLocks noGrp="1"/>
          </p:cNvSpPr>
          <p:nvPr>
            <p:ph idx="1"/>
          </p:nvPr>
        </p:nvSpPr>
        <p:spPr>
          <a:xfrm>
            <a:off x="636608" y="2429880"/>
            <a:ext cx="10961225" cy="4428120"/>
          </a:xfrm>
        </p:spPr>
        <p:txBody>
          <a:bodyPr>
            <a:noAutofit/>
          </a:bodyPr>
          <a:lstStyle/>
          <a:p>
            <a:r>
              <a:rPr lang="en-US" sz="2200" dirty="0"/>
              <a:t>The Chairman announces the names of the Trial Committee members and the name of the trial recorder.</a:t>
            </a:r>
          </a:p>
          <a:p>
            <a:r>
              <a:rPr lang="en-US" sz="2200" dirty="0"/>
              <a:t>The Chairman reads the Complaint in its entirety and states the names of the accuser(s) and the accused.</a:t>
            </a:r>
          </a:p>
          <a:p>
            <a:r>
              <a:rPr lang="en-US" sz="2200" dirty="0"/>
              <a:t>The Chairman announces when and how the charges were delivered to the accused; the return receipt or proof of hand delivery should be entered into evidence.</a:t>
            </a:r>
          </a:p>
          <a:p>
            <a:r>
              <a:rPr lang="en-US" sz="2200" dirty="0"/>
              <a:t>The Chairman ascertains if both the accuser(s) and accused are present.</a:t>
            </a:r>
          </a:p>
          <a:p>
            <a:r>
              <a:rPr lang="en-US" sz="2200" dirty="0"/>
              <a:t>The Chairman states the Prosecutor and Defense Counsel’s names.</a:t>
            </a:r>
          </a:p>
          <a:p>
            <a:r>
              <a:rPr lang="en-US" sz="2200" dirty="0"/>
              <a:t>The Chairman reads the Mediation Settlement Statement received from the Mediator.</a:t>
            </a:r>
          </a:p>
        </p:txBody>
      </p:sp>
    </p:spTree>
    <p:extLst>
      <p:ext uri="{BB962C8B-B14F-4D97-AF65-F5344CB8AC3E}">
        <p14:creationId xmlns:p14="http://schemas.microsoft.com/office/powerpoint/2010/main" val="331991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Trial Procedure (continued)</a:t>
            </a:r>
          </a:p>
        </p:txBody>
      </p:sp>
      <p:sp>
        <p:nvSpPr>
          <p:cNvPr id="3" name="Content Placeholder 2"/>
          <p:cNvSpPr>
            <a:spLocks noGrp="1"/>
          </p:cNvSpPr>
          <p:nvPr>
            <p:ph idx="1"/>
          </p:nvPr>
        </p:nvSpPr>
        <p:spPr>
          <a:xfrm>
            <a:off x="486138" y="2603500"/>
            <a:ext cx="11308466" cy="4254500"/>
          </a:xfrm>
        </p:spPr>
        <p:txBody>
          <a:bodyPr>
            <a:normAutofit fontScale="92500"/>
          </a:bodyPr>
          <a:lstStyle/>
          <a:p>
            <a:r>
              <a:rPr lang="en-US" sz="2200" dirty="0"/>
              <a:t>The Chairman asks if there are any challenges by the Prosecution or Defense to any member of the Trial Committee.</a:t>
            </a:r>
          </a:p>
          <a:p>
            <a:pPr lvl="1">
              <a:buFont typeface="Wingdings" panose="05000000000000000000" pitchFamily="2" charset="2"/>
              <a:buChar char="Ø"/>
            </a:pPr>
            <a:r>
              <a:rPr lang="en-US" sz="2400" dirty="0"/>
              <a:t>If there are challenges, the Trial Committee will retire into Executive Session to decide on the challenges.</a:t>
            </a:r>
          </a:p>
          <a:p>
            <a:pPr lvl="1">
              <a:buFont typeface="Wingdings" panose="05000000000000000000" pitchFamily="2" charset="2"/>
              <a:buChar char="Ø"/>
            </a:pPr>
            <a:r>
              <a:rPr lang="en-US" sz="2400" dirty="0"/>
              <a:t>If the Trial Committee falls below five (5) members and no alternates remain, the Worthy President may appoint a member present to fill the vacancy.</a:t>
            </a:r>
          </a:p>
          <a:p>
            <a:pPr lvl="1">
              <a:buFont typeface="Wingdings" panose="05000000000000000000" pitchFamily="2" charset="2"/>
              <a:buChar char="Ø"/>
            </a:pPr>
            <a:r>
              <a:rPr lang="en-US" sz="2400" dirty="0"/>
              <a:t>If the trial must be postponed due to lack of a full Trial Committee, the time and date should be announced on the record.</a:t>
            </a:r>
          </a:p>
          <a:p>
            <a:pPr lvl="1">
              <a:buFont typeface="Wingdings" panose="05000000000000000000" pitchFamily="2" charset="2"/>
              <a:buChar char="Ø"/>
            </a:pPr>
            <a:r>
              <a:rPr lang="en-US" sz="2400" dirty="0"/>
              <a:t>If the time and date are not announced at this time, a new Notice of Trial must be served to all parties, with no less than seven (7) days after the date of service.</a:t>
            </a:r>
          </a:p>
        </p:txBody>
      </p:sp>
    </p:spTree>
    <p:extLst>
      <p:ext uri="{BB962C8B-B14F-4D97-AF65-F5344CB8AC3E}">
        <p14:creationId xmlns:p14="http://schemas.microsoft.com/office/powerpoint/2010/main" val="3802488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Trial Procedure (continued)</a:t>
            </a:r>
          </a:p>
        </p:txBody>
      </p:sp>
      <p:sp>
        <p:nvSpPr>
          <p:cNvPr id="3" name="Content Placeholder 2"/>
          <p:cNvSpPr>
            <a:spLocks noGrp="1"/>
          </p:cNvSpPr>
          <p:nvPr>
            <p:ph idx="1"/>
          </p:nvPr>
        </p:nvSpPr>
        <p:spPr>
          <a:xfrm>
            <a:off x="520862" y="2546430"/>
            <a:ext cx="11215868" cy="4311570"/>
          </a:xfrm>
        </p:spPr>
        <p:txBody>
          <a:bodyPr>
            <a:normAutofit/>
          </a:bodyPr>
          <a:lstStyle/>
          <a:p>
            <a:r>
              <a:rPr lang="en-US" sz="2200" dirty="0"/>
              <a:t>The Chairman asks if there are any other motions or objections from the Prosecutor or Defense Counsel, such as:</a:t>
            </a:r>
          </a:p>
          <a:p>
            <a:pPr lvl="1">
              <a:buFont typeface="Wingdings" panose="05000000000000000000" pitchFamily="2" charset="2"/>
              <a:buChar char="Ø"/>
            </a:pPr>
            <a:r>
              <a:rPr lang="en-US" sz="2200" dirty="0"/>
              <a:t>Motion to sequester witnesses</a:t>
            </a:r>
          </a:p>
          <a:p>
            <a:pPr lvl="1">
              <a:buFont typeface="Wingdings" panose="05000000000000000000" pitchFamily="2" charset="2"/>
              <a:buChar char="Ø"/>
            </a:pPr>
            <a:r>
              <a:rPr lang="en-US" sz="2200" dirty="0"/>
              <a:t>Motion to dismiss</a:t>
            </a:r>
          </a:p>
          <a:p>
            <a:pPr lvl="1">
              <a:buFont typeface="Wingdings" panose="05000000000000000000" pitchFamily="2" charset="2"/>
              <a:buChar char="Ø"/>
            </a:pPr>
            <a:r>
              <a:rPr lang="en-US" sz="2200" dirty="0"/>
              <a:t>Any challenges or issues alleged to be in violation of the Constitution and Statutes</a:t>
            </a:r>
          </a:p>
          <a:p>
            <a:endParaRPr lang="en-US" sz="2200" dirty="0"/>
          </a:p>
          <a:p>
            <a:pPr marL="0" indent="0" algn="ctr">
              <a:buNone/>
            </a:pPr>
            <a:r>
              <a:rPr lang="en-US" sz="2200" b="1" dirty="0"/>
              <a:t>The Trial Committee must retire into Executive Session to make a ruling on all motions or objections.</a:t>
            </a:r>
          </a:p>
        </p:txBody>
      </p:sp>
    </p:spTree>
    <p:extLst>
      <p:ext uri="{BB962C8B-B14F-4D97-AF65-F5344CB8AC3E}">
        <p14:creationId xmlns:p14="http://schemas.microsoft.com/office/powerpoint/2010/main" val="2649131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Trial Procedure (continued)</a:t>
            </a:r>
          </a:p>
        </p:txBody>
      </p:sp>
      <p:sp>
        <p:nvSpPr>
          <p:cNvPr id="3" name="Content Placeholder 2"/>
          <p:cNvSpPr>
            <a:spLocks noGrp="1"/>
          </p:cNvSpPr>
          <p:nvPr>
            <p:ph idx="1"/>
          </p:nvPr>
        </p:nvSpPr>
        <p:spPr>
          <a:xfrm>
            <a:off x="567159" y="2326512"/>
            <a:ext cx="11053823" cy="4531488"/>
          </a:xfrm>
        </p:spPr>
        <p:txBody>
          <a:bodyPr>
            <a:noAutofit/>
          </a:bodyPr>
          <a:lstStyle/>
          <a:p>
            <a:r>
              <a:rPr lang="en-US" sz="2200" dirty="0"/>
              <a:t>The Chairman asks for opening statements; first by the Prosecution, followed by the Defense.</a:t>
            </a:r>
          </a:p>
          <a:p>
            <a:r>
              <a:rPr lang="en-US" sz="2200" dirty="0"/>
              <a:t>The Chairman then instructs the prosecution to present its evidence and witnesses.</a:t>
            </a:r>
          </a:p>
          <a:p>
            <a:r>
              <a:rPr lang="en-US" sz="2200" b="1" dirty="0"/>
              <a:t>All witnesses must be sworn in prior to testifying.</a:t>
            </a:r>
            <a:endParaRPr lang="en-US" sz="2200" dirty="0"/>
          </a:p>
          <a:p>
            <a:r>
              <a:rPr lang="en-US" sz="2200" dirty="0"/>
              <a:t>After the prosecution has presented all evidence and called all witnesses, the Chairman instructs the defense to present its evidence and witnesses.</a:t>
            </a:r>
          </a:p>
          <a:p>
            <a:r>
              <a:rPr lang="en-US" sz="2200" dirty="0"/>
              <a:t>Cross-examination and redirect-examination is permitted by both parties.</a:t>
            </a:r>
          </a:p>
          <a:p>
            <a:r>
              <a:rPr lang="en-US" sz="2200" dirty="0"/>
              <a:t>The Chairman asks for closing statements; first by the Prosecution, followed by the Defense.</a:t>
            </a:r>
          </a:p>
          <a:p>
            <a:r>
              <a:rPr lang="en-US" sz="2200" dirty="0"/>
              <a:t>Rebuttals of closing statements may be permitted.</a:t>
            </a:r>
          </a:p>
        </p:txBody>
      </p:sp>
    </p:spTree>
    <p:extLst>
      <p:ext uri="{BB962C8B-B14F-4D97-AF65-F5344CB8AC3E}">
        <p14:creationId xmlns:p14="http://schemas.microsoft.com/office/powerpoint/2010/main" val="1921119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6" y="2677644"/>
            <a:ext cx="4699934" cy="2283823"/>
          </a:xfrm>
        </p:spPr>
        <p:txBody>
          <a:bodyPr/>
          <a:lstStyle/>
          <a:p>
            <a:r>
              <a:rPr lang="en-US" sz="6000" dirty="0"/>
              <a:t>Section 63.6</a:t>
            </a:r>
          </a:p>
        </p:txBody>
      </p:sp>
      <p:sp>
        <p:nvSpPr>
          <p:cNvPr id="3" name="Text Placeholder 2"/>
          <p:cNvSpPr>
            <a:spLocks noGrp="1"/>
          </p:cNvSpPr>
          <p:nvPr>
            <p:ph type="body" idx="1"/>
          </p:nvPr>
        </p:nvSpPr>
        <p:spPr>
          <a:xfrm>
            <a:off x="6895559" y="1377387"/>
            <a:ext cx="4968492" cy="5092861"/>
          </a:xfrm>
        </p:spPr>
        <p:txBody>
          <a:bodyPr>
            <a:normAutofit/>
          </a:bodyPr>
          <a:lstStyle/>
          <a:p>
            <a:r>
              <a:rPr lang="en-US" sz="2800" cap="none" dirty="0">
                <a:solidFill>
                  <a:srgbClr val="0070C0"/>
                </a:solidFill>
              </a:rPr>
              <a:t>When all parties have been heard, the Trial Committee shall forthwith retire into executive session, at which time they shall decide by secret ballot the innocence or guilt of the Accused.</a:t>
            </a:r>
          </a:p>
        </p:txBody>
      </p:sp>
    </p:spTree>
    <p:extLst>
      <p:ext uri="{BB962C8B-B14F-4D97-AF65-F5344CB8AC3E}">
        <p14:creationId xmlns:p14="http://schemas.microsoft.com/office/powerpoint/2010/main" val="3193140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Trial Committee’s Executive Session</a:t>
            </a:r>
          </a:p>
        </p:txBody>
      </p:sp>
      <p:sp>
        <p:nvSpPr>
          <p:cNvPr id="3" name="Content Placeholder 2"/>
          <p:cNvSpPr>
            <a:spLocks noGrp="1"/>
          </p:cNvSpPr>
          <p:nvPr>
            <p:ph idx="1"/>
          </p:nvPr>
        </p:nvSpPr>
        <p:spPr>
          <a:xfrm>
            <a:off x="439838" y="2199190"/>
            <a:ext cx="11320040" cy="4658809"/>
          </a:xfrm>
        </p:spPr>
        <p:txBody>
          <a:bodyPr>
            <a:noAutofit/>
          </a:bodyPr>
          <a:lstStyle/>
          <a:p>
            <a:r>
              <a:rPr lang="en-US" sz="2000" dirty="0"/>
              <a:t>Immediately following closing statements, the Trial Committee goes into Executive Session (private meeting) and decides the guilt or innocence of the Accused by a secret ballot.</a:t>
            </a:r>
          </a:p>
          <a:p>
            <a:r>
              <a:rPr lang="en-US" sz="2000" dirty="0"/>
              <a:t>The votes of three (3) members of the Committee shall be required to decide the case.</a:t>
            </a:r>
          </a:p>
          <a:p>
            <a:r>
              <a:rPr lang="en-US" sz="2000" dirty="0"/>
              <a:t>If found guilty, the penalty shall be fixed by the Trial Committee by the same required vote; the penalty is </a:t>
            </a:r>
            <a:r>
              <a:rPr lang="en-US" sz="2000"/>
              <a:t>effective immediately.</a:t>
            </a:r>
            <a:endParaRPr lang="en-US" sz="2000" dirty="0"/>
          </a:p>
          <a:p>
            <a:r>
              <a:rPr lang="en-US" sz="2000" dirty="0"/>
              <a:t>The Trial Committee shall read their decision into the record immediately following the Executive Session at the conclusion of the trial.</a:t>
            </a:r>
          </a:p>
          <a:p>
            <a:r>
              <a:rPr lang="en-US" sz="2000" dirty="0"/>
              <a:t>The Trial Committee Decision Form should be completed and signed by the members of the Trial Committee and given immediately to the Accuser, the Accused, and the Aerie Secretary.</a:t>
            </a:r>
          </a:p>
          <a:p>
            <a:r>
              <a:rPr lang="en-US" sz="2000" dirty="0"/>
              <a:t>The Judgment and Sentence shall be reported to the Aerie and entered into the minutes at the first regular meeting after the conclusion of the trial.</a:t>
            </a:r>
          </a:p>
        </p:txBody>
      </p:sp>
    </p:spTree>
    <p:extLst>
      <p:ext uri="{BB962C8B-B14F-4D97-AF65-F5344CB8AC3E}">
        <p14:creationId xmlns:p14="http://schemas.microsoft.com/office/powerpoint/2010/main" val="3663582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6" y="2677644"/>
            <a:ext cx="4631695" cy="2283823"/>
          </a:xfrm>
        </p:spPr>
        <p:txBody>
          <a:bodyPr/>
          <a:lstStyle/>
          <a:p>
            <a:r>
              <a:rPr lang="en-US" sz="6000" dirty="0"/>
              <a:t>Section 63.7</a:t>
            </a:r>
          </a:p>
        </p:txBody>
      </p:sp>
      <p:sp>
        <p:nvSpPr>
          <p:cNvPr id="3" name="Text Placeholder 2"/>
          <p:cNvSpPr>
            <a:spLocks noGrp="1"/>
          </p:cNvSpPr>
          <p:nvPr>
            <p:ph type="body" idx="1"/>
          </p:nvPr>
        </p:nvSpPr>
        <p:spPr/>
        <p:txBody>
          <a:bodyPr>
            <a:normAutofit/>
          </a:bodyPr>
          <a:lstStyle/>
          <a:p>
            <a:r>
              <a:rPr lang="en-US" sz="4000" cap="none" dirty="0">
                <a:solidFill>
                  <a:srgbClr val="0070C0"/>
                </a:solidFill>
              </a:rPr>
              <a:t>Trial Committee penalties</a:t>
            </a:r>
          </a:p>
        </p:txBody>
      </p:sp>
    </p:spTree>
    <p:extLst>
      <p:ext uri="{BB962C8B-B14F-4D97-AF65-F5344CB8AC3E}">
        <p14:creationId xmlns:p14="http://schemas.microsoft.com/office/powerpoint/2010/main" val="3326843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1820" y="2677644"/>
            <a:ext cx="4872251" cy="2283823"/>
          </a:xfrm>
        </p:spPr>
        <p:txBody>
          <a:bodyPr/>
          <a:lstStyle/>
          <a:p>
            <a:r>
              <a:rPr lang="en-US" sz="6000" dirty="0"/>
              <a:t>Section 63.1</a:t>
            </a:r>
          </a:p>
        </p:txBody>
      </p:sp>
      <p:sp>
        <p:nvSpPr>
          <p:cNvPr id="3" name="Text Placeholder 2"/>
          <p:cNvSpPr>
            <a:spLocks noGrp="1"/>
          </p:cNvSpPr>
          <p:nvPr>
            <p:ph type="body" idx="1"/>
          </p:nvPr>
        </p:nvSpPr>
        <p:spPr>
          <a:xfrm>
            <a:off x="6523630" y="757449"/>
            <a:ext cx="5404514" cy="6100551"/>
          </a:xfrm>
        </p:spPr>
        <p:txBody>
          <a:bodyPr>
            <a:noAutofit/>
          </a:bodyPr>
          <a:lstStyle/>
          <a:p>
            <a:r>
              <a:rPr lang="en-US" sz="2800" cap="none" dirty="0">
                <a:solidFill>
                  <a:srgbClr val="0070C0"/>
                </a:solidFill>
              </a:rPr>
              <a:t>Any member in good standing in an Aerie or Auxiliary may file charges against any other member of any Aerie or Auxiliary for an offense committed against the Laws of the Order.</a:t>
            </a:r>
          </a:p>
        </p:txBody>
      </p:sp>
    </p:spTree>
    <p:extLst>
      <p:ext uri="{BB962C8B-B14F-4D97-AF65-F5344CB8AC3E}">
        <p14:creationId xmlns:p14="http://schemas.microsoft.com/office/powerpoint/2010/main" val="526036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Trial Committee Penalties</a:t>
            </a:r>
          </a:p>
        </p:txBody>
      </p:sp>
      <p:sp>
        <p:nvSpPr>
          <p:cNvPr id="3" name="Content Placeholder 2"/>
          <p:cNvSpPr>
            <a:spLocks noGrp="1"/>
          </p:cNvSpPr>
          <p:nvPr>
            <p:ph idx="1"/>
          </p:nvPr>
        </p:nvSpPr>
        <p:spPr>
          <a:xfrm>
            <a:off x="544010" y="2280213"/>
            <a:ext cx="11204294" cy="4577787"/>
          </a:xfrm>
        </p:spPr>
        <p:txBody>
          <a:bodyPr>
            <a:normAutofit fontScale="92500" lnSpcReduction="10000"/>
          </a:bodyPr>
          <a:lstStyle/>
          <a:p>
            <a:r>
              <a:rPr lang="en-US" sz="2100" dirty="0"/>
              <a:t>The Trial Committee shall have the power to impose the following penalties:</a:t>
            </a:r>
          </a:p>
          <a:p>
            <a:pPr lvl="1">
              <a:buFont typeface="+mj-lt"/>
              <a:buAutoNum type="alphaLcParenR"/>
            </a:pPr>
            <a:r>
              <a:rPr lang="en-US" sz="2000" dirty="0"/>
              <a:t>A suspension from the Social Rooms and all social functions of the Aerie and Auxiliary for a specified period of time not to exceed six (6) months;</a:t>
            </a:r>
          </a:p>
          <a:p>
            <a:pPr lvl="1">
              <a:buFont typeface="+mj-lt"/>
              <a:buAutoNum type="alphaLcParenR"/>
            </a:pPr>
            <a:r>
              <a:rPr lang="en-US" sz="2000" dirty="0"/>
              <a:t>A suspension from membership in the Aerie or Auxiliary for a specific period of time not to exceed six (6) months; (This also prevents the Accused from attending any FOE function at any Aerie, including FOE functions held off property)</a:t>
            </a:r>
          </a:p>
          <a:p>
            <a:pPr lvl="1">
              <a:buFont typeface="+mj-lt"/>
              <a:buAutoNum type="alphaLcParenR"/>
            </a:pPr>
            <a:r>
              <a:rPr lang="en-US" sz="2000" dirty="0"/>
              <a:t>Removal from office; any officer so removed shall not be eligible to run for or be appointed to any Local office or committee prescribed by the Constitution and Statutes, which shall include the position of Auditor, in any Local Aerie or Auxiliary until three (3) regular elections have been held                                                                          (penalty (c) may be combined with (a) or (b) above);</a:t>
            </a:r>
          </a:p>
          <a:p>
            <a:pPr lvl="1">
              <a:buFont typeface="+mj-lt"/>
              <a:buAutoNum type="alphaLcParenR"/>
            </a:pPr>
            <a:r>
              <a:rPr lang="en-US" sz="2000" dirty="0"/>
              <a:t>Expulsion from the Order</a:t>
            </a:r>
          </a:p>
          <a:p>
            <a:pPr>
              <a:buFont typeface="+mj-lt"/>
              <a:buAutoNum type="alphaLcParenR"/>
            </a:pPr>
            <a:endParaRPr lang="en-US" dirty="0"/>
          </a:p>
          <a:p>
            <a:pPr marL="0" indent="0" algn="ctr">
              <a:buNone/>
            </a:pPr>
            <a:r>
              <a:rPr lang="en-US" sz="2300" b="1" dirty="0"/>
              <a:t>ALL OTHER PENALTIES ARE ILLEGAL</a:t>
            </a:r>
          </a:p>
        </p:txBody>
      </p:sp>
    </p:spTree>
    <p:extLst>
      <p:ext uri="{BB962C8B-B14F-4D97-AF65-F5344CB8AC3E}">
        <p14:creationId xmlns:p14="http://schemas.microsoft.com/office/powerpoint/2010/main" val="137623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Trial Forms</a:t>
            </a:r>
          </a:p>
        </p:txBody>
      </p:sp>
      <p:sp>
        <p:nvSpPr>
          <p:cNvPr id="3" name="Text Placeholder 2"/>
          <p:cNvSpPr>
            <a:spLocks noGrp="1"/>
          </p:cNvSpPr>
          <p:nvPr>
            <p:ph type="body" sz="half" idx="2"/>
          </p:nvPr>
        </p:nvSpPr>
        <p:spPr/>
        <p:txBody>
          <a:bodyPr>
            <a:normAutofit fontScale="92500" lnSpcReduction="10000"/>
          </a:bodyPr>
          <a:lstStyle/>
          <a:p>
            <a:pPr algn="ctr"/>
            <a:r>
              <a:rPr lang="en-US" sz="4400" dirty="0">
                <a:solidFill>
                  <a:srgbClr val="0070C0"/>
                </a:solidFill>
              </a:rPr>
              <a:t>All trial forms may be found at the back of the statutes and at www.foe.com under the Member’s Only section.</a:t>
            </a:r>
          </a:p>
          <a:p>
            <a:endParaRPr lang="en-US" dirty="0"/>
          </a:p>
        </p:txBody>
      </p:sp>
    </p:spTree>
    <p:extLst>
      <p:ext uri="{BB962C8B-B14F-4D97-AF65-F5344CB8AC3E}">
        <p14:creationId xmlns:p14="http://schemas.microsoft.com/office/powerpoint/2010/main" val="4153175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Jolie Stauffer</a:t>
            </a:r>
            <a:br>
              <a:rPr lang="en-US" dirty="0"/>
            </a:br>
            <a:r>
              <a:rPr lang="en-US" dirty="0"/>
              <a:t>Secretary of the Grand Tribunal</a:t>
            </a:r>
            <a:br>
              <a:rPr lang="en-US" dirty="0"/>
            </a:br>
            <a:r>
              <a:rPr lang="en-US" dirty="0"/>
              <a:t>grandtribunal@foe.com</a:t>
            </a:r>
            <a:br>
              <a:rPr lang="en-US" dirty="0"/>
            </a:br>
            <a:r>
              <a:rPr lang="en-US" dirty="0"/>
              <a:t>614-883-2175</a:t>
            </a:r>
          </a:p>
        </p:txBody>
      </p:sp>
      <p:sp>
        <p:nvSpPr>
          <p:cNvPr id="3" name="Text Placeholder 2"/>
          <p:cNvSpPr>
            <a:spLocks noGrp="1"/>
          </p:cNvSpPr>
          <p:nvPr>
            <p:ph type="body" idx="1"/>
          </p:nvPr>
        </p:nvSpPr>
        <p:spPr>
          <a:xfrm>
            <a:off x="491319" y="5024966"/>
            <a:ext cx="11341290" cy="1048287"/>
          </a:xfrm>
        </p:spPr>
        <p:txBody>
          <a:bodyPr>
            <a:normAutofit fontScale="40000" lnSpcReduction="20000"/>
          </a:bodyPr>
          <a:lstStyle/>
          <a:p>
            <a:pPr algn="ctr"/>
            <a:r>
              <a:rPr lang="en-US" sz="7000" b="1" dirty="0">
                <a:solidFill>
                  <a:srgbClr val="0070C0"/>
                </a:solidFill>
              </a:rPr>
              <a:t>For further information regarding trial procedure, please refer to</a:t>
            </a:r>
          </a:p>
          <a:p>
            <a:pPr algn="ctr"/>
            <a:r>
              <a:rPr lang="en-US" sz="7000" b="1" dirty="0">
                <a:solidFill>
                  <a:srgbClr val="0070C0"/>
                </a:solidFill>
              </a:rPr>
              <a:t>Appendix B at the back of the Statutes</a:t>
            </a:r>
          </a:p>
          <a:p>
            <a:endParaRPr lang="en-US" dirty="0"/>
          </a:p>
        </p:txBody>
      </p:sp>
    </p:spTree>
    <p:extLst>
      <p:ext uri="{BB962C8B-B14F-4D97-AF65-F5344CB8AC3E}">
        <p14:creationId xmlns:p14="http://schemas.microsoft.com/office/powerpoint/2010/main" val="3294630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Who May File A Complaint?</a:t>
            </a:r>
          </a:p>
        </p:txBody>
      </p:sp>
      <p:sp>
        <p:nvSpPr>
          <p:cNvPr id="3" name="Content Placeholder 2"/>
          <p:cNvSpPr>
            <a:spLocks noGrp="1"/>
          </p:cNvSpPr>
          <p:nvPr>
            <p:ph idx="1"/>
          </p:nvPr>
        </p:nvSpPr>
        <p:spPr>
          <a:xfrm>
            <a:off x="327546" y="2338835"/>
            <a:ext cx="11532357" cy="4051943"/>
          </a:xfrm>
        </p:spPr>
        <p:txBody>
          <a:bodyPr>
            <a:noAutofit/>
          </a:bodyPr>
          <a:lstStyle/>
          <a:p>
            <a:r>
              <a:rPr lang="en-US" sz="2600" dirty="0"/>
              <a:t>Any member in good standing in an Aerie or Auxiliary may file charges</a:t>
            </a:r>
          </a:p>
          <a:p>
            <a:r>
              <a:rPr lang="en-US" sz="2600" dirty="0"/>
              <a:t>An Auxiliary member does NOT have to go through the conciliation process prior to filing a Complaint against another Auxiliary member</a:t>
            </a:r>
          </a:p>
          <a:p>
            <a:r>
              <a:rPr lang="en-US" sz="2600" dirty="0"/>
              <a:t>A member serving a </a:t>
            </a:r>
            <a:r>
              <a:rPr lang="en-US" sz="2600" b="1" u="sng" dirty="0"/>
              <a:t>social room suspension</a:t>
            </a:r>
            <a:r>
              <a:rPr lang="en-US" sz="2600" dirty="0"/>
              <a:t> is still a member in good standing and may file a Complaint</a:t>
            </a:r>
          </a:p>
          <a:p>
            <a:r>
              <a:rPr lang="en-US" sz="2600" dirty="0"/>
              <a:t>A member serving a </a:t>
            </a:r>
            <a:r>
              <a:rPr lang="en-US" sz="2600" b="1" u="sng" dirty="0"/>
              <a:t>membership suspension</a:t>
            </a:r>
            <a:r>
              <a:rPr lang="en-US" sz="2600" dirty="0"/>
              <a:t> is NOT a member in good standing, and MAY NOT file a Complaint until the time of suspension has passed</a:t>
            </a:r>
          </a:p>
        </p:txBody>
      </p:sp>
    </p:spTree>
    <p:extLst>
      <p:ext uri="{BB962C8B-B14F-4D97-AF65-F5344CB8AC3E}">
        <p14:creationId xmlns:p14="http://schemas.microsoft.com/office/powerpoint/2010/main" val="1362183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Completing the Complaint Form</a:t>
            </a:r>
          </a:p>
        </p:txBody>
      </p:sp>
      <p:sp>
        <p:nvSpPr>
          <p:cNvPr id="3" name="Content Placeholder 2"/>
          <p:cNvSpPr>
            <a:spLocks noGrp="1"/>
          </p:cNvSpPr>
          <p:nvPr>
            <p:ph idx="1"/>
          </p:nvPr>
        </p:nvSpPr>
        <p:spPr>
          <a:xfrm>
            <a:off x="300251" y="2388359"/>
            <a:ext cx="11614245" cy="4080680"/>
          </a:xfrm>
        </p:spPr>
        <p:txBody>
          <a:bodyPr>
            <a:noAutofit/>
          </a:bodyPr>
          <a:lstStyle/>
          <a:p>
            <a:r>
              <a:rPr lang="en-US" sz="2800" dirty="0"/>
              <a:t>A proper Complaint, as set forth in Section 63.1 (b):</a:t>
            </a:r>
          </a:p>
          <a:p>
            <a:pPr lvl="1">
              <a:buFont typeface="Wingdings" panose="05000000000000000000" pitchFamily="2" charset="2"/>
              <a:buChar char="Ø"/>
            </a:pPr>
            <a:r>
              <a:rPr lang="en-US" sz="2600" dirty="0"/>
              <a:t>must be signed by the Accuser</a:t>
            </a:r>
          </a:p>
          <a:p>
            <a:pPr lvl="1">
              <a:buFont typeface="Wingdings" panose="05000000000000000000" pitchFamily="2" charset="2"/>
              <a:buChar char="Ø"/>
            </a:pPr>
            <a:r>
              <a:rPr lang="en-US" sz="2600" dirty="0"/>
              <a:t>must set forth the facts and circumstances with the date and place</a:t>
            </a:r>
          </a:p>
          <a:p>
            <a:pPr lvl="1">
              <a:buFont typeface="Wingdings" panose="05000000000000000000" pitchFamily="2" charset="2"/>
              <a:buChar char="Ø"/>
            </a:pPr>
            <a:r>
              <a:rPr lang="en-US" sz="2600" dirty="0"/>
              <a:t>must include the particulars of the occurrence of the alleged offense in concise form and with reasonable certainty</a:t>
            </a:r>
          </a:p>
          <a:p>
            <a:pPr lvl="1">
              <a:buFont typeface="Wingdings" panose="05000000000000000000" pitchFamily="2" charset="2"/>
              <a:buChar char="Ø"/>
            </a:pPr>
            <a:r>
              <a:rPr lang="en-US" sz="2600" dirty="0"/>
              <a:t>must be filed within ninety (90) days after the commission of the offense, except there shall be no time limitation for filing charges for offenses involving fraud</a:t>
            </a:r>
          </a:p>
        </p:txBody>
      </p:sp>
    </p:spTree>
    <p:extLst>
      <p:ext uri="{BB962C8B-B14F-4D97-AF65-F5344CB8AC3E}">
        <p14:creationId xmlns:p14="http://schemas.microsoft.com/office/powerpoint/2010/main" val="673730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Filing the Complaint</a:t>
            </a:r>
          </a:p>
        </p:txBody>
      </p:sp>
      <p:sp>
        <p:nvSpPr>
          <p:cNvPr id="3" name="Content Placeholder 2"/>
          <p:cNvSpPr>
            <a:spLocks noGrp="1"/>
          </p:cNvSpPr>
          <p:nvPr>
            <p:ph idx="1"/>
          </p:nvPr>
        </p:nvSpPr>
        <p:spPr>
          <a:xfrm>
            <a:off x="1154954" y="2603499"/>
            <a:ext cx="9681368" cy="4156116"/>
          </a:xfrm>
        </p:spPr>
        <p:txBody>
          <a:bodyPr>
            <a:normAutofit/>
          </a:bodyPr>
          <a:lstStyle/>
          <a:p>
            <a:r>
              <a:rPr lang="en-US" sz="2400" dirty="0"/>
              <a:t>The completed, signed Complaint shall be filed directly with the Secretary of the Aerie to which the Accused is a member</a:t>
            </a:r>
          </a:p>
          <a:p>
            <a:r>
              <a:rPr lang="en-US" sz="2400" dirty="0"/>
              <a:t>The $100 filing fee is to be paid directly to the Aerie Secretary of the Aerie to which the Accused is a member; if a Board of Trustees is the Accuser, either Aerie or Auxiliary, the filing fee is waived. A Complaint filed by less than a majority of the Board of Trustees must have the filing fee paid</a:t>
            </a:r>
          </a:p>
          <a:p>
            <a:r>
              <a:rPr lang="en-US" sz="2400" dirty="0"/>
              <a:t>The Aerie Secretary shall immediately refer the Complaint to the Worthy President and Trial Committee Chairman</a:t>
            </a:r>
          </a:p>
          <a:p>
            <a:endParaRPr lang="en-US" dirty="0"/>
          </a:p>
        </p:txBody>
      </p:sp>
    </p:spTree>
    <p:extLst>
      <p:ext uri="{BB962C8B-B14F-4D97-AF65-F5344CB8AC3E}">
        <p14:creationId xmlns:p14="http://schemas.microsoft.com/office/powerpoint/2010/main" val="155959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183" y="2695096"/>
            <a:ext cx="4672638" cy="2283823"/>
          </a:xfrm>
        </p:spPr>
        <p:txBody>
          <a:bodyPr/>
          <a:lstStyle/>
          <a:p>
            <a:r>
              <a:rPr lang="en-US" sz="6000" dirty="0"/>
              <a:t>Section 63.3</a:t>
            </a:r>
          </a:p>
        </p:txBody>
      </p:sp>
      <p:sp>
        <p:nvSpPr>
          <p:cNvPr id="3" name="Text Placeholder 2"/>
          <p:cNvSpPr>
            <a:spLocks noGrp="1"/>
          </p:cNvSpPr>
          <p:nvPr>
            <p:ph type="body" idx="1"/>
          </p:nvPr>
        </p:nvSpPr>
        <p:spPr>
          <a:xfrm>
            <a:off x="6728346" y="1331089"/>
            <a:ext cx="5135705" cy="5011838"/>
          </a:xfrm>
        </p:spPr>
        <p:txBody>
          <a:bodyPr>
            <a:normAutofit/>
          </a:bodyPr>
          <a:lstStyle/>
          <a:p>
            <a:r>
              <a:rPr lang="en-US" sz="2800" cap="none" dirty="0">
                <a:solidFill>
                  <a:srgbClr val="0070C0"/>
                </a:solidFill>
              </a:rPr>
              <a:t>The Trial Committee Chairman receiving the Complaint and a copy of the Certification of Fees Collected form or a receipt, signed by the Secretary, shall immediately refer the same to the Trial Committee, which shall forthwith fix the time and place of trial.</a:t>
            </a:r>
          </a:p>
        </p:txBody>
      </p:sp>
    </p:spTree>
    <p:extLst>
      <p:ext uri="{BB962C8B-B14F-4D97-AF65-F5344CB8AC3E}">
        <p14:creationId xmlns:p14="http://schemas.microsoft.com/office/powerpoint/2010/main" val="365410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740" y="947920"/>
            <a:ext cx="9553433" cy="728480"/>
          </a:xfrm>
        </p:spPr>
        <p:txBody>
          <a:bodyPr/>
          <a:lstStyle/>
          <a:p>
            <a:r>
              <a:rPr lang="en-US" dirty="0"/>
              <a:t>Trial Committee Chairman Responsibilities</a:t>
            </a:r>
          </a:p>
        </p:txBody>
      </p:sp>
      <p:sp>
        <p:nvSpPr>
          <p:cNvPr id="3" name="Content Placeholder 2"/>
          <p:cNvSpPr>
            <a:spLocks noGrp="1"/>
          </p:cNvSpPr>
          <p:nvPr>
            <p:ph idx="1"/>
          </p:nvPr>
        </p:nvSpPr>
        <p:spPr>
          <a:xfrm>
            <a:off x="509286" y="2303362"/>
            <a:ext cx="11169570" cy="4554637"/>
          </a:xfrm>
        </p:spPr>
        <p:txBody>
          <a:bodyPr>
            <a:noAutofit/>
          </a:bodyPr>
          <a:lstStyle/>
          <a:p>
            <a:r>
              <a:rPr lang="en-US" dirty="0"/>
              <a:t>Contact the members of the Trial Committee to set a time, date, and place for the trial; the trial date shall be not less than seven (7) calendar days nor more than thirty (30) calendar days after service of notice of trial</a:t>
            </a:r>
          </a:p>
          <a:p>
            <a:r>
              <a:rPr lang="en-US" dirty="0"/>
              <a:t>Ensure the notice of trial, along with a copy of the Complaint, is served to the Accuser and Accused within fifteen (15) days after receiving the Complaint; notice may be hand delivered or sent via Registered or Certified Mail, return receipt requested</a:t>
            </a:r>
          </a:p>
          <a:p>
            <a:r>
              <a:rPr lang="en-US" dirty="0"/>
              <a:t>Review Appendix B at the back of the Statutes</a:t>
            </a:r>
          </a:p>
          <a:p>
            <a:r>
              <a:rPr lang="en-US" dirty="0"/>
              <a:t>Review and complete Appendix C, Trial Committee Chairman’s Checklist</a:t>
            </a:r>
          </a:p>
          <a:p>
            <a:r>
              <a:rPr lang="en-US" dirty="0"/>
              <a:t>Obtain completed Mediation Settlement Statement from mediator either dismissing the Complaint or stating that the parties wish to proceed to trial</a:t>
            </a:r>
          </a:p>
          <a:p>
            <a:r>
              <a:rPr lang="en-US" dirty="0"/>
              <a:t>Maintain order during the trial</a:t>
            </a:r>
          </a:p>
          <a:p>
            <a:pPr marL="0" indent="0" algn="ctr">
              <a:buNone/>
            </a:pPr>
            <a:r>
              <a:rPr lang="en-US" b="1" dirty="0"/>
              <a:t>A local Aerie Trial Committee has no right to conduct any pre-trial conferences discussing the merits of the case or to dismiss the Complaint prior to trial.  (Opinion No. 884)</a:t>
            </a:r>
          </a:p>
        </p:txBody>
      </p:sp>
    </p:spTree>
    <p:extLst>
      <p:ext uri="{BB962C8B-B14F-4D97-AF65-F5344CB8AC3E}">
        <p14:creationId xmlns:p14="http://schemas.microsoft.com/office/powerpoint/2010/main" val="3438077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Worthy President Responsibilities</a:t>
            </a:r>
          </a:p>
        </p:txBody>
      </p:sp>
      <p:sp>
        <p:nvSpPr>
          <p:cNvPr id="3" name="Content Placeholder 2"/>
          <p:cNvSpPr>
            <a:spLocks noGrp="1"/>
          </p:cNvSpPr>
          <p:nvPr>
            <p:ph idx="1"/>
          </p:nvPr>
        </p:nvSpPr>
        <p:spPr>
          <a:xfrm>
            <a:off x="1023582" y="2456597"/>
            <a:ext cx="9962866" cy="4271748"/>
          </a:xfrm>
        </p:spPr>
        <p:txBody>
          <a:bodyPr>
            <a:normAutofit/>
          </a:bodyPr>
          <a:lstStyle/>
          <a:p>
            <a:r>
              <a:rPr lang="en-US" sz="2800" dirty="0"/>
              <a:t>Immediately appoint a member in good standing, independent of the Trial Committee, to act as the mediator (Section 63.3)</a:t>
            </a:r>
          </a:p>
          <a:p>
            <a:r>
              <a:rPr lang="en-US" sz="2800" dirty="0"/>
              <a:t>Immediately appoint a member in good standing as prosecutor (Section 63.4)</a:t>
            </a:r>
          </a:p>
          <a:p>
            <a:pPr marL="0" indent="0">
              <a:buNone/>
            </a:pPr>
            <a:endParaRPr lang="en-US" sz="2800" dirty="0"/>
          </a:p>
          <a:p>
            <a:pPr marL="0" indent="0" algn="ctr">
              <a:buNone/>
            </a:pPr>
            <a:r>
              <a:rPr lang="en-US" sz="2800" b="1" dirty="0"/>
              <a:t>The mediator and prosecutor may be members of another Aerie</a:t>
            </a:r>
          </a:p>
          <a:p>
            <a:pPr marL="0" indent="0">
              <a:buNone/>
            </a:pPr>
            <a:endParaRPr lang="en-US" dirty="0"/>
          </a:p>
        </p:txBody>
      </p:sp>
    </p:spTree>
    <p:extLst>
      <p:ext uri="{BB962C8B-B14F-4D97-AF65-F5344CB8AC3E}">
        <p14:creationId xmlns:p14="http://schemas.microsoft.com/office/powerpoint/2010/main" val="2321129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Worthy President Responsibilities</a:t>
            </a:r>
          </a:p>
        </p:txBody>
      </p:sp>
      <p:sp>
        <p:nvSpPr>
          <p:cNvPr id="3" name="Content Placeholder 2"/>
          <p:cNvSpPr>
            <a:spLocks noGrp="1"/>
          </p:cNvSpPr>
          <p:nvPr>
            <p:ph idx="1"/>
          </p:nvPr>
        </p:nvSpPr>
        <p:spPr>
          <a:xfrm>
            <a:off x="1154954" y="2183642"/>
            <a:ext cx="10281870" cy="4544703"/>
          </a:xfrm>
        </p:spPr>
        <p:txBody>
          <a:bodyPr>
            <a:normAutofit fontScale="92500" lnSpcReduction="10000"/>
          </a:bodyPr>
          <a:lstStyle/>
          <a:p>
            <a:r>
              <a:rPr lang="en-US" sz="2800" dirty="0"/>
              <a:t>If the Complaint alleges financial fraud, the Worthy President shall immediately declare the member suspended from office or employment until final determination of the case unless stayed by order of the Grand Tribunal (Section 63.10) A suspension from office or employment does not suspend the Accused from the Aerie or the social/buffet room</a:t>
            </a:r>
          </a:p>
          <a:p>
            <a:r>
              <a:rPr lang="en-US" sz="2800" dirty="0"/>
              <a:t>Fill any vacancies on the Trial Committee either prior to or at the time of the trial (Section 62.3)</a:t>
            </a:r>
          </a:p>
          <a:p>
            <a:endParaRPr lang="en-US" sz="2800" dirty="0"/>
          </a:p>
          <a:p>
            <a:pPr marL="0" indent="0" algn="ctr">
              <a:buNone/>
            </a:pPr>
            <a:r>
              <a:rPr lang="en-US" sz="2800" b="1" dirty="0"/>
              <a:t>Trial Committee members </a:t>
            </a:r>
            <a:r>
              <a:rPr lang="en-US" sz="2800" b="1" u="sng" dirty="0"/>
              <a:t>MUST</a:t>
            </a:r>
            <a:r>
              <a:rPr lang="en-US" sz="2800" b="1" dirty="0"/>
              <a:t> be members of the Aerie in which the Complaint was filed, including dual members</a:t>
            </a:r>
          </a:p>
          <a:p>
            <a:pPr marL="0" indent="0">
              <a:buNone/>
            </a:pPr>
            <a:endParaRPr lang="en-US" dirty="0"/>
          </a:p>
        </p:txBody>
      </p:sp>
    </p:spTree>
    <p:extLst>
      <p:ext uri="{BB962C8B-B14F-4D97-AF65-F5344CB8AC3E}">
        <p14:creationId xmlns:p14="http://schemas.microsoft.com/office/powerpoint/2010/main" val="2716131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9D2906-EAFC-45C6-9E7D-2813F9CA51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07562B-994E-4366-8615-659E3A276CBA}">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customXml/itemProps3.xml><?xml version="1.0" encoding="utf-8"?>
<ds:datastoreItem xmlns:ds="http://schemas.openxmlformats.org/officeDocument/2006/customXml" ds:itemID="{FFE436CF-7368-42DF-A191-A9EC19C25F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 Boardroom</Template>
  <TotalTime>2992</TotalTime>
  <Words>1825</Words>
  <Application>Microsoft Office PowerPoint</Application>
  <PresentationFormat>Widescreen</PresentationFormat>
  <Paragraphs>107</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Calibri</vt:lpstr>
      <vt:lpstr>Century Gothic</vt:lpstr>
      <vt:lpstr>Wingdings</vt:lpstr>
      <vt:lpstr>Wingdings 3</vt:lpstr>
      <vt:lpstr>Ion Boardroom</vt:lpstr>
      <vt:lpstr>Filing a Complaint</vt:lpstr>
      <vt:lpstr>Section 63.1</vt:lpstr>
      <vt:lpstr>Who May File A Complaint?</vt:lpstr>
      <vt:lpstr>Completing the Complaint Form</vt:lpstr>
      <vt:lpstr>Filing the Complaint</vt:lpstr>
      <vt:lpstr>Section 63.3</vt:lpstr>
      <vt:lpstr>Trial Committee Chairman Responsibilities</vt:lpstr>
      <vt:lpstr>Worthy President Responsibilities</vt:lpstr>
      <vt:lpstr>Worthy President Responsibilities</vt:lpstr>
      <vt:lpstr>Secretary’s Responsibilities</vt:lpstr>
      <vt:lpstr>Section 63.5</vt:lpstr>
      <vt:lpstr>Trial Procedure</vt:lpstr>
      <vt:lpstr>Trial Procedure (continued)</vt:lpstr>
      <vt:lpstr>Trial Procedure (continued)</vt:lpstr>
      <vt:lpstr>Trial Procedure (continued)</vt:lpstr>
      <vt:lpstr>Trial Procedure (continued)</vt:lpstr>
      <vt:lpstr>Section 63.6</vt:lpstr>
      <vt:lpstr>Trial Committee’s Executive Session</vt:lpstr>
      <vt:lpstr>Section 63.7</vt:lpstr>
      <vt:lpstr>Trial Committee Penalties</vt:lpstr>
      <vt:lpstr>Trial Forms</vt:lpstr>
      <vt:lpstr>Jolie Stauffer Secretary of the Grand Tribunal grandtribunal@foe.com 614-883-2175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Trial Committee</dc:title>
  <dc:creator>Jolie Stauffer</dc:creator>
  <cp:lastModifiedBy>Zack Timmons</cp:lastModifiedBy>
  <cp:revision>72</cp:revision>
  <cp:lastPrinted>2024-07-24T16:22:49Z</cp:lastPrinted>
  <dcterms:created xsi:type="dcterms:W3CDTF">2017-10-02T13:17:50Z</dcterms:created>
  <dcterms:modified xsi:type="dcterms:W3CDTF">2025-07-23T17:04:32Z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