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6" r:id="rId2"/>
    <p:sldId id="266" r:id="rId3"/>
    <p:sldId id="268" r:id="rId4"/>
    <p:sldId id="304" r:id="rId5"/>
    <p:sldId id="342" r:id="rId6"/>
    <p:sldId id="341" r:id="rId7"/>
    <p:sldId id="303" r:id="rId8"/>
    <p:sldId id="309" r:id="rId9"/>
    <p:sldId id="310" r:id="rId10"/>
    <p:sldId id="311" r:id="rId11"/>
    <p:sldId id="312" r:id="rId12"/>
    <p:sldId id="346" r:id="rId13"/>
    <p:sldId id="313" r:id="rId14"/>
    <p:sldId id="314" r:id="rId15"/>
    <p:sldId id="315" r:id="rId16"/>
    <p:sldId id="318" r:id="rId17"/>
    <p:sldId id="317" r:id="rId18"/>
    <p:sldId id="319" r:id="rId19"/>
    <p:sldId id="320" r:id="rId20"/>
    <p:sldId id="321" r:id="rId21"/>
    <p:sldId id="322" r:id="rId22"/>
    <p:sldId id="323" r:id="rId23"/>
    <p:sldId id="328" r:id="rId24"/>
    <p:sldId id="332" r:id="rId25"/>
    <p:sldId id="335" r:id="rId26"/>
    <p:sldId id="285" r:id="rId27"/>
    <p:sldId id="296" r:id="rId28"/>
    <p:sldId id="298" r:id="rId29"/>
    <p:sldId id="299" r:id="rId30"/>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1" d="100"/>
          <a:sy n="101" d="100"/>
        </p:scale>
        <p:origin x="65" y="5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128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3493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588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3293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4675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832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869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753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4784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5659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672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720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247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7/6/2022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2618581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mmshelp@foe.com" TargetMode="External"/><Relationship Id="rId2" Type="http://schemas.openxmlformats.org/officeDocument/2006/relationships/hyperlink" Target="https://mms.foe.co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hyperlink" Target="mailto:charities@foe.com"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82853" y="4098541"/>
            <a:ext cx="3367083" cy="2071671"/>
          </a:xfrm>
        </p:spPr>
        <p:txBody>
          <a:bodyPr>
            <a:normAutofit/>
          </a:bodyPr>
          <a:lstStyle/>
          <a:p>
            <a:pPr algn="ctr"/>
            <a:r>
              <a:rPr lang="en-US" b="1" dirty="0"/>
              <a:t>AUXILIARY SECRETARY DUTIES</a:t>
            </a:r>
          </a:p>
          <a:p>
            <a:pPr algn="ctr"/>
            <a:r>
              <a:rPr lang="en-US" b="1" dirty="0"/>
              <a:t>July 2022</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772" y="106135"/>
            <a:ext cx="3437164" cy="378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967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432" y="323442"/>
            <a:ext cx="11789135" cy="6186309"/>
          </a:xfrm>
          <a:prstGeom prst="rect">
            <a:avLst/>
          </a:prstGeom>
        </p:spPr>
        <p:txBody>
          <a:bodyPr wrap="square">
            <a:spAutoFit/>
          </a:bodyPr>
          <a:lstStyle/>
          <a:p>
            <a:pPr marL="514350" lvl="0" indent="-514350" hangingPunct="0">
              <a:spcBef>
                <a:spcPts val="0"/>
              </a:spcBef>
              <a:buFont typeface="+mj-lt"/>
              <a:buAutoNum type="arabicPeriod" startAt="6"/>
            </a:pPr>
            <a:endParaRPr lang="en-US" dirty="0">
              <a:latin typeface="Calibri" panose="020F0502020204030204" pitchFamily="34" charset="0"/>
              <a:cs typeface="Calibri" panose="020F0502020204030204" pitchFamily="34" charset="0"/>
            </a:endParaRPr>
          </a:p>
          <a:p>
            <a:pPr algn="ctr" hangingPunct="0"/>
            <a:r>
              <a:rPr lang="en-US" b="1" dirty="0">
                <a:latin typeface="Calibri" panose="020F0502020204030204" pitchFamily="34" charset="0"/>
                <a:cs typeface="Calibri" panose="020F0502020204030204" pitchFamily="34" charset="0"/>
              </a:rPr>
              <a:t>20. SECRETARY’S MINUTE BOOK PART 2</a:t>
            </a:r>
          </a:p>
          <a:p>
            <a:pPr algn="ctr" hangingPunct="0"/>
            <a:endParaRPr lang="en-US" b="1" dirty="0">
              <a:latin typeface="Calibri" panose="020F0502020204030204" pitchFamily="34" charset="0"/>
              <a:cs typeface="Calibri" panose="020F0502020204030204" pitchFamily="34" charset="0"/>
            </a:endParaRPr>
          </a:p>
          <a:p>
            <a:pPr algn="ctr" hangingPunct="0"/>
            <a:endParaRPr lang="en-US" b="1"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Part two of the minute books is a record of all Special Committees.</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Part three is for a record of all Standing Committees.</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Part four is for recording attendance of all Officers.</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Fraternal and Fiscal Year – June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to May 31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There are 2 authorized funds:</a:t>
            </a:r>
          </a:p>
          <a:p>
            <a:pPr lvl="0" hangingPunct="0"/>
            <a:endParaRPr lang="en-US" dirty="0">
              <a:latin typeface="Calibri" panose="020F0502020204030204" pitchFamily="34" charset="0"/>
              <a:cs typeface="Calibri" panose="020F0502020204030204" pitchFamily="34" charset="0"/>
            </a:endParaRPr>
          </a:p>
          <a:p>
            <a:pPr marL="342900" indent="-342900">
              <a:buFont typeface="+mj-lt"/>
              <a:buAutoNum type="alphaLcParenR"/>
            </a:pPr>
            <a:r>
              <a:rPr lang="en-US" dirty="0"/>
              <a:t>General Fund </a:t>
            </a:r>
          </a:p>
          <a:p>
            <a:pPr marL="342900" indent="-342900">
              <a:buFont typeface="+mj-lt"/>
              <a:buAutoNum type="alphaLcParenR"/>
            </a:pPr>
            <a:r>
              <a:rPr lang="en-US" dirty="0"/>
              <a:t>Benefit Fund </a:t>
            </a:r>
          </a:p>
          <a:p>
            <a:pPr marL="342900" indent="-342900">
              <a:buFont typeface="+mj-lt"/>
              <a:buAutoNum type="alphaLcParenR"/>
            </a:pPr>
            <a:r>
              <a:rPr lang="en-US" dirty="0"/>
              <a:t>Local Auxiliaries may, by their By-Laws, provide for special funds for any purpose not prohibited by the Laws of the Order, upon obtaining the approval of the Grand Aerie Financial Advisor.</a:t>
            </a:r>
          </a:p>
          <a:p>
            <a:pPr marL="342900" indent="-342900">
              <a:buFont typeface="+mj-lt"/>
              <a:buAutoNum type="alphaLcParenR"/>
            </a:pPr>
            <a:endParaRPr lang="en-US" dirty="0"/>
          </a:p>
          <a:p>
            <a:pPr hangingPunct="0"/>
            <a:endParaRPr lang="en-US" dirty="0">
              <a:latin typeface="Calibri" panose="020F0502020204030204" pitchFamily="34" charset="0"/>
              <a:cs typeface="Calibri" panose="020F0502020204030204" pitchFamily="34" charset="0"/>
            </a:endParaRPr>
          </a:p>
          <a:p>
            <a:pPr hangingPunct="0"/>
            <a:r>
              <a:rPr lang="en-US" dirty="0">
                <a:latin typeface="Calibri" panose="020F0502020204030204" pitchFamily="34" charset="0"/>
                <a:cs typeface="Calibri" panose="020F0502020204030204" pitchFamily="34" charset="0"/>
              </a:rPr>
              <a:t>The Secretary Cash Book is available through the Grand Aerie Supply Department or you may use the Quicken </a:t>
            </a:r>
            <a:r>
              <a:rPr lang="en-US" dirty="0" err="1">
                <a:latin typeface="Calibri" panose="020F0502020204030204" pitchFamily="34" charset="0"/>
                <a:cs typeface="Calibri" panose="020F0502020204030204" pitchFamily="34" charset="0"/>
              </a:rPr>
              <a:t>Quickbooks</a:t>
            </a:r>
            <a:r>
              <a:rPr lang="en-US" dirty="0">
                <a:latin typeface="Calibri" panose="020F0502020204030204" pitchFamily="34" charset="0"/>
                <a:cs typeface="Calibri" panose="020F0502020204030204" pitchFamily="34" charset="0"/>
              </a:rPr>
              <a:t> or similar program.</a:t>
            </a:r>
            <a:endParaRPr lang="en-US" b="1" i="1" u="sng" dirty="0">
              <a:latin typeface="Calibri Light" panose="020F0302020204030204" pitchFamily="34" charset="0"/>
            </a:endParaRPr>
          </a:p>
        </p:txBody>
      </p:sp>
    </p:spTree>
    <p:extLst>
      <p:ext uri="{BB962C8B-B14F-4D97-AF65-F5344CB8AC3E}">
        <p14:creationId xmlns:p14="http://schemas.microsoft.com/office/powerpoint/2010/main" val="298429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0908"/>
            <a:ext cx="701964" cy="369332"/>
          </a:xfrm>
          <a:prstGeom prst="rect">
            <a:avLst/>
          </a:prstGeom>
          <a:noFill/>
        </p:spPr>
        <p:txBody>
          <a:bodyPr wrap="square" rtlCol="0">
            <a:spAutoFit/>
          </a:bodyPr>
          <a:lstStyle/>
          <a:p>
            <a:r>
              <a:rPr lang="en-US" b="1" dirty="0"/>
              <a:t>21.  </a:t>
            </a:r>
            <a:endParaRPr lang="en-US" dirty="0"/>
          </a:p>
        </p:txBody>
      </p:sp>
      <p:sp>
        <p:nvSpPr>
          <p:cNvPr id="4" name="Rectangle 2"/>
          <p:cNvSpPr>
            <a:spLocks noChangeArrowheads="1"/>
          </p:cNvSpPr>
          <p:nvPr/>
        </p:nvSpPr>
        <p:spPr bwMode="auto">
          <a:xfrm rot="5400000">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descr="Secretary's Cash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34145" y="-2341415"/>
            <a:ext cx="6604003" cy="1152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47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132608" y="-2316848"/>
            <a:ext cx="6123709" cy="1199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30908"/>
            <a:ext cx="701964" cy="369332"/>
          </a:xfrm>
          <a:prstGeom prst="rect">
            <a:avLst/>
          </a:prstGeom>
          <a:noFill/>
        </p:spPr>
        <p:txBody>
          <a:bodyPr wrap="square" rtlCol="0">
            <a:spAutoFit/>
          </a:bodyPr>
          <a:lstStyle/>
          <a:p>
            <a:r>
              <a:rPr lang="en-US" b="1" dirty="0"/>
              <a:t>21. a </a:t>
            </a:r>
            <a:endParaRPr lang="en-US" dirty="0"/>
          </a:p>
        </p:txBody>
      </p:sp>
    </p:spTree>
    <p:extLst>
      <p:ext uri="{BB962C8B-B14F-4D97-AF65-F5344CB8AC3E}">
        <p14:creationId xmlns:p14="http://schemas.microsoft.com/office/powerpoint/2010/main" val="2608977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564" y="582067"/>
            <a:ext cx="11573163" cy="3693319"/>
          </a:xfrm>
          <a:prstGeom prst="rect">
            <a:avLst/>
          </a:prstGeom>
        </p:spPr>
        <p:txBody>
          <a:bodyPr wrap="square">
            <a:spAutoFit/>
          </a:bodyPr>
          <a:lstStyle/>
          <a:p>
            <a:pPr lvl="0" hangingPunct="0">
              <a:spcBef>
                <a:spcPts val="0"/>
              </a:spcBef>
            </a:pPr>
            <a:r>
              <a:rPr lang="en-US" b="1" dirty="0">
                <a:latin typeface="Calibri" panose="020F0502020204030204" pitchFamily="34" charset="0"/>
                <a:cs typeface="Calibri" panose="020F0502020204030204" pitchFamily="34" charset="0"/>
              </a:rPr>
              <a:t>22. </a:t>
            </a:r>
            <a:r>
              <a:rPr lang="en-US" dirty="0">
                <a:latin typeface="Calibri" panose="020F0502020204030204" pitchFamily="34" charset="0"/>
                <a:cs typeface="Calibri" panose="020F0502020204030204" pitchFamily="34" charset="0"/>
              </a:rPr>
              <a:t>Secretary’s Annual Report – Per Capita Tax</a:t>
            </a:r>
          </a:p>
          <a:p>
            <a:pPr lvl="0" hangingPunct="0"/>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Each Local Auxiliary shall pay to the Grand Aerie an annual Per Capita Tax of twelve ($12.00).</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Invoice will appear on the Membership Management System home page</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Paid from the Benefit Fund</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Due and payable by June 30</a:t>
            </a:r>
            <a:r>
              <a:rPr lang="en-US" baseline="30000" dirty="0">
                <a:latin typeface="Calibri" panose="020F0502020204030204" pitchFamily="34" charset="0"/>
                <a:cs typeface="Calibri" panose="020F0502020204030204" pitchFamily="34" charset="0"/>
              </a:rPr>
              <a:t>th</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lvl="1" hangingPunct="0">
              <a:spcBef>
                <a:spcPts val="0"/>
              </a:spcBef>
            </a:pPr>
            <a:endParaRPr lang="en-US" dirty="0">
              <a:latin typeface="Calibri" panose="020F0502020204030204" pitchFamily="34" charset="0"/>
              <a:cs typeface="Calibri" panose="020F0502020204030204" pitchFamily="34" charset="0"/>
            </a:endParaRPr>
          </a:p>
          <a:p>
            <a:pPr marL="914400" lvl="1" indent="-457200" hangingPunct="0">
              <a:spcBef>
                <a:spcPts val="0"/>
              </a:spcBef>
              <a:buFont typeface="+mj-lt"/>
              <a:buAutoNum type="alphaLcPeriod"/>
            </a:pPr>
            <a:endParaRPr lang="en-US" dirty="0">
              <a:latin typeface="Calibri" panose="020F0502020204030204" pitchFamily="34" charset="0"/>
              <a:cs typeface="Calibri" panose="020F0502020204030204" pitchFamily="34" charset="0"/>
            </a:endParaRPr>
          </a:p>
          <a:p>
            <a:pPr lvl="1" hangingPunct="0">
              <a:spcBef>
                <a:spcPts val="0"/>
              </a:spcBef>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72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689" y="278296"/>
            <a:ext cx="4986570" cy="6376946"/>
          </a:xfrm>
          <a:prstGeom prst="rect">
            <a:avLst/>
          </a:prstGeom>
        </p:spPr>
      </p:pic>
      <p:sp>
        <p:nvSpPr>
          <p:cNvPr id="3" name="TextBox 2"/>
          <p:cNvSpPr txBox="1"/>
          <p:nvPr/>
        </p:nvSpPr>
        <p:spPr>
          <a:xfrm>
            <a:off x="452582" y="620202"/>
            <a:ext cx="2567709" cy="923330"/>
          </a:xfrm>
          <a:prstGeom prst="rect">
            <a:avLst/>
          </a:prstGeom>
          <a:noFill/>
        </p:spPr>
        <p:txBody>
          <a:bodyPr wrap="square" rtlCol="0">
            <a:spAutoFit/>
          </a:bodyPr>
          <a:lstStyle/>
          <a:p>
            <a:pPr marL="341313" indent="-341313" defTabSz="341313">
              <a:tabLst>
                <a:tab pos="341313" algn="l"/>
              </a:tabLst>
            </a:pPr>
            <a:r>
              <a:rPr lang="en-US" b="1" dirty="0"/>
              <a:t>23. </a:t>
            </a:r>
            <a:r>
              <a:rPr lang="en-US" dirty="0"/>
              <a:t>Sample of Local Auxiliary Per Capita Tax Statement</a:t>
            </a:r>
          </a:p>
        </p:txBody>
      </p:sp>
    </p:spTree>
    <p:extLst>
      <p:ext uri="{BB962C8B-B14F-4D97-AF65-F5344CB8AC3E}">
        <p14:creationId xmlns:p14="http://schemas.microsoft.com/office/powerpoint/2010/main" val="280666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273" y="0"/>
            <a:ext cx="4986570" cy="6858000"/>
          </a:xfrm>
          <a:prstGeom prst="rect">
            <a:avLst/>
          </a:prstGeom>
        </p:spPr>
      </p:pic>
      <p:sp>
        <p:nvSpPr>
          <p:cNvPr id="3" name="TextBox 2"/>
          <p:cNvSpPr txBox="1"/>
          <p:nvPr/>
        </p:nvSpPr>
        <p:spPr>
          <a:xfrm>
            <a:off x="452582" y="620202"/>
            <a:ext cx="2567709" cy="923330"/>
          </a:xfrm>
          <a:prstGeom prst="rect">
            <a:avLst/>
          </a:prstGeom>
          <a:noFill/>
        </p:spPr>
        <p:txBody>
          <a:bodyPr wrap="square" rtlCol="0">
            <a:spAutoFit/>
          </a:bodyPr>
          <a:lstStyle/>
          <a:p>
            <a:pPr marL="341313" indent="-341313" defTabSz="341313">
              <a:tabLst>
                <a:tab pos="341313" algn="l"/>
              </a:tabLst>
            </a:pPr>
            <a:r>
              <a:rPr lang="en-US" b="1" dirty="0"/>
              <a:t>24. </a:t>
            </a:r>
            <a:r>
              <a:rPr lang="en-US" dirty="0"/>
              <a:t>Sample of State Auxiliary Per Capita Tax Statement</a:t>
            </a:r>
          </a:p>
        </p:txBody>
      </p:sp>
    </p:spTree>
    <p:extLst>
      <p:ext uri="{BB962C8B-B14F-4D97-AF65-F5344CB8AC3E}">
        <p14:creationId xmlns:p14="http://schemas.microsoft.com/office/powerpoint/2010/main" val="49757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392" y="212437"/>
            <a:ext cx="11759979" cy="6186309"/>
          </a:xfrm>
          <a:prstGeom prst="rect">
            <a:avLst/>
          </a:prstGeom>
        </p:spPr>
        <p:txBody>
          <a:bodyPr wrap="square">
            <a:spAutoFit/>
          </a:bodyPr>
          <a:lstStyle/>
          <a:p>
            <a:pPr lvl="0" hangingPunct="0">
              <a:spcBef>
                <a:spcPts val="0"/>
              </a:spcBef>
            </a:pPr>
            <a:r>
              <a:rPr lang="en-US" b="1" dirty="0">
                <a:cs typeface="Calibri" panose="020F0502020204030204" pitchFamily="34" charset="0"/>
              </a:rPr>
              <a:t>25. </a:t>
            </a:r>
            <a:r>
              <a:rPr lang="en-US" dirty="0">
                <a:cs typeface="Calibri" panose="020F0502020204030204" pitchFamily="34" charset="0"/>
              </a:rPr>
              <a:t>Delinquent Members and Dues Reminders</a:t>
            </a:r>
          </a:p>
          <a:p>
            <a:pPr lvl="0" hangingPunct="0"/>
            <a:endParaRPr lang="en-US" dirty="0">
              <a:cs typeface="Calibri" panose="020F0502020204030204" pitchFamily="34" charset="0"/>
            </a:endParaRPr>
          </a:p>
          <a:p>
            <a:pPr marL="971550" lvl="1" indent="-514350" hangingPunct="0">
              <a:spcBef>
                <a:spcPts val="0"/>
              </a:spcBef>
              <a:buFont typeface="+mj-lt"/>
              <a:buAutoNum type="alphaLcPeriod"/>
            </a:pPr>
            <a:r>
              <a:rPr lang="en-US" dirty="0">
                <a:cs typeface="Calibri" panose="020F0502020204030204" pitchFamily="34" charset="0"/>
              </a:rPr>
              <a:t>Members are considered delinquent as of June 1</a:t>
            </a:r>
            <a:r>
              <a:rPr lang="en-US" baseline="30000" dirty="0">
                <a:cs typeface="Calibri" panose="020F0502020204030204" pitchFamily="34" charset="0"/>
              </a:rPr>
              <a:t>st</a:t>
            </a:r>
            <a:r>
              <a:rPr lang="en-US" dirty="0">
                <a:cs typeface="Calibri" panose="020F0502020204030204" pitchFamily="34" charset="0"/>
              </a:rPr>
              <a:t>.</a:t>
            </a:r>
          </a:p>
          <a:p>
            <a:pPr marL="971550" lvl="1" indent="-514350" hangingPunct="0">
              <a:spcBef>
                <a:spcPts val="0"/>
              </a:spcBef>
              <a:buFont typeface="+mj-lt"/>
              <a:buAutoNum type="alphaLcPeriod"/>
            </a:pPr>
            <a:r>
              <a:rPr lang="en-US" dirty="0">
                <a:cs typeface="Calibri" panose="020F0502020204030204" pitchFamily="34" charset="0"/>
              </a:rPr>
              <a:t>A Delinquent Member Report is available in the Membership Management System.</a:t>
            </a:r>
          </a:p>
          <a:p>
            <a:pPr marL="971550" lvl="1" indent="-514350" hangingPunct="0">
              <a:spcBef>
                <a:spcPts val="0"/>
              </a:spcBef>
              <a:buFont typeface="+mj-lt"/>
              <a:buAutoNum type="alphaLcPeriod"/>
            </a:pPr>
            <a:r>
              <a:rPr lang="en-US" dirty="0">
                <a:cs typeface="Calibri" panose="020F0502020204030204" pitchFamily="34" charset="0"/>
              </a:rPr>
              <a:t>Dues Reminders will be sent by the Grand Aerie.</a:t>
            </a:r>
          </a:p>
          <a:p>
            <a:pPr lvl="0" hangingPunct="0"/>
            <a:endParaRPr lang="en-US" b="1" i="1" u="sng" dirty="0">
              <a:cs typeface="Calibri" panose="020F0502020204030204" pitchFamily="34" charset="0"/>
            </a:endParaRPr>
          </a:p>
          <a:p>
            <a:pPr lvl="0" hangingPunct="0">
              <a:spcBef>
                <a:spcPts val="0"/>
              </a:spcBef>
            </a:pPr>
            <a:r>
              <a:rPr lang="en-US" b="1" dirty="0">
                <a:cs typeface="Calibri" panose="020F0502020204030204" pitchFamily="34" charset="0"/>
              </a:rPr>
              <a:t>26.</a:t>
            </a:r>
            <a:r>
              <a:rPr lang="en-US" dirty="0">
                <a:cs typeface="Calibri" panose="020F0502020204030204" pitchFamily="34" charset="0"/>
              </a:rPr>
              <a:t> Report of Applications</a:t>
            </a:r>
          </a:p>
          <a:p>
            <a:pPr marL="514350" lvl="0" indent="-514350" hangingPunct="0">
              <a:spcBef>
                <a:spcPts val="0"/>
              </a:spcBef>
              <a:buFont typeface="+mj-lt"/>
              <a:buAutoNum type="arabicPeriod" startAt="4"/>
            </a:pPr>
            <a:endParaRPr lang="en-US" dirty="0">
              <a:cs typeface="Calibri" panose="020F0502020204030204" pitchFamily="34" charset="0"/>
            </a:endParaRPr>
          </a:p>
          <a:p>
            <a:pPr marL="914400" lvl="1" indent="-457200" hangingPunct="0">
              <a:spcBef>
                <a:spcPts val="0"/>
              </a:spcBef>
              <a:buFont typeface="+mj-lt"/>
              <a:buAutoNum type="alphaLcPeriod"/>
            </a:pPr>
            <a:r>
              <a:rPr lang="en-US" dirty="0">
                <a:cs typeface="Calibri" panose="020F0502020204030204" pitchFamily="34" charset="0"/>
              </a:rPr>
              <a:t>Applications for membership shall be entered into the MMS System before the next regularly scheduled meeting.</a:t>
            </a:r>
          </a:p>
          <a:p>
            <a:pPr marL="914400" lvl="1" indent="-457200" hangingPunct="0">
              <a:spcBef>
                <a:spcPts val="0"/>
              </a:spcBef>
              <a:buFont typeface="+mj-lt"/>
              <a:buAutoNum type="alphaLcPeriod"/>
            </a:pPr>
            <a:r>
              <a:rPr lang="en-US" dirty="0">
                <a:cs typeface="Calibri" panose="020F0502020204030204" pitchFamily="34" charset="0"/>
              </a:rPr>
              <a:t>An Initiation/Re-enrollment Report is available in the MMS System.</a:t>
            </a:r>
          </a:p>
          <a:p>
            <a:pPr marL="914400" lvl="1" indent="-457200" hangingPunct="0">
              <a:spcBef>
                <a:spcPts val="0"/>
              </a:spcBef>
              <a:buFont typeface="+mj-lt"/>
              <a:buAutoNum type="alphaLcPeriod"/>
            </a:pPr>
            <a:endParaRPr lang="en-US" dirty="0">
              <a:cs typeface="Calibri" panose="020F0502020204030204" pitchFamily="34" charset="0"/>
            </a:endParaRPr>
          </a:p>
          <a:p>
            <a:pPr lvl="0" hangingPunct="0">
              <a:spcBef>
                <a:spcPts val="0"/>
              </a:spcBef>
            </a:pPr>
            <a:r>
              <a:rPr lang="en-US" b="1" dirty="0"/>
              <a:t>27. </a:t>
            </a:r>
            <a:r>
              <a:rPr lang="en-US" dirty="0"/>
              <a:t>Notice of Election to Membership</a:t>
            </a:r>
          </a:p>
          <a:p>
            <a:pPr lvl="0" hangingPunct="0"/>
            <a:endParaRPr lang="en-US" dirty="0"/>
          </a:p>
          <a:p>
            <a:pPr marL="914400" lvl="1" indent="-457200" hangingPunct="0">
              <a:spcBef>
                <a:spcPts val="0"/>
              </a:spcBef>
              <a:buFont typeface="+mj-lt"/>
              <a:buAutoNum type="alphaLcPeriod"/>
            </a:pPr>
            <a:r>
              <a:rPr lang="en-US" dirty="0"/>
              <a:t>Must appear for interview within 60 day of notice</a:t>
            </a:r>
          </a:p>
          <a:p>
            <a:pPr marL="914400" lvl="1" indent="-457200" hangingPunct="0">
              <a:spcBef>
                <a:spcPts val="0"/>
              </a:spcBef>
              <a:buFont typeface="+mj-lt"/>
              <a:buAutoNum type="alphaLcPeriod"/>
            </a:pPr>
            <a:r>
              <a:rPr lang="en-US" dirty="0"/>
              <a:t>Has a period of six (6) months to appear for Initiation</a:t>
            </a:r>
          </a:p>
          <a:p>
            <a:pPr lvl="1" hangingPunct="0"/>
            <a:endParaRPr lang="en-US" dirty="0"/>
          </a:p>
          <a:p>
            <a:pPr marL="1428750" lvl="2" indent="-514350" hangingPunct="0">
              <a:spcBef>
                <a:spcPts val="0"/>
              </a:spcBef>
              <a:buFont typeface="+mj-lt"/>
              <a:buAutoNum type="romanLcPeriod"/>
            </a:pPr>
            <a:r>
              <a:rPr lang="en-US" dirty="0"/>
              <a:t>If they do not appear, they forfeit all fees paid.</a:t>
            </a:r>
          </a:p>
          <a:p>
            <a:pPr marL="1428750" lvl="2" indent="-514350" hangingPunct="0">
              <a:spcBef>
                <a:spcPts val="0"/>
              </a:spcBef>
              <a:buFont typeface="+mj-lt"/>
              <a:buAutoNum type="romanLcPeriod"/>
            </a:pPr>
            <a:r>
              <a:rPr lang="en-US" dirty="0"/>
              <a:t>Application for membership is cancelled.</a:t>
            </a:r>
          </a:p>
          <a:p>
            <a:pPr lvl="2" hangingPunct="0"/>
            <a:endParaRPr lang="en-US" dirty="0"/>
          </a:p>
          <a:p>
            <a:pPr lvl="0" hangingPunct="0">
              <a:spcBef>
                <a:spcPts val="0"/>
              </a:spcBef>
            </a:pPr>
            <a:r>
              <a:rPr lang="en-US" b="1" dirty="0"/>
              <a:t>28.</a:t>
            </a:r>
            <a:r>
              <a:rPr lang="en-US" dirty="0"/>
              <a:t> Report of Officers to the Grand Aerie</a:t>
            </a:r>
          </a:p>
          <a:p>
            <a:pPr lvl="0" hangingPunct="0"/>
            <a:endParaRPr lang="en-US" dirty="0"/>
          </a:p>
          <a:p>
            <a:pPr marL="914400" lvl="1" indent="-457200" hangingPunct="0">
              <a:spcBef>
                <a:spcPts val="0"/>
              </a:spcBef>
              <a:buFont typeface="+mj-lt"/>
              <a:buAutoNum type="alphaLcPeriod"/>
            </a:pPr>
            <a:r>
              <a:rPr lang="en-US" dirty="0"/>
              <a:t>The Secretary is required to enter all Officers and required Committees in the Membership Management System.</a:t>
            </a:r>
            <a:endParaRPr lang="en-US" dirty="0">
              <a:cs typeface="Calibri" panose="020F0502020204030204" pitchFamily="34" charset="0"/>
            </a:endParaRPr>
          </a:p>
        </p:txBody>
      </p:sp>
    </p:spTree>
    <p:extLst>
      <p:ext uri="{BB962C8B-B14F-4D97-AF65-F5344CB8AC3E}">
        <p14:creationId xmlns:p14="http://schemas.microsoft.com/office/powerpoint/2010/main" val="10151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831" y="225261"/>
            <a:ext cx="11807687" cy="3139321"/>
          </a:xfrm>
          <a:prstGeom prst="rect">
            <a:avLst/>
          </a:prstGeom>
        </p:spPr>
        <p:txBody>
          <a:bodyPr wrap="square">
            <a:spAutoFit/>
          </a:bodyPr>
          <a:lstStyle/>
          <a:p>
            <a:pPr algn="ctr" hangingPunct="0"/>
            <a:r>
              <a:rPr lang="en-US" b="1" dirty="0">
                <a:latin typeface="Calibri" panose="020F0502020204030204" pitchFamily="34" charset="0"/>
                <a:ea typeface="Times New Roman" panose="02020603050405020304" pitchFamily="18" charset="0"/>
                <a:cs typeface="Calibri" panose="020F0502020204030204" pitchFamily="34" charset="0"/>
              </a:rPr>
              <a:t>29. MEMBERSHIP MANAGEMENT SYSTEM (MMS)</a:t>
            </a:r>
            <a:endParaRPr lang="en-US" dirty="0">
              <a:latin typeface="Calibri" panose="020F0502020204030204" pitchFamily="34" charset="0"/>
              <a:ea typeface="Times New Roman" panose="02020603050405020304" pitchFamily="18" charset="0"/>
              <a:cs typeface="Calibri" panose="020F0502020204030204" pitchFamily="34" charset="0"/>
            </a:endParaRP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The Membership Management System is used to assist the Local Secretaries with their day to day duties.  With MMS, the Secretary has the ability to maintain membership records, print dues receipts, run specific reports pertaining to membership, finances, etc., print Accounting statements, check their status with the Compliance Department, create postcards, send mass e-mails to their membership, update the Officer List and much more.</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The link to access the Membership Management System (MMS) is </a:t>
            </a:r>
            <a:r>
              <a:rPr lang="en-US"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2"/>
              </a:rPr>
              <a:t>https://mms.foe.com</a:t>
            </a:r>
            <a:endParaRPr lang="en-US" dirty="0">
              <a:latin typeface="Calibri" panose="020F0502020204030204" pitchFamily="34" charset="0"/>
              <a:ea typeface="Times New Roman" panose="02020603050405020304" pitchFamily="18" charset="0"/>
              <a:cs typeface="Calibri" panose="020F0502020204030204" pitchFamily="34" charset="0"/>
            </a:endParaRP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In order to access the system, you will need to have a username and password which can be obtained by sending an e-mail to </a:t>
            </a:r>
            <a:r>
              <a:rPr lang="en-US"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mmshelp@foe.com</a:t>
            </a:r>
            <a:r>
              <a:rPr lang="en-US" dirty="0">
                <a:latin typeface="Calibri" panose="020F0502020204030204" pitchFamily="34" charset="0"/>
                <a:ea typeface="Times New Roman" panose="02020603050405020304" pitchFamily="18"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5131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029" t="10401" r="18778" b="2751"/>
          <a:stretch/>
        </p:blipFill>
        <p:spPr>
          <a:xfrm>
            <a:off x="0" y="0"/>
            <a:ext cx="12191999" cy="6858000"/>
          </a:xfrm>
          <a:prstGeom prst="rect">
            <a:avLst/>
          </a:prstGeom>
          <a:ln>
            <a:solidFill>
              <a:schemeClr val="accent1"/>
            </a:solidFill>
          </a:ln>
        </p:spPr>
      </p:pic>
      <p:sp>
        <p:nvSpPr>
          <p:cNvPr id="3" name="TextBox 2"/>
          <p:cNvSpPr txBox="1"/>
          <p:nvPr/>
        </p:nvSpPr>
        <p:spPr>
          <a:xfrm>
            <a:off x="73892" y="129309"/>
            <a:ext cx="498764" cy="369332"/>
          </a:xfrm>
          <a:prstGeom prst="rect">
            <a:avLst/>
          </a:prstGeom>
          <a:noFill/>
        </p:spPr>
        <p:txBody>
          <a:bodyPr wrap="square" rtlCol="0">
            <a:spAutoFit/>
          </a:bodyPr>
          <a:lstStyle/>
          <a:p>
            <a:r>
              <a:rPr lang="en-US" dirty="0"/>
              <a:t>30. </a:t>
            </a:r>
          </a:p>
        </p:txBody>
      </p:sp>
    </p:spTree>
    <p:extLst>
      <p:ext uri="{BB962C8B-B14F-4D97-AF65-F5344CB8AC3E}">
        <p14:creationId xmlns:p14="http://schemas.microsoft.com/office/powerpoint/2010/main" val="402764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172" y="176406"/>
            <a:ext cx="11839492" cy="4247317"/>
          </a:xfrm>
          <a:prstGeom prst="rect">
            <a:avLst/>
          </a:prstGeom>
        </p:spPr>
        <p:txBody>
          <a:bodyPr wrap="square">
            <a:spAutoFit/>
          </a:bodyPr>
          <a:lstStyle/>
          <a:p>
            <a:pPr algn="ctr" hangingPunct="0"/>
            <a:r>
              <a:rPr lang="en-US" b="1" i="1" dirty="0"/>
              <a:t>31. New and Re-enrolled Membership Applications</a:t>
            </a:r>
          </a:p>
          <a:p>
            <a:pPr hangingPunct="0"/>
            <a:r>
              <a:rPr lang="en-US" dirty="0"/>
              <a:t> </a:t>
            </a:r>
          </a:p>
          <a:p>
            <a:pPr marL="514350" lvl="0" indent="-514350" hangingPunct="0">
              <a:spcBef>
                <a:spcPts val="0"/>
              </a:spcBef>
              <a:buFont typeface="+mj-lt"/>
              <a:buAutoNum type="arabicPeriod"/>
            </a:pPr>
            <a:r>
              <a:rPr lang="en-US" dirty="0">
                <a:cs typeface="Calibri" panose="020F0502020204030204" pitchFamily="34" charset="0"/>
              </a:rPr>
              <a:t>Every application for membership shall be recommended by two (2) members in good standing.</a:t>
            </a:r>
          </a:p>
          <a:p>
            <a:pPr marL="514350" lvl="0" indent="-514350" hangingPunct="0">
              <a:spcBef>
                <a:spcPts val="0"/>
              </a:spcBef>
              <a:buFont typeface="+mj-lt"/>
              <a:buAutoNum type="arabi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Initiation/Re-enrollment Fee is to be determined by the By-Laws.</a:t>
            </a:r>
          </a:p>
          <a:p>
            <a:pPr marL="514350" lvl="0" indent="-514350" hangingPunct="0">
              <a:spcBef>
                <a:spcPts val="0"/>
              </a:spcBef>
              <a:buFont typeface="+mj-lt"/>
              <a:buAutoNum type="arabi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$10.00 of the Application Fee is to be sent to the Grand Aerie.</a:t>
            </a:r>
          </a:p>
          <a:p>
            <a:pPr lvl="0" hangingPunct="0">
              <a:spcBef>
                <a:spcPts val="0"/>
              </a:spcBef>
            </a:pPr>
            <a:endParaRPr lang="en-US" dirty="0">
              <a:cs typeface="Calibri" panose="020F0502020204030204" pitchFamily="34" charset="0"/>
            </a:endParaRPr>
          </a:p>
          <a:p>
            <a:pPr marL="971550" lvl="1" indent="-514350" hangingPunct="0">
              <a:spcBef>
                <a:spcPts val="0"/>
              </a:spcBef>
              <a:buFont typeface="+mj-lt"/>
              <a:buAutoNum type="alphaLcPeriod"/>
            </a:pPr>
            <a:r>
              <a:rPr lang="en-US" dirty="0">
                <a:cs typeface="Calibri" panose="020F0502020204030204" pitchFamily="34" charset="0"/>
              </a:rPr>
              <a:t>The Grand Aerie will keep $6.00.  $4.00 will be forwarded to the State.</a:t>
            </a:r>
          </a:p>
          <a:p>
            <a:pPr marL="971550" lvl="1" indent="-514350" hangingPunct="0">
              <a:spcBef>
                <a:spcPts val="0"/>
              </a:spcBef>
              <a:buFont typeface="+mj-lt"/>
              <a:buAutoNum type="alphaL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Dues shall be determined by the By-Laws but can be no less than the amount equal to the Grand Aerie Per Capita Tax plus State Per Capita Tax and any fees and/or assessments.</a:t>
            </a:r>
          </a:p>
          <a:p>
            <a:pPr marL="514350" lvl="0" indent="-514350" hangingPunct="0">
              <a:spcBef>
                <a:spcPts val="0"/>
              </a:spcBef>
              <a:buFont typeface="+mj-lt"/>
              <a:buAutoNum type="arabi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All applicants must be interviewed, voted upon and Initiated with the exception of re-enrollments as they are not required to go through the Initiation process again.</a:t>
            </a:r>
          </a:p>
        </p:txBody>
      </p:sp>
    </p:spTree>
    <p:extLst>
      <p:ext uri="{BB962C8B-B14F-4D97-AF65-F5344CB8AC3E}">
        <p14:creationId xmlns:p14="http://schemas.microsoft.com/office/powerpoint/2010/main" val="224281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172" y="228600"/>
            <a:ext cx="11911054" cy="6463308"/>
          </a:xfrm>
          <a:prstGeom prst="rect">
            <a:avLst/>
          </a:prstGeom>
          <a:noFill/>
        </p:spPr>
        <p:txBody>
          <a:bodyPr wrap="square" rtlCol="0">
            <a:spAutoFit/>
          </a:bodyPr>
          <a:lstStyle/>
          <a:p>
            <a:pPr algn="ctr"/>
            <a:r>
              <a:rPr lang="en-US" b="1" dirty="0"/>
              <a:t>SECRETARY</a:t>
            </a:r>
            <a:endParaRPr lang="en-US" dirty="0"/>
          </a:p>
          <a:p>
            <a:endParaRPr lang="en-US" b="1" dirty="0"/>
          </a:p>
          <a:p>
            <a:r>
              <a:rPr lang="en-US" b="1" dirty="0"/>
              <a:t>DUTIES</a:t>
            </a:r>
          </a:p>
          <a:p>
            <a:pPr algn="ctr"/>
            <a:endParaRPr lang="en-US" dirty="0"/>
          </a:p>
          <a:p>
            <a:pPr marL="230188" indent="-230188"/>
            <a:r>
              <a:rPr lang="en-US" b="1" dirty="0"/>
              <a:t>1. </a:t>
            </a:r>
            <a:r>
              <a:rPr lang="en-US" dirty="0"/>
              <a:t>Keep a full and complete record of the proceedings of the Auxiliary in a book provided for that purpose by the Grand Aerie or if the records are kept electronically, they shall be printed and read at each meeting and, once approved by the membership and signed by the Madam President and Secretary, copies shall be kept and protected in a three (3) ring binder or book for that purpose. </a:t>
            </a:r>
          </a:p>
          <a:p>
            <a:endParaRPr lang="en-US" dirty="0"/>
          </a:p>
          <a:p>
            <a:pPr marL="230188" indent="-230188"/>
            <a:r>
              <a:rPr lang="en-US" b="1" dirty="0"/>
              <a:t>2. </a:t>
            </a:r>
            <a:r>
              <a:rPr lang="en-US" dirty="0"/>
              <a:t>Open</a:t>
            </a:r>
            <a:r>
              <a:rPr lang="en-US" b="1" dirty="0"/>
              <a:t> </a:t>
            </a:r>
            <a:r>
              <a:rPr lang="en-US" dirty="0"/>
              <a:t>&amp; Read to the Auxiliary all Auxiliary mail (unless it is addressed to another Officer or member) - reports, bills and communications which may be presented, including all official communications received from the Grand Aerie, which shall be read in their entirety unless otherwise specifically directed. </a:t>
            </a:r>
          </a:p>
          <a:p>
            <a:endParaRPr lang="en-US" dirty="0"/>
          </a:p>
          <a:p>
            <a:pPr marL="230188" indent="-230188"/>
            <a:r>
              <a:rPr lang="en-US" b="1" dirty="0"/>
              <a:t>3. </a:t>
            </a:r>
            <a:r>
              <a:rPr lang="en-US" dirty="0"/>
              <a:t>Shall assist in the transaction of the business of the Auxiliary; write all communications; fill out all certificates and cards granted by the Auxiliary.</a:t>
            </a:r>
          </a:p>
          <a:p>
            <a:endParaRPr lang="en-US" dirty="0"/>
          </a:p>
          <a:p>
            <a:pPr marL="230188" indent="-230188"/>
            <a:r>
              <a:rPr lang="en-US" b="1" dirty="0"/>
              <a:t>4. </a:t>
            </a:r>
            <a:r>
              <a:rPr lang="en-US" dirty="0"/>
              <a:t>Keep and maintain at all times a full, complete and up-to-date roster of the membership, Committees and Officers of the Auxiliary, as required by the Membership Management System (MMS) with the latest up-to-date residence, mailing address, Phone or cell numbers and </a:t>
            </a:r>
            <a:r>
              <a:rPr lang="en-US" b="1" dirty="0"/>
              <a:t>email address.</a:t>
            </a:r>
          </a:p>
          <a:p>
            <a:pPr marL="230188" indent="-230188"/>
            <a:endParaRPr lang="en-US" dirty="0"/>
          </a:p>
          <a:p>
            <a:pPr marL="230188" indent="-230188"/>
            <a:r>
              <a:rPr lang="en-US" b="1" dirty="0"/>
              <a:t>5</a:t>
            </a:r>
            <a:r>
              <a:rPr lang="en-US" dirty="0"/>
              <a:t>. Shall notify the Grand Secretary forthwith of the expulsion by the Trial Committee of any member or Officer removed from office.</a:t>
            </a:r>
            <a:endParaRPr lang="en-US" b="1" dirty="0"/>
          </a:p>
          <a:p>
            <a:endParaRPr lang="en-US" b="1" dirty="0"/>
          </a:p>
        </p:txBody>
      </p:sp>
    </p:spTree>
    <p:extLst>
      <p:ext uri="{BB962C8B-B14F-4D97-AF65-F5344CB8AC3E}">
        <p14:creationId xmlns:p14="http://schemas.microsoft.com/office/powerpoint/2010/main" val="2378351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65" y="83127"/>
            <a:ext cx="489526" cy="369332"/>
          </a:xfrm>
          <a:prstGeom prst="rect">
            <a:avLst/>
          </a:prstGeom>
          <a:noFill/>
        </p:spPr>
        <p:txBody>
          <a:bodyPr wrap="square" rtlCol="0">
            <a:spAutoFit/>
          </a:bodyPr>
          <a:lstStyle/>
          <a:p>
            <a:r>
              <a:rPr lang="en-US" b="1" dirty="0"/>
              <a:t>32.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1" y="147782"/>
            <a:ext cx="11369964" cy="6557818"/>
          </a:xfrm>
          <a:prstGeom prst="rect">
            <a:avLst/>
          </a:prstGeom>
        </p:spPr>
      </p:pic>
    </p:spTree>
    <p:extLst>
      <p:ext uri="{BB962C8B-B14F-4D97-AF65-F5344CB8AC3E}">
        <p14:creationId xmlns:p14="http://schemas.microsoft.com/office/powerpoint/2010/main" val="1943417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65" y="83127"/>
            <a:ext cx="526472" cy="646331"/>
          </a:xfrm>
          <a:prstGeom prst="rect">
            <a:avLst/>
          </a:prstGeom>
          <a:noFill/>
        </p:spPr>
        <p:txBody>
          <a:bodyPr wrap="square" rtlCol="0">
            <a:spAutoFit/>
          </a:bodyPr>
          <a:lstStyle/>
          <a:p>
            <a:r>
              <a:rPr lang="en-US" b="1" dirty="0"/>
              <a:t>32. a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09" y="147782"/>
            <a:ext cx="11397673" cy="6585527"/>
          </a:xfrm>
          <a:prstGeom prst="rect">
            <a:avLst/>
          </a:prstGeom>
        </p:spPr>
      </p:pic>
    </p:spTree>
    <p:extLst>
      <p:ext uri="{BB962C8B-B14F-4D97-AF65-F5344CB8AC3E}">
        <p14:creationId xmlns:p14="http://schemas.microsoft.com/office/powerpoint/2010/main" val="376801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l="8293" t="19063" r="8739" b="1350"/>
          <a:stretch>
            <a:fillRect/>
          </a:stretch>
        </p:blipFill>
        <p:spPr bwMode="auto">
          <a:xfrm>
            <a:off x="3596640" y="87464"/>
            <a:ext cx="4953000" cy="6655242"/>
          </a:xfrm>
          <a:prstGeom prst="rect">
            <a:avLst/>
          </a:prstGeom>
          <a:noFill/>
          <a:ln>
            <a:solidFill>
              <a:schemeClr val="tx1"/>
            </a:solidFill>
          </a:ln>
          <a:effectLst/>
        </p:spPr>
      </p:pic>
      <p:sp>
        <p:nvSpPr>
          <p:cNvPr id="3" name="TextBox 2"/>
          <p:cNvSpPr txBox="1"/>
          <p:nvPr/>
        </p:nvSpPr>
        <p:spPr>
          <a:xfrm>
            <a:off x="92364" y="83127"/>
            <a:ext cx="1717963" cy="923330"/>
          </a:xfrm>
          <a:prstGeom prst="rect">
            <a:avLst/>
          </a:prstGeom>
          <a:noFill/>
        </p:spPr>
        <p:txBody>
          <a:bodyPr wrap="square" rtlCol="0">
            <a:spAutoFit/>
          </a:bodyPr>
          <a:lstStyle/>
          <a:p>
            <a:pPr defTabSz="341313"/>
            <a:r>
              <a:rPr lang="en-US" b="1" dirty="0"/>
              <a:t>33. </a:t>
            </a:r>
            <a:r>
              <a:rPr lang="en-US" dirty="0"/>
              <a:t>Suggested 	Interview 	Worksheet</a:t>
            </a:r>
          </a:p>
        </p:txBody>
      </p:sp>
    </p:spTree>
    <p:extLst>
      <p:ext uri="{BB962C8B-B14F-4D97-AF65-F5344CB8AC3E}">
        <p14:creationId xmlns:p14="http://schemas.microsoft.com/office/powerpoint/2010/main" val="1242695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610" y="204736"/>
            <a:ext cx="11982615" cy="3970318"/>
          </a:xfrm>
          <a:prstGeom prst="rect">
            <a:avLst/>
          </a:prstGeom>
        </p:spPr>
        <p:txBody>
          <a:bodyPr wrap="square">
            <a:spAutoFit/>
          </a:bodyPr>
          <a:lstStyle/>
          <a:p>
            <a:pPr algn="ctr" hangingPunct="0"/>
            <a:r>
              <a:rPr lang="en-US" b="1" i="1" dirty="0">
                <a:latin typeface="Calibri" panose="020F0502020204030204" pitchFamily="34" charset="0"/>
                <a:cs typeface="Calibri" panose="020F0502020204030204" pitchFamily="34" charset="0"/>
              </a:rPr>
              <a:t>34. Dual Membership Applications</a:t>
            </a:r>
          </a:p>
          <a:p>
            <a:pPr hangingPunct="0"/>
            <a:r>
              <a:rPr lang="en-US" dirty="0">
                <a:latin typeface="Calibri" panose="020F0502020204030204" pitchFamily="34" charset="0"/>
                <a:cs typeface="Calibri" panose="020F0502020204030204" pitchFamily="34" charset="0"/>
              </a:rPr>
              <a:t> </a:t>
            </a: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No initiation fee is required.</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Must provide proof that their dues have been paid in advance at their Home Auxiliary.</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Must be interviewed and voted upon.</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Dues shall be determined by the By-Laws but can be no less than $10.00 nor more than the regular non-benefit member dues.</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No Per Capita Tax is paid to the Grand Aerie.</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Dual Members should NOT be added through Batch Entry.</a:t>
            </a:r>
          </a:p>
        </p:txBody>
      </p:sp>
    </p:spTree>
    <p:extLst>
      <p:ext uri="{BB962C8B-B14F-4D97-AF65-F5344CB8AC3E}">
        <p14:creationId xmlns:p14="http://schemas.microsoft.com/office/powerpoint/2010/main" val="1472902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1" y="379664"/>
            <a:ext cx="11855394" cy="4801314"/>
          </a:xfrm>
          <a:prstGeom prst="rect">
            <a:avLst/>
          </a:prstGeom>
        </p:spPr>
        <p:txBody>
          <a:bodyPr wrap="square">
            <a:spAutoFit/>
          </a:bodyPr>
          <a:lstStyle/>
          <a:p>
            <a:pPr algn="ctr" hangingPunct="0"/>
            <a:r>
              <a:rPr lang="en-US" b="1" i="1" dirty="0">
                <a:latin typeface="Calibri" panose="020F0502020204030204" pitchFamily="34" charset="0"/>
                <a:cs typeface="Calibri" panose="020F0502020204030204" pitchFamily="34" charset="0"/>
              </a:rPr>
              <a:t>35. TRANSFERS</a:t>
            </a:r>
          </a:p>
          <a:p>
            <a:pPr hangingPunct="0"/>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Must be interviewed and voted upon.</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indent="-514350" hangingPunct="0">
              <a:buFont typeface="+mj-lt"/>
              <a:buAutoNum type="arabicPeriod"/>
            </a:pPr>
            <a:r>
              <a:rPr lang="en-US" dirty="0">
                <a:latin typeface="Calibri" panose="020F0502020204030204" pitchFamily="34" charset="0"/>
                <a:cs typeface="Calibri" panose="020F0502020204030204" pitchFamily="34" charset="0"/>
              </a:rPr>
              <a:t>Must be a member in good standing with no charges pending.</a:t>
            </a:r>
            <a:r>
              <a:rPr lang="en-US" dirty="0"/>
              <a:t> To be in good standing, the dues of the member requesting a transfer must be paid in advance at the time the application for transfer is made. </a:t>
            </a: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indent="-514350" hangingPunct="0">
              <a:buFont typeface="+mj-lt"/>
              <a:buAutoNum type="arabicPeriod"/>
            </a:pPr>
            <a:r>
              <a:rPr lang="en-US" dirty="0">
                <a:latin typeface="Calibri" panose="020F0502020204030204" pitchFamily="34" charset="0"/>
                <a:cs typeface="Calibri" panose="020F0502020204030204" pitchFamily="34" charset="0"/>
              </a:rPr>
              <a:t>A Home Auxiliary cannot refuse to transfer a member in good standing with no charges pending.</a:t>
            </a:r>
            <a:r>
              <a:rPr lang="en-US" dirty="0"/>
              <a:t> A member requesting a transfer shall remain a member of the transferring Auxiliary until she has been accepted by the transferee Auxiliary, provided her dues are paid as required by law. Upon issuance of a new receipt, she shall surrender her original receipt to the new Auxiliary Secretary.</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Member forfeit any dues paid to the Auxiliary which they belong and are required to pay dues to the Auxiliary in which they are transferring to.</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Transfers should NOT be added through Batch Entry.</a:t>
            </a:r>
          </a:p>
          <a:p>
            <a:endParaRPr lang="en-US" dirty="0"/>
          </a:p>
        </p:txBody>
      </p:sp>
    </p:spTree>
    <p:extLst>
      <p:ext uri="{BB962C8B-B14F-4D97-AF65-F5344CB8AC3E}">
        <p14:creationId xmlns:p14="http://schemas.microsoft.com/office/powerpoint/2010/main" val="1514578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296" y="154433"/>
            <a:ext cx="11728174" cy="2862322"/>
          </a:xfrm>
          <a:prstGeom prst="rect">
            <a:avLst/>
          </a:prstGeom>
        </p:spPr>
        <p:txBody>
          <a:bodyPr wrap="square">
            <a:spAutoFit/>
          </a:bodyPr>
          <a:lstStyle/>
          <a:p>
            <a:pPr lvl="0" algn="ctr" hangingPunct="0">
              <a:spcBef>
                <a:spcPts val="0"/>
              </a:spcBef>
            </a:pPr>
            <a:r>
              <a:rPr lang="en-US" b="1" dirty="0">
                <a:cs typeface="Calibri" panose="020F0502020204030204" pitchFamily="34" charset="0"/>
              </a:rPr>
              <a:t>36. Official Receipts</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Official Dues Receipts MUST be printed directly from the MMS System in color. This is the ONLY acceptable receipt to show as evidence of membership.</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The Official Receipt must include the highest office the member has attained, if any.</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Under 21 Years of Age must be endorsed on the receipt if the By-Laws so allow.</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You can account for monies collected for dues and application fees within the MMS System.</a:t>
            </a:r>
          </a:p>
        </p:txBody>
      </p:sp>
    </p:spTree>
    <p:extLst>
      <p:ext uri="{BB962C8B-B14F-4D97-AF65-F5344CB8AC3E}">
        <p14:creationId xmlns:p14="http://schemas.microsoft.com/office/powerpoint/2010/main" val="522627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630315" cy="369332"/>
          </a:xfrm>
          <a:prstGeom prst="rect">
            <a:avLst/>
          </a:prstGeom>
          <a:noFill/>
        </p:spPr>
        <p:txBody>
          <a:bodyPr wrap="square" rtlCol="0">
            <a:spAutoFit/>
          </a:bodyPr>
          <a:lstStyle/>
          <a:p>
            <a:r>
              <a:rPr lang="en-US" b="1" dirty="0"/>
              <a:t>37.</a:t>
            </a:r>
          </a:p>
        </p:txBody>
      </p:sp>
      <p:sp>
        <p:nvSpPr>
          <p:cNvPr id="18" name="Text Placeholder 16"/>
          <p:cNvSpPr>
            <a:spLocks noGrp="1"/>
          </p:cNvSpPr>
          <p:nvPr>
            <p:ph type="body" sz="half" idx="16"/>
          </p:nvPr>
        </p:nvSpPr>
        <p:spPr>
          <a:xfrm>
            <a:off x="397164" y="99291"/>
            <a:ext cx="11693236" cy="6670964"/>
          </a:xfrm>
        </p:spPr>
        <p:txBody>
          <a:bodyPr>
            <a:normAutofit fontScale="25000" lnSpcReduction="20000"/>
          </a:bodyPr>
          <a:lstStyle/>
          <a:p>
            <a:r>
              <a:rPr lang="en-US" sz="6400" u="sng" dirty="0"/>
              <a:t>RECORDS TO BE KEPT PERMANENTLY</a:t>
            </a:r>
            <a:endParaRPr lang="en-US" sz="6400" dirty="0"/>
          </a:p>
          <a:p>
            <a:r>
              <a:rPr lang="en-US" sz="6400" dirty="0"/>
              <a:t>Secretary’s Cash Books</a:t>
            </a:r>
            <a:br>
              <a:rPr lang="en-US" sz="6400" dirty="0"/>
            </a:br>
            <a:r>
              <a:rPr lang="en-US" sz="6400" dirty="0"/>
              <a:t>Secretary’s Minute Books</a:t>
            </a:r>
            <a:br>
              <a:rPr lang="en-US" sz="6400" dirty="0"/>
            </a:br>
            <a:r>
              <a:rPr lang="en-US" sz="6400" dirty="0"/>
              <a:t>Deeds, mortgages, notes, leases and contracts</a:t>
            </a:r>
            <a:br>
              <a:rPr lang="en-US" sz="6400" dirty="0"/>
            </a:br>
            <a:r>
              <a:rPr lang="en-US" sz="6400" dirty="0"/>
              <a:t>Authorizations from Grand Aerie Departments</a:t>
            </a:r>
            <a:br>
              <a:rPr lang="en-US" sz="6400" dirty="0"/>
            </a:br>
            <a:r>
              <a:rPr lang="en-US" sz="6400" dirty="0"/>
              <a:t>By-Laws (current)</a:t>
            </a:r>
            <a:br>
              <a:rPr lang="en-US" sz="6400" dirty="0"/>
            </a:br>
            <a:r>
              <a:rPr lang="en-US" sz="6400" dirty="0"/>
              <a:t>All Tax Records</a:t>
            </a:r>
            <a:br>
              <a:rPr lang="en-US" sz="6400" dirty="0"/>
            </a:br>
            <a:r>
              <a:rPr lang="en-US" sz="6400" dirty="0"/>
              <a:t>Transfer Applications</a:t>
            </a:r>
            <a:br>
              <a:rPr lang="en-US" sz="6400" dirty="0"/>
            </a:br>
            <a:r>
              <a:rPr lang="en-US" sz="6400" dirty="0" err="1"/>
              <a:t>Applications</a:t>
            </a:r>
            <a:r>
              <a:rPr lang="en-US" sz="6400" dirty="0"/>
              <a:t> for Membership</a:t>
            </a:r>
            <a:br>
              <a:rPr lang="en-US" sz="6400" dirty="0"/>
            </a:br>
            <a:r>
              <a:rPr lang="en-US" sz="6400" dirty="0"/>
              <a:t>(Applications: Permanently or until the member has passed, resigned or transferred to another Auxiliary.)</a:t>
            </a:r>
          </a:p>
          <a:p>
            <a:endParaRPr lang="en-US" sz="6400" u="sng" dirty="0"/>
          </a:p>
          <a:p>
            <a:r>
              <a:rPr lang="en-US" sz="6400" u="sng" dirty="0"/>
              <a:t>RECORDS TO BE KEPT FOR SEVEN (7) YEARS, THEN DESTROYED</a:t>
            </a:r>
            <a:r>
              <a:rPr lang="en-US" sz="6400" dirty="0"/>
              <a:t> </a:t>
            </a:r>
          </a:p>
          <a:p>
            <a:r>
              <a:rPr lang="en-US" sz="6400" dirty="0"/>
              <a:t>Secretary’s Semi-Annual and Annual Reports</a:t>
            </a:r>
            <a:br>
              <a:rPr lang="en-US" sz="6400" dirty="0"/>
            </a:br>
            <a:r>
              <a:rPr lang="en-US" sz="6400" dirty="0"/>
              <a:t>Treasurer’s Cash Books</a:t>
            </a:r>
            <a:br>
              <a:rPr lang="en-US" sz="6400" dirty="0"/>
            </a:br>
            <a:r>
              <a:rPr lang="en-US" sz="6400" dirty="0"/>
              <a:t>Treasurer’s Annual Reports.</a:t>
            </a:r>
            <a:br>
              <a:rPr lang="en-US" sz="6400" dirty="0"/>
            </a:br>
            <a:r>
              <a:rPr lang="en-US" sz="6400" dirty="0"/>
              <a:t>Miscellaneous Receipts </a:t>
            </a:r>
            <a:br>
              <a:rPr lang="en-US" sz="6400" dirty="0"/>
            </a:br>
            <a:r>
              <a:rPr lang="en-US" sz="6400" dirty="0"/>
              <a:t>Individual ledger sheets and/or cards of deceased or former members</a:t>
            </a:r>
            <a:br>
              <a:rPr lang="en-US" sz="6400" dirty="0"/>
            </a:br>
            <a:r>
              <a:rPr lang="en-US" sz="6400" dirty="0"/>
              <a:t>Canceled checks, except those where the liens have not been canceled </a:t>
            </a:r>
            <a:br>
              <a:rPr lang="en-US" sz="6400" dirty="0"/>
            </a:br>
            <a:r>
              <a:rPr lang="en-US" sz="6400" dirty="0"/>
              <a:t>Check Stubs </a:t>
            </a:r>
            <a:br>
              <a:rPr lang="en-US" sz="6400" dirty="0"/>
            </a:br>
            <a:r>
              <a:rPr lang="en-US" sz="6400" dirty="0"/>
              <a:t>Auditor’s Monthly and Annual Statements</a:t>
            </a:r>
            <a:br>
              <a:rPr lang="en-US" sz="6400" dirty="0"/>
            </a:br>
            <a:r>
              <a:rPr lang="en-US" sz="6400" dirty="0"/>
              <a:t>Bank Statements </a:t>
            </a:r>
          </a:p>
          <a:p>
            <a:r>
              <a:rPr lang="en-US" sz="6400" dirty="0"/>
              <a:t> </a:t>
            </a:r>
          </a:p>
          <a:p>
            <a:r>
              <a:rPr lang="en-US" sz="6400" u="sng" dirty="0"/>
              <a:t>RECORDS TO BE KEPT FOR THREE (3) YEARS, THEN DESTROYED </a:t>
            </a:r>
            <a:r>
              <a:rPr lang="en-US" sz="6400" dirty="0"/>
              <a:t>Bills, invoices, etc.</a:t>
            </a:r>
            <a:br>
              <a:rPr lang="en-US" sz="6400" dirty="0"/>
            </a:br>
            <a:r>
              <a:rPr lang="en-US" sz="6400" dirty="0"/>
              <a:t>Temporary dues receipts </a:t>
            </a:r>
            <a:br>
              <a:rPr lang="en-US" sz="6400" dirty="0"/>
            </a:br>
            <a:r>
              <a:rPr lang="en-US" sz="6400" dirty="0"/>
              <a:t>Official Government and Grand Aerie/Auxiliary Correspondence  </a:t>
            </a:r>
          </a:p>
          <a:p>
            <a:r>
              <a:rPr lang="en-US" sz="6400" dirty="0"/>
              <a:t> </a:t>
            </a:r>
          </a:p>
          <a:p>
            <a:r>
              <a:rPr lang="en-US" sz="6400" dirty="0"/>
              <a:t>  </a:t>
            </a:r>
          </a:p>
          <a:p>
            <a:r>
              <a:rPr lang="en-US" sz="6400" b="1" dirty="0"/>
              <a:t>NOTE:</a:t>
            </a:r>
            <a:r>
              <a:rPr lang="en-US" sz="6400" dirty="0"/>
              <a:t> Official Correspondence should be carefully screened before destroying. Some correspondence could be destroyed in less than three (3) years, while some should be kept much longer. Correspondence that may be needed for </a:t>
            </a:r>
            <a:r>
              <a:rPr lang="en-US" sz="6400" b="1" u="sng" dirty="0"/>
              <a:t>any</a:t>
            </a:r>
            <a:r>
              <a:rPr lang="en-US" sz="6400" dirty="0"/>
              <a:t> audit should be kept for at least seven (7) years.</a:t>
            </a:r>
          </a:p>
          <a:p>
            <a:r>
              <a:rPr lang="en-US" sz="6400" dirty="0"/>
              <a:t> </a:t>
            </a:r>
          </a:p>
          <a:p>
            <a:r>
              <a:rPr lang="en-US" sz="6400" dirty="0"/>
              <a:t> </a:t>
            </a:r>
          </a:p>
          <a:p>
            <a:endParaRPr lang="en-US" dirty="0"/>
          </a:p>
        </p:txBody>
      </p:sp>
    </p:spTree>
    <p:extLst>
      <p:ext uri="{BB962C8B-B14F-4D97-AF65-F5344CB8AC3E}">
        <p14:creationId xmlns:p14="http://schemas.microsoft.com/office/powerpoint/2010/main" val="3919831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220"/>
            <a:ext cx="9943732" cy="704580"/>
          </a:xfrm>
        </p:spPr>
        <p:txBody>
          <a:bodyPr>
            <a:normAutofit/>
          </a:bodyPr>
          <a:lstStyle/>
          <a:p>
            <a:pPr algn="ctr"/>
            <a:r>
              <a:rPr lang="en-US" sz="1800" b="1" dirty="0">
                <a:latin typeface="+mn-lt"/>
              </a:rPr>
              <a:t>38. Checklist of Financial and Reporting Responsibilities for Aeries and Auxiliaries</a:t>
            </a:r>
            <a:br>
              <a:rPr lang="en-US" sz="1800" b="1" dirty="0">
                <a:latin typeface="+mn-lt"/>
              </a:rPr>
            </a:br>
            <a:endParaRPr lang="en-US" sz="1800" b="1" dirty="0">
              <a:latin typeface="+mn-lt"/>
            </a:endParaRPr>
          </a:p>
        </p:txBody>
      </p:sp>
      <p:sp>
        <p:nvSpPr>
          <p:cNvPr id="34" name="TextBox 33"/>
          <p:cNvSpPr txBox="1"/>
          <p:nvPr/>
        </p:nvSpPr>
        <p:spPr>
          <a:xfrm>
            <a:off x="321129" y="632579"/>
            <a:ext cx="6010132" cy="5262979"/>
          </a:xfrm>
          <a:prstGeom prst="rect">
            <a:avLst/>
          </a:prstGeom>
          <a:noFill/>
        </p:spPr>
        <p:txBody>
          <a:bodyPr wrap="square" rtlCol="0">
            <a:spAutoFit/>
          </a:bodyPr>
          <a:lstStyle/>
          <a:p>
            <a:r>
              <a:rPr lang="en-US" sz="1600" b="1" u="sng" dirty="0"/>
              <a:t>JUNE</a:t>
            </a:r>
          </a:p>
          <a:p>
            <a:r>
              <a:rPr lang="en-US" sz="1600" dirty="0"/>
              <a:t>1</a:t>
            </a:r>
            <a:r>
              <a:rPr lang="en-US" sz="1600" baseline="30000" dirty="0"/>
              <a:t>st</a:t>
            </a:r>
            <a:r>
              <a:rPr lang="en-US" sz="1600" dirty="0"/>
              <a:t>  - Per Capita Tax Due to Grand and State/Province</a:t>
            </a:r>
          </a:p>
          <a:p>
            <a:endParaRPr lang="en-US" sz="1600" dirty="0"/>
          </a:p>
          <a:p>
            <a:r>
              <a:rPr lang="en-US" sz="1600" b="1" u="sng" dirty="0"/>
              <a:t>JULY</a:t>
            </a:r>
          </a:p>
          <a:p>
            <a:r>
              <a:rPr lang="en-US" sz="1600" dirty="0"/>
              <a:t>1</a:t>
            </a:r>
            <a:r>
              <a:rPr lang="en-US" sz="1600" baseline="30000" dirty="0"/>
              <a:t>st</a:t>
            </a:r>
            <a:r>
              <a:rPr lang="en-US" sz="1600" dirty="0"/>
              <a:t> - Per Capita Tax LATE</a:t>
            </a:r>
          </a:p>
          <a:p>
            <a:r>
              <a:rPr lang="en-US" sz="1600" dirty="0"/>
              <a:t>31</a:t>
            </a:r>
            <a:r>
              <a:rPr lang="en-US" sz="1600" baseline="30000" dirty="0"/>
              <a:t>st</a:t>
            </a:r>
            <a:r>
              <a:rPr lang="en-US" sz="1600" dirty="0"/>
              <a:t> - IRS Payroll Tax Form 941 Due for June 30 </a:t>
            </a:r>
          </a:p>
          <a:p>
            <a:r>
              <a:rPr lang="en-US" sz="1600" dirty="0"/>
              <a:t>31</a:t>
            </a:r>
            <a:r>
              <a:rPr lang="en-US" sz="1600" baseline="30000" dirty="0"/>
              <a:t>st</a:t>
            </a:r>
            <a:r>
              <a:rPr lang="en-US" sz="1600" dirty="0"/>
              <a:t> - Qtr. Ends</a:t>
            </a:r>
          </a:p>
          <a:p>
            <a:endParaRPr lang="en-US" sz="1600" b="1" u="sng" dirty="0"/>
          </a:p>
          <a:p>
            <a:r>
              <a:rPr lang="en-US" sz="1600" b="1" u="sng" dirty="0"/>
              <a:t>OCTOBER</a:t>
            </a:r>
          </a:p>
          <a:p>
            <a:r>
              <a:rPr lang="en-US" sz="1600" dirty="0"/>
              <a:t>15</a:t>
            </a:r>
            <a:r>
              <a:rPr lang="en-US" sz="1600" baseline="30000" dirty="0"/>
              <a:t>th</a:t>
            </a:r>
            <a:r>
              <a:rPr lang="en-US" sz="1600" dirty="0"/>
              <a:t> - IRS Form 990 Due </a:t>
            </a:r>
          </a:p>
          <a:p>
            <a:r>
              <a:rPr lang="en-US" sz="1600" dirty="0"/>
              <a:t>15</a:t>
            </a:r>
            <a:r>
              <a:rPr lang="en-US" sz="1600" baseline="30000" dirty="0"/>
              <a:t>th</a:t>
            </a:r>
            <a:r>
              <a:rPr lang="en-US" sz="1600" dirty="0"/>
              <a:t> - IRS Form 990 Extension Due if unable to file </a:t>
            </a:r>
          </a:p>
          <a:p>
            <a:r>
              <a:rPr lang="en-US" sz="1600" dirty="0"/>
              <a:t>15</a:t>
            </a:r>
            <a:r>
              <a:rPr lang="en-US" sz="1600" baseline="30000" dirty="0"/>
              <a:t>th</a:t>
            </a:r>
            <a:r>
              <a:rPr lang="en-US" sz="1600" dirty="0"/>
              <a:t> - Treasurer’s Report and 990 Copy Due to Grand Aerie</a:t>
            </a:r>
          </a:p>
          <a:p>
            <a:r>
              <a:rPr lang="en-US" sz="1600" dirty="0"/>
              <a:t>15</a:t>
            </a:r>
            <a:r>
              <a:rPr lang="en-US" sz="1600" baseline="30000" dirty="0"/>
              <a:t>th</a:t>
            </a:r>
            <a:r>
              <a:rPr lang="en-US" sz="1600" dirty="0"/>
              <a:t> - Auditor Report due for all postcard filers and Canada</a:t>
            </a:r>
          </a:p>
          <a:p>
            <a:r>
              <a:rPr lang="en-US" sz="1600" dirty="0"/>
              <a:t>31</a:t>
            </a:r>
            <a:r>
              <a:rPr lang="en-US" sz="1600" baseline="30000" dirty="0"/>
              <a:t>st</a:t>
            </a:r>
            <a:r>
              <a:rPr lang="en-US" sz="1600" dirty="0"/>
              <a:t> - IRS Payroll Tax Form 941 Due for Sept 30 </a:t>
            </a:r>
          </a:p>
          <a:p>
            <a:r>
              <a:rPr lang="en-US" sz="1600" dirty="0"/>
              <a:t>31</a:t>
            </a:r>
            <a:r>
              <a:rPr lang="en-US" sz="1600" baseline="30000" dirty="0"/>
              <a:t>st</a:t>
            </a:r>
            <a:r>
              <a:rPr lang="en-US" sz="1600" dirty="0"/>
              <a:t> - Qtr. Ends</a:t>
            </a:r>
          </a:p>
          <a:p>
            <a:endParaRPr lang="en-US" sz="1600" dirty="0"/>
          </a:p>
          <a:p>
            <a:r>
              <a:rPr lang="en-US" sz="1600" b="1" u="sng" dirty="0"/>
              <a:t>JANUARY</a:t>
            </a:r>
            <a:endParaRPr lang="en-US" sz="1600" dirty="0"/>
          </a:p>
          <a:p>
            <a:r>
              <a:rPr lang="en-US" sz="1600" dirty="0"/>
              <a:t>31</a:t>
            </a:r>
            <a:r>
              <a:rPr lang="en-US" sz="1600" baseline="30000" dirty="0"/>
              <a:t>st</a:t>
            </a:r>
            <a:r>
              <a:rPr lang="en-US" sz="1600" dirty="0"/>
              <a:t> - IRS Payroll Tax Form 941 Due for September 30 Qtr. end</a:t>
            </a:r>
            <a:endParaRPr lang="en-US" sz="1400" dirty="0"/>
          </a:p>
          <a:p>
            <a:r>
              <a:rPr lang="en-US" sz="1600" dirty="0"/>
              <a:t>31</a:t>
            </a:r>
            <a:r>
              <a:rPr lang="en-US" sz="1600" baseline="30000" dirty="0"/>
              <a:t>st</a:t>
            </a:r>
            <a:r>
              <a:rPr lang="en-US" sz="1600" dirty="0"/>
              <a:t> - IRS Payroll Tax Form 941 Due for December 31 Qtr. end</a:t>
            </a:r>
            <a:endParaRPr lang="en-US" sz="1400" dirty="0"/>
          </a:p>
          <a:p>
            <a:r>
              <a:rPr lang="en-US" sz="1600" dirty="0"/>
              <a:t>31</a:t>
            </a:r>
            <a:r>
              <a:rPr lang="en-US" sz="1600" baseline="30000" dirty="0"/>
              <a:t>st</a:t>
            </a:r>
            <a:r>
              <a:rPr lang="en-US" sz="1600" dirty="0"/>
              <a:t> - IRS Payroll Tax Form 940 Due for December 31 year end</a:t>
            </a:r>
          </a:p>
          <a:p>
            <a:endParaRPr lang="en-US" sz="1600" dirty="0"/>
          </a:p>
        </p:txBody>
      </p:sp>
      <p:sp>
        <p:nvSpPr>
          <p:cNvPr id="35" name="TextBox 34"/>
          <p:cNvSpPr txBox="1"/>
          <p:nvPr/>
        </p:nvSpPr>
        <p:spPr>
          <a:xfrm>
            <a:off x="6331261" y="812800"/>
            <a:ext cx="5698723" cy="3293209"/>
          </a:xfrm>
          <a:prstGeom prst="rect">
            <a:avLst/>
          </a:prstGeom>
          <a:noFill/>
        </p:spPr>
        <p:txBody>
          <a:bodyPr wrap="square" rtlCol="0">
            <a:spAutoFit/>
          </a:bodyPr>
          <a:lstStyle/>
          <a:p>
            <a:r>
              <a:rPr lang="en-US" sz="1600" b="1" u="sng" dirty="0"/>
              <a:t>JANUARY</a:t>
            </a:r>
          </a:p>
          <a:p>
            <a:r>
              <a:rPr lang="en-US" sz="1600" dirty="0"/>
              <a:t>31</a:t>
            </a:r>
            <a:r>
              <a:rPr lang="en-US" sz="1600" baseline="30000" dirty="0"/>
              <a:t>st</a:t>
            </a:r>
            <a:r>
              <a:rPr lang="en-US" sz="1600" dirty="0"/>
              <a:t> - Forms 1099 and W2 due to recipient </a:t>
            </a:r>
          </a:p>
          <a:p>
            <a:r>
              <a:rPr lang="en-US" sz="1600" dirty="0"/>
              <a:t>28</a:t>
            </a:r>
            <a:r>
              <a:rPr lang="en-US" sz="1600" baseline="30000" dirty="0"/>
              <a:t>th </a:t>
            </a:r>
            <a:r>
              <a:rPr lang="en-US" sz="1600" dirty="0"/>
              <a:t>- Form 1096 (1099 Summary Report) due to IRS </a:t>
            </a:r>
          </a:p>
          <a:p>
            <a:endParaRPr lang="en-US" sz="1600" dirty="0"/>
          </a:p>
          <a:p>
            <a:r>
              <a:rPr lang="en-US" sz="1600" b="1" u="sng" dirty="0"/>
              <a:t>APRIL </a:t>
            </a:r>
          </a:p>
          <a:p>
            <a:r>
              <a:rPr lang="en-US" sz="1600" dirty="0"/>
              <a:t>15</a:t>
            </a:r>
            <a:r>
              <a:rPr lang="en-US" sz="1600" baseline="30000" dirty="0"/>
              <a:t>th </a:t>
            </a:r>
            <a:r>
              <a:rPr lang="en-US" sz="1600" b="1" dirty="0"/>
              <a:t>- </a:t>
            </a:r>
            <a:r>
              <a:rPr lang="en-US" sz="1600" dirty="0"/>
              <a:t>IRS Form 990 due – if extension was filed</a:t>
            </a:r>
          </a:p>
          <a:p>
            <a:r>
              <a:rPr lang="en-US" sz="1600" dirty="0"/>
              <a:t>30</a:t>
            </a:r>
            <a:r>
              <a:rPr lang="en-US" sz="1600" baseline="30000" dirty="0"/>
              <a:t>th</a:t>
            </a:r>
            <a:r>
              <a:rPr lang="en-US" sz="1600" dirty="0"/>
              <a:t> - IRS Payroll tax form 941 due for March 31 Qtr. end </a:t>
            </a:r>
          </a:p>
          <a:p>
            <a:endParaRPr lang="en-US" sz="1600" dirty="0"/>
          </a:p>
          <a:p>
            <a:r>
              <a:rPr lang="en-US" sz="1600" b="1" u="sng" dirty="0"/>
              <a:t>MAY</a:t>
            </a:r>
          </a:p>
          <a:p>
            <a:r>
              <a:rPr lang="en-US" sz="1600" dirty="0"/>
              <a:t>31</a:t>
            </a:r>
            <a:r>
              <a:rPr lang="en-US" sz="1600" baseline="30000" dirty="0"/>
              <a:t>st</a:t>
            </a:r>
            <a:r>
              <a:rPr lang="en-US" sz="1600" dirty="0"/>
              <a:t> - Contributions must be received in Grand Aerie for fiscal year </a:t>
            </a:r>
          </a:p>
          <a:p>
            <a:r>
              <a:rPr lang="en-US" sz="1600" dirty="0"/>
              <a:t>31</a:t>
            </a:r>
            <a:r>
              <a:rPr lang="en-US" sz="1600" baseline="30000" dirty="0"/>
              <a:t>st</a:t>
            </a:r>
            <a:r>
              <a:rPr lang="en-US" sz="1600" dirty="0"/>
              <a:t> -  Credit on Convention Reports </a:t>
            </a:r>
          </a:p>
          <a:p>
            <a:r>
              <a:rPr lang="en-US" sz="1600" dirty="0"/>
              <a:t>31</a:t>
            </a:r>
            <a:r>
              <a:rPr lang="en-US" sz="1600" baseline="30000" dirty="0"/>
              <a:t>st</a:t>
            </a:r>
            <a:r>
              <a:rPr lang="en-US" sz="1600" dirty="0"/>
              <a:t> - Grand Aerie Books Closed</a:t>
            </a:r>
          </a:p>
          <a:p>
            <a:r>
              <a:rPr lang="en-US" sz="1600" dirty="0"/>
              <a:t>31</a:t>
            </a:r>
            <a:r>
              <a:rPr lang="en-US" sz="1600" baseline="30000" dirty="0"/>
              <a:t>st</a:t>
            </a:r>
            <a:r>
              <a:rPr lang="en-US" sz="1600" dirty="0"/>
              <a:t> -  Last POST Date </a:t>
            </a:r>
          </a:p>
        </p:txBody>
      </p:sp>
      <p:sp>
        <p:nvSpPr>
          <p:cNvPr id="36" name="TextBox 35"/>
          <p:cNvSpPr txBox="1"/>
          <p:nvPr/>
        </p:nvSpPr>
        <p:spPr>
          <a:xfrm>
            <a:off x="152403" y="6098822"/>
            <a:ext cx="11877581" cy="646331"/>
          </a:xfrm>
          <a:prstGeom prst="rect">
            <a:avLst/>
          </a:prstGeom>
          <a:noFill/>
        </p:spPr>
        <p:txBody>
          <a:bodyPr wrap="square" rtlCol="0">
            <a:spAutoFit/>
          </a:bodyPr>
          <a:lstStyle/>
          <a:p>
            <a:r>
              <a:rPr lang="en-US" dirty="0"/>
              <a:t>Assistance: IRS – www.irs.gov website, choose Non-Profit and Charity tab or call 1-877-829-5500</a:t>
            </a:r>
          </a:p>
          <a:p>
            <a:r>
              <a:rPr lang="en-US" dirty="0"/>
              <a:t>Grand Aerie – accounting@foe.com or </a:t>
            </a:r>
            <a:r>
              <a:rPr lang="en-US" dirty="0">
                <a:hlinkClick r:id="rId2"/>
              </a:rPr>
              <a:t>charities@foe.com</a:t>
            </a:r>
            <a:endParaRPr lang="en-US" dirty="0"/>
          </a:p>
        </p:txBody>
      </p:sp>
    </p:spTree>
    <p:extLst>
      <p:ext uri="{BB962C8B-B14F-4D97-AF65-F5344CB8AC3E}">
        <p14:creationId xmlns:p14="http://schemas.microsoft.com/office/powerpoint/2010/main" val="107578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 y="582385"/>
            <a:ext cx="11726134" cy="4247317"/>
          </a:xfrm>
          <a:prstGeom prst="rect">
            <a:avLst/>
          </a:prstGeom>
        </p:spPr>
        <p:txBody>
          <a:bodyPr wrap="square">
            <a:spAutoFit/>
          </a:bodyPr>
          <a:lstStyle/>
          <a:p>
            <a:r>
              <a:rPr lang="en-US" b="1" dirty="0"/>
              <a:t>39.  </a:t>
            </a:r>
          </a:p>
          <a:p>
            <a:endParaRPr lang="en-US" b="1" dirty="0"/>
          </a:p>
          <a:p>
            <a:r>
              <a:rPr lang="en-US" b="1" dirty="0"/>
              <a:t>REPORTING WHERE DUE DATE IS DEPENDENT UPON STATE LAW REQUIREMENTS OR RENEWAL DATES:</a:t>
            </a:r>
          </a:p>
          <a:p>
            <a:endParaRPr lang="en-US" dirty="0"/>
          </a:p>
          <a:p>
            <a:r>
              <a:rPr lang="en-US" b="1" dirty="0"/>
              <a:t>Monthly:</a:t>
            </a:r>
            <a:r>
              <a:rPr lang="en-US" dirty="0"/>
              <a:t> </a:t>
            </a:r>
          </a:p>
          <a:p>
            <a:endParaRPr lang="en-US" dirty="0"/>
          </a:p>
          <a:p>
            <a:r>
              <a:rPr lang="en-US" dirty="0"/>
              <a:t>-	State Sales Tax Reports</a:t>
            </a:r>
          </a:p>
          <a:p>
            <a:endParaRPr lang="en-US" dirty="0"/>
          </a:p>
          <a:p>
            <a:r>
              <a:rPr lang="en-US" dirty="0"/>
              <a:t>-	Gaming Reporting</a:t>
            </a:r>
          </a:p>
          <a:p>
            <a:endParaRPr lang="en-US" dirty="0"/>
          </a:p>
          <a:p>
            <a:r>
              <a:rPr lang="en-US" b="1" dirty="0"/>
              <a:t>Annually: </a:t>
            </a:r>
          </a:p>
          <a:p>
            <a:endParaRPr lang="en-US" b="1" dirty="0"/>
          </a:p>
          <a:p>
            <a:r>
              <a:rPr lang="en-US" b="1" dirty="0"/>
              <a:t>-	</a:t>
            </a:r>
            <a:r>
              <a:rPr lang="en-US" dirty="0"/>
              <a:t>Insurance Documents with Declaration Pages naming Grand Aerie as additionally insured</a:t>
            </a:r>
          </a:p>
          <a:p>
            <a:endParaRPr lang="en-US" dirty="0"/>
          </a:p>
          <a:p>
            <a:r>
              <a:rPr lang="en-US" dirty="0"/>
              <a:t>-</a:t>
            </a:r>
            <a:r>
              <a:rPr lang="en-US"/>
              <a:t>	State </a:t>
            </a:r>
            <a:r>
              <a:rPr lang="en-US" dirty="0"/>
              <a:t>Registration or Incorporation Renewal (usually has a filing fee).</a:t>
            </a:r>
          </a:p>
        </p:txBody>
      </p:sp>
    </p:spTree>
    <p:extLst>
      <p:ext uri="{BB962C8B-B14F-4D97-AF65-F5344CB8AC3E}">
        <p14:creationId xmlns:p14="http://schemas.microsoft.com/office/powerpoint/2010/main" val="4260394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817" y="470762"/>
            <a:ext cx="11780669" cy="5909310"/>
          </a:xfrm>
          <a:prstGeom prst="rect">
            <a:avLst/>
          </a:prstGeom>
        </p:spPr>
        <p:txBody>
          <a:bodyPr wrap="square">
            <a:spAutoFit/>
          </a:bodyPr>
          <a:lstStyle/>
          <a:p>
            <a:pPr algn="ctr"/>
            <a:r>
              <a:rPr lang="en-US" b="1" dirty="0">
                <a:latin typeface="Times New Roman" panose="02020603050405020304" pitchFamily="18" charset="0"/>
              </a:rPr>
              <a:t>OTHER TIMEFRAMES OF NOTE</a:t>
            </a:r>
          </a:p>
          <a:p>
            <a:endParaRPr lang="en-US" b="1" dirty="0">
              <a:latin typeface="Times New Roman" panose="02020603050405020304" pitchFamily="18" charset="0"/>
            </a:endParaRPr>
          </a:p>
          <a:p>
            <a:r>
              <a:rPr lang="en-US" b="1" dirty="0">
                <a:latin typeface="Times New Roman" panose="02020603050405020304" pitchFamily="18" charset="0"/>
              </a:rPr>
              <a:t>40. CONTRIBUTIONS:</a:t>
            </a:r>
          </a:p>
          <a:p>
            <a:endParaRPr lang="en-US" dirty="0">
              <a:latin typeface="Times New Roman" panose="02020603050405020304" pitchFamily="18" charset="0"/>
            </a:endParaRPr>
          </a:p>
          <a:p>
            <a:r>
              <a:rPr lang="en-US" dirty="0">
                <a:latin typeface="Times New Roman" panose="02020603050405020304" pitchFamily="18" charset="0"/>
              </a:rPr>
              <a:t>The Grand Aerie Accounting Department closes the fiscal year on MAY 31. There are no exceptions to this date and late receipts cannot be accommodated. </a:t>
            </a:r>
          </a:p>
          <a:p>
            <a:endParaRPr lang="en-US" dirty="0">
              <a:latin typeface="Times New Roman" panose="02020603050405020304" pitchFamily="18" charset="0"/>
            </a:endParaRPr>
          </a:p>
          <a:p>
            <a:r>
              <a:rPr lang="en-US" dirty="0">
                <a:latin typeface="Times New Roman" panose="02020603050405020304" pitchFamily="18" charset="0"/>
              </a:rPr>
              <a:t>If you wish to ensure credit for your charity work during the annual convention, all contributions must reach the Grand Aerie PRIOR to May 31. If May 31 falls on a weekend, please adjust mailing dates accordingly to the prior Friday.</a:t>
            </a:r>
          </a:p>
          <a:p>
            <a:endParaRPr lang="en-US" dirty="0">
              <a:latin typeface="Times New Roman" panose="02020603050405020304" pitchFamily="18" charset="0"/>
            </a:endParaRPr>
          </a:p>
          <a:p>
            <a:r>
              <a:rPr lang="en-US" b="1" dirty="0">
                <a:latin typeface="Times New Roman" panose="02020603050405020304" pitchFamily="18" charset="0"/>
              </a:rPr>
              <a:t>GRANTS:</a:t>
            </a:r>
          </a:p>
          <a:p>
            <a:endParaRPr lang="en-US" b="1" dirty="0">
              <a:latin typeface="Times New Roman" panose="02020603050405020304" pitchFamily="18" charset="0"/>
            </a:endParaRPr>
          </a:p>
          <a:p>
            <a:r>
              <a:rPr lang="en-US" dirty="0">
                <a:latin typeface="Times New Roman" panose="02020603050405020304" pitchFamily="18" charset="0"/>
              </a:rPr>
              <a:t>If you are requesting a grant to be presented to a recipient or to be presented at a convention, please request your grant at a minimum of one month prior to date needed.</a:t>
            </a:r>
          </a:p>
          <a:p>
            <a:endParaRPr lang="en-US" dirty="0">
              <a:latin typeface="Times New Roman" panose="02020603050405020304" pitchFamily="18" charset="0"/>
            </a:endParaRPr>
          </a:p>
          <a:p>
            <a:r>
              <a:rPr lang="en-US" dirty="0">
                <a:latin typeface="Times New Roman" panose="02020603050405020304" pitchFamily="18" charset="0"/>
              </a:rPr>
              <a:t>The grant is processed through your State Secretary’s office, the International Charity Director (if over $5,000), through the Grand Aerie Board of Directors (if over $10,000) and then can be processed by the GA Accounting Department.</a:t>
            </a:r>
          </a:p>
          <a:p>
            <a:endParaRPr lang="en-US" dirty="0">
              <a:latin typeface="Times New Roman" panose="02020603050405020304" pitchFamily="18" charset="0"/>
            </a:endParaRPr>
          </a:p>
          <a:p>
            <a:r>
              <a:rPr lang="en-US" b="1" dirty="0">
                <a:latin typeface="Times New Roman" panose="02020603050405020304" pitchFamily="18" charset="0"/>
              </a:rPr>
              <a:t>REGIONAL GRANTS:</a:t>
            </a:r>
          </a:p>
          <a:p>
            <a:endParaRPr lang="en-US" b="1" dirty="0">
              <a:latin typeface="Times New Roman" panose="02020603050405020304" pitchFamily="18" charset="0"/>
            </a:endParaRPr>
          </a:p>
          <a:p>
            <a:r>
              <a:rPr lang="en-US" dirty="0">
                <a:latin typeface="Times New Roman" panose="02020603050405020304" pitchFamily="18" charset="0"/>
              </a:rPr>
              <a:t>The hosting State requests the Grant for $5,000 and must be submitted one month in advance of the Regional Conference</a:t>
            </a:r>
            <a:endParaRPr lang="en-US" dirty="0"/>
          </a:p>
        </p:txBody>
      </p:sp>
    </p:spTree>
    <p:extLst>
      <p:ext uri="{BB962C8B-B14F-4D97-AF65-F5344CB8AC3E}">
        <p14:creationId xmlns:p14="http://schemas.microsoft.com/office/powerpoint/2010/main" val="380503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734" y="299404"/>
            <a:ext cx="11752028" cy="4524315"/>
          </a:xfrm>
          <a:prstGeom prst="rect">
            <a:avLst/>
          </a:prstGeom>
          <a:noFill/>
        </p:spPr>
        <p:txBody>
          <a:bodyPr wrap="square" rtlCol="0">
            <a:spAutoFit/>
          </a:bodyPr>
          <a:lstStyle/>
          <a:p>
            <a:pPr algn="ctr"/>
            <a:endParaRPr lang="en-US" dirty="0"/>
          </a:p>
          <a:p>
            <a:pPr marL="230188" indent="-230188"/>
            <a:r>
              <a:rPr lang="en-US" b="1" dirty="0"/>
              <a:t>6. </a:t>
            </a:r>
            <a:r>
              <a:rPr lang="en-US" dirty="0"/>
              <a:t>Shall maintain such systems of records, books and accounts, and shall issue such notices and make such reports as the Grand Aerie shall prescribe.</a:t>
            </a:r>
          </a:p>
          <a:p>
            <a:pPr marL="230188" indent="-230188"/>
            <a:endParaRPr lang="en-US" dirty="0"/>
          </a:p>
          <a:p>
            <a:pPr marL="230188" indent="-230188" defTabSz="230188"/>
            <a:r>
              <a:rPr lang="en-US" b="1" dirty="0"/>
              <a:t>7. </a:t>
            </a:r>
            <a:r>
              <a:rPr lang="en-US" dirty="0"/>
              <a:t>The mailing list or roster is an official record of the Local Auxiliary for which the Madam Secretary is responsible. Every member whose name is on the roster list of the Local Auxiliary is entitled to full protection from any misuse of such roster list. Neither the Madam Secretary nor any other officer of the Local Auxiliary may use or authorize the use of the Auxiliary roster list. </a:t>
            </a:r>
            <a:r>
              <a:rPr lang="en-US" b="1" u="sng" dirty="0"/>
              <a:t>NAMES ONLY may be given for official Auxiliary business. </a:t>
            </a:r>
          </a:p>
          <a:p>
            <a:endParaRPr lang="en-US" b="1" u="sng" dirty="0"/>
          </a:p>
          <a:p>
            <a:pPr marL="230188" indent="-230188"/>
            <a:r>
              <a:rPr lang="en-US" b="1" dirty="0"/>
              <a:t>8. </a:t>
            </a:r>
            <a:r>
              <a:rPr lang="en-US" dirty="0"/>
              <a:t>If the Auxiliary has an office in the Aerie Home and it is an office shared by the Auxiliary officers, the Auxiliary membership controls who is to have a key to that office.</a:t>
            </a:r>
          </a:p>
          <a:p>
            <a:pPr marL="230188" indent="-230188"/>
            <a:r>
              <a:rPr lang="en-US" dirty="0"/>
              <a:t>	If the office is under the control of the Secretary, she controls who has keys to the office, with the exception that a </a:t>
            </a:r>
            <a:r>
              <a:rPr lang="en-US" b="1" dirty="0"/>
              <a:t>key must be given to the Aerie Trustees for security and emergency purposes only. </a:t>
            </a:r>
          </a:p>
          <a:p>
            <a:pPr marL="230188" indent="-230188"/>
            <a:endParaRPr lang="en-US" b="1" dirty="0"/>
          </a:p>
          <a:p>
            <a:pPr marL="341313" indent="-341313" defTabSz="114300">
              <a:tabLst>
                <a:tab pos="111125" algn="l"/>
                <a:tab pos="684213" algn="l"/>
              </a:tabLst>
            </a:pPr>
            <a:r>
              <a:rPr lang="en-US" b="1" dirty="0"/>
              <a:t>9. </a:t>
            </a:r>
            <a:r>
              <a:rPr lang="en-US" dirty="0"/>
              <a:t>Local Auxiliary By-Laws of a current status shall be posted at all times on the Auxiliary Bulletin Board so as to be available to all members of the Auxiliary.</a:t>
            </a:r>
            <a:endParaRPr lang="en-US" b="1" dirty="0"/>
          </a:p>
        </p:txBody>
      </p:sp>
    </p:spTree>
    <p:extLst>
      <p:ext uri="{BB962C8B-B14F-4D97-AF65-F5344CB8AC3E}">
        <p14:creationId xmlns:p14="http://schemas.microsoft.com/office/powerpoint/2010/main" val="307407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5" y="178625"/>
            <a:ext cx="11813309" cy="6463308"/>
          </a:xfrm>
          <a:prstGeom prst="rect">
            <a:avLst/>
          </a:prstGeom>
        </p:spPr>
        <p:txBody>
          <a:bodyPr wrap="square">
            <a:spAutoFit/>
          </a:bodyPr>
          <a:lstStyle/>
          <a:p>
            <a:pPr marL="341313" indent="-341313"/>
            <a:r>
              <a:rPr lang="en-US" b="1" dirty="0">
                <a:ea typeface="Times New Roman" panose="02020603050405020304" pitchFamily="18" charset="0"/>
              </a:rPr>
              <a:t>10. </a:t>
            </a:r>
            <a:r>
              <a:rPr lang="en-US" dirty="0">
                <a:ea typeface="Times New Roman" panose="02020603050405020304" pitchFamily="18" charset="0"/>
              </a:rPr>
              <a:t>The Madam Secretary shall segregate and enter amounts of all monies received upon her records to the credit of the respective funds of the Auxiliary, as required by the Laws of the Order, and shall pay such money to the Madam Treasurer at the close of each meeting, or on the succeeding day and demand the signature of the Madam Treasurer in the Secretary’s Cash Book, for money received by the Madam Treasurer.</a:t>
            </a:r>
          </a:p>
          <a:p>
            <a:endParaRPr lang="en-US" dirty="0"/>
          </a:p>
          <a:p>
            <a:pPr marL="346075" indent="-346075"/>
            <a:r>
              <a:rPr lang="en-US" b="1" dirty="0"/>
              <a:t>11. </a:t>
            </a:r>
            <a:r>
              <a:rPr lang="en-US" dirty="0"/>
              <a:t>The Madam Secretary shall demand, receive and immediately receipt for all money and/or property belonging to the Auxiliary and receive from every source, including any committee, Marching Club, Degree or Drill Team or other Internal Unit.</a:t>
            </a:r>
          </a:p>
          <a:p>
            <a:pPr marL="346075" indent="-346075"/>
            <a:endParaRPr lang="en-US" dirty="0">
              <a:solidFill>
                <a:srgbClr val="FF0000"/>
              </a:solidFill>
            </a:endParaRPr>
          </a:p>
          <a:p>
            <a:pPr marL="346075" indent="-346075"/>
            <a:r>
              <a:rPr lang="en-US" b="1" dirty="0"/>
              <a:t>12. </a:t>
            </a:r>
            <a:r>
              <a:rPr lang="en-US" dirty="0"/>
              <a:t>May appoint an assistant to efficiently carry on the duties of her office. The assistants so appointed shall give bond for the faithful performance of such duties, the premiums to be paid for by the Auxiliary. The Secretary shall also be responsible for her bond, for the faithful performance of the duties assigned to such assistants</a:t>
            </a:r>
            <a:r>
              <a:rPr lang="en-US" b="1" dirty="0"/>
              <a:t>. The assistants’</a:t>
            </a:r>
            <a:r>
              <a:rPr lang="en-US" dirty="0"/>
              <a:t> compensation shall be paid by regular Auxiliary check from the treasury of the Auxiliary </a:t>
            </a:r>
            <a:r>
              <a:rPr lang="en-US" b="1" dirty="0"/>
              <a:t>if compensation is</a:t>
            </a:r>
            <a:r>
              <a:rPr lang="en-US" dirty="0"/>
              <a:t> provided </a:t>
            </a:r>
            <a:r>
              <a:rPr lang="en-US" b="1" dirty="0"/>
              <a:t>for in</a:t>
            </a:r>
            <a:r>
              <a:rPr lang="en-US" dirty="0"/>
              <a:t> the By-Laws of the Local Auxiliary</a:t>
            </a:r>
            <a:r>
              <a:rPr lang="en-US" b="1" dirty="0"/>
              <a:t>,</a:t>
            </a:r>
            <a:r>
              <a:rPr lang="en-US" dirty="0"/>
              <a:t> </a:t>
            </a:r>
            <a:r>
              <a:rPr lang="en-US" b="1" dirty="0"/>
              <a:t>and in that event,</a:t>
            </a:r>
            <a:r>
              <a:rPr lang="en-US" dirty="0"/>
              <a:t> the compensation to the assistant shall not be charged against, and regularly deducted from, the compensation of the Secretary.</a:t>
            </a:r>
          </a:p>
          <a:p>
            <a:pPr marL="346075" indent="-346075"/>
            <a:endParaRPr lang="en-US" dirty="0"/>
          </a:p>
          <a:p>
            <a:pPr hangingPunct="0">
              <a:spcBef>
                <a:spcPts val="0"/>
              </a:spcBef>
            </a:pPr>
            <a:r>
              <a:rPr lang="en-US" b="1" dirty="0"/>
              <a:t>13. </a:t>
            </a:r>
            <a:r>
              <a:rPr lang="en-US" dirty="0"/>
              <a:t>Shall read at every meeting:</a:t>
            </a:r>
          </a:p>
          <a:p>
            <a:pPr hangingPunct="0"/>
            <a:endParaRPr lang="en-US" dirty="0"/>
          </a:p>
          <a:p>
            <a:pPr marL="914400" lvl="1" indent="-457200" hangingPunct="0">
              <a:spcBef>
                <a:spcPts val="0"/>
              </a:spcBef>
              <a:buFont typeface="+mj-lt"/>
              <a:buAutoNum type="alphaLcPeriod"/>
            </a:pPr>
            <a:r>
              <a:rPr lang="en-US" dirty="0"/>
              <a:t>An itemized account of the receipts to and the disbursements from each fund of the Auxiliary since the last regular meeting. </a:t>
            </a:r>
          </a:p>
          <a:p>
            <a:pPr marL="914400" lvl="1" indent="-457200" hangingPunct="0">
              <a:spcBef>
                <a:spcPts val="0"/>
              </a:spcBef>
              <a:buFont typeface="+mj-lt"/>
              <a:buAutoNum type="alphaLcPeriod"/>
            </a:pPr>
            <a:r>
              <a:rPr lang="en-US" dirty="0"/>
              <a:t>At the last regular meeting of each month she shall read an itemized list of all, approved unpaid bills of the Auxiliary on hand, and the date such bills were due and payable.</a:t>
            </a:r>
          </a:p>
          <a:p>
            <a:pPr marL="914400" lvl="1" indent="-457200" hangingPunct="0">
              <a:spcBef>
                <a:spcPts val="0"/>
              </a:spcBef>
              <a:buFont typeface="+mj-lt"/>
              <a:buAutoNum type="alphaLcPeriod"/>
            </a:pPr>
            <a:endParaRPr lang="en-US" dirty="0"/>
          </a:p>
        </p:txBody>
      </p:sp>
    </p:spTree>
    <p:extLst>
      <p:ext uri="{BB962C8B-B14F-4D97-AF65-F5344CB8AC3E}">
        <p14:creationId xmlns:p14="http://schemas.microsoft.com/office/powerpoint/2010/main" val="302243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326" y="298762"/>
            <a:ext cx="11628583" cy="5078313"/>
          </a:xfrm>
          <a:prstGeom prst="rect">
            <a:avLst/>
          </a:prstGeom>
        </p:spPr>
        <p:txBody>
          <a:bodyPr wrap="square">
            <a:spAutoFit/>
          </a:bodyPr>
          <a:lstStyle/>
          <a:p>
            <a:pPr defTabSz="341313">
              <a:spcBef>
                <a:spcPts val="0"/>
              </a:spcBef>
            </a:pPr>
            <a:r>
              <a:rPr lang="en-US" b="1" dirty="0"/>
              <a:t>14. </a:t>
            </a:r>
            <a:r>
              <a:rPr lang="en-US" dirty="0"/>
              <a:t>Shall, on request, deliver all books, papers and property of the Auxiliary to the Auditor or to such officer or officers as 	the Grand Worthy President or the Grand Secretary shall direct.</a:t>
            </a:r>
          </a:p>
          <a:p>
            <a:pPr defTabSz="341313">
              <a:spcBef>
                <a:spcPts val="0"/>
              </a:spcBef>
            </a:pPr>
            <a:endParaRPr lang="en-US" dirty="0"/>
          </a:p>
          <a:p>
            <a:pPr marL="400050" indent="-400050"/>
            <a:r>
              <a:rPr lang="en-US" b="1" dirty="0">
                <a:ea typeface="Times New Roman" panose="02020603050405020304" pitchFamily="18" charset="0"/>
              </a:rPr>
              <a:t>15. </a:t>
            </a:r>
            <a:r>
              <a:rPr lang="en-US" dirty="0">
                <a:ea typeface="Times New Roman" panose="02020603050405020304" pitchFamily="18" charset="0"/>
              </a:rPr>
              <a:t>S</a:t>
            </a:r>
            <a:r>
              <a:rPr lang="en-US" dirty="0"/>
              <a:t>hall receive compensation for the performance of her duties as may be prescribed by the By-Laws of the Auxiliary. </a:t>
            </a:r>
          </a:p>
          <a:p>
            <a:pPr marL="400050" indent="-400050"/>
            <a:endParaRPr lang="en-US" dirty="0"/>
          </a:p>
          <a:p>
            <a:pPr marL="742950" indent="-342900">
              <a:buFont typeface="+mj-lt"/>
              <a:buAutoNum type="alphaLcParenR"/>
            </a:pPr>
            <a:r>
              <a:rPr lang="en-US" dirty="0"/>
              <a:t>Such compensation shall be a per capita compensation </a:t>
            </a:r>
          </a:p>
          <a:p>
            <a:pPr marL="742950" indent="-342900">
              <a:buFont typeface="+mj-lt"/>
              <a:buAutoNum type="alphaLcParenR"/>
            </a:pPr>
            <a:r>
              <a:rPr lang="en-US" dirty="0"/>
              <a:t>Shall be based upon the number of members who are in good standing or who are not more than (1) month in arrears. </a:t>
            </a:r>
          </a:p>
          <a:p>
            <a:pPr marL="400050" indent="-3175" defTabSz="369888">
              <a:buFont typeface="+mj-lt"/>
              <a:buAutoNum type="alphaLcParenR"/>
            </a:pPr>
            <a:r>
              <a:rPr lang="en-US" dirty="0"/>
              <a:t>	Shall not be paid until all required reports have been completed and transmitted.</a:t>
            </a:r>
          </a:p>
          <a:p>
            <a:pPr marL="342900" indent="-342900" defTabSz="341313">
              <a:spcBef>
                <a:spcPts val="0"/>
              </a:spcBef>
              <a:buFont typeface="+mj-lt"/>
              <a:buAutoNum type="alphaLcParenR"/>
            </a:pPr>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p:txBody>
      </p:sp>
    </p:spTree>
    <p:extLst>
      <p:ext uri="{BB962C8B-B14F-4D97-AF65-F5344CB8AC3E}">
        <p14:creationId xmlns:p14="http://schemas.microsoft.com/office/powerpoint/2010/main" val="383809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617" y="76674"/>
            <a:ext cx="11711709" cy="5078313"/>
          </a:xfrm>
          <a:prstGeom prst="rect">
            <a:avLst/>
          </a:prstGeom>
        </p:spPr>
        <p:txBody>
          <a:bodyPr wrap="square">
            <a:spAutoFit/>
          </a:bodyPr>
          <a:lstStyle/>
          <a:p>
            <a:pPr marL="346075" indent="-346075"/>
            <a:r>
              <a:rPr lang="en-US" b="1" dirty="0"/>
              <a:t>17. Temporary Receipts - </a:t>
            </a:r>
            <a:r>
              <a:rPr lang="en-US" dirty="0"/>
              <a:t>to immediately acknowledge receipt of dues and application fees. </a:t>
            </a:r>
          </a:p>
          <a:p>
            <a:pPr marL="346075" indent="-346075"/>
            <a:endParaRPr lang="en-US" dirty="0"/>
          </a:p>
          <a:p>
            <a:pPr marL="346075" indent="-346075"/>
            <a:r>
              <a:rPr lang="en-US" dirty="0"/>
              <a:t>	</a:t>
            </a:r>
            <a:r>
              <a:rPr lang="en-US" b="1" dirty="0"/>
              <a:t>Miscellaneous Receipts -</a:t>
            </a:r>
            <a:r>
              <a:rPr lang="en-US" dirty="0"/>
              <a:t> a duplicate carbon receipt for all other monies received </a:t>
            </a:r>
          </a:p>
          <a:p>
            <a:pPr marL="346075" indent="-346075"/>
            <a:r>
              <a:rPr lang="en-US" dirty="0"/>
              <a:t>	- original to be given to the person you received money from</a:t>
            </a:r>
          </a:p>
          <a:p>
            <a:pPr marL="346075" indent="-346075"/>
            <a:r>
              <a:rPr lang="en-US" dirty="0"/>
              <a:t>	- Receipts are in numerical order.</a:t>
            </a:r>
          </a:p>
          <a:p>
            <a:pPr marL="346075" indent="-346075"/>
            <a:endParaRPr lang="en-US" dirty="0"/>
          </a:p>
          <a:p>
            <a:pPr marL="346075" indent="-346075"/>
            <a:r>
              <a:rPr lang="en-US" dirty="0"/>
              <a:t>	Both receipts provided by the Grand Aerie.</a:t>
            </a:r>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p:txBody>
      </p:sp>
      <p:pic>
        <p:nvPicPr>
          <p:cNvPr id="4" name="Picture 3" descr="C:\Users\DONALD\Documents\My Scans\scan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17" y="2068944"/>
            <a:ext cx="11711710"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129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075" y="2480105"/>
            <a:ext cx="11911053" cy="923330"/>
          </a:xfrm>
          <a:prstGeom prst="rect">
            <a:avLst/>
          </a:prstGeom>
        </p:spPr>
        <p:txBody>
          <a:bodyPr wrap="square">
            <a:spAutoFit/>
          </a:bodyPr>
          <a:lstStyle/>
          <a:p>
            <a:pPr algn="ctr"/>
            <a:endParaRPr lang="en-US" b="1" dirty="0"/>
          </a:p>
          <a:p>
            <a:endParaRPr lang="en-US" b="1" dirty="0">
              <a:ea typeface="Times New Roman" panose="02020603050405020304" pitchFamily="18" charset="0"/>
            </a:endParaRPr>
          </a:p>
          <a:p>
            <a:endParaRPr lang="en-US" dirty="0"/>
          </a:p>
        </p:txBody>
      </p:sp>
      <p:sp>
        <p:nvSpPr>
          <p:cNvPr id="3" name="Rectangle 2"/>
          <p:cNvSpPr/>
          <p:nvPr/>
        </p:nvSpPr>
        <p:spPr>
          <a:xfrm>
            <a:off x="151074" y="198783"/>
            <a:ext cx="11911053" cy="1754326"/>
          </a:xfrm>
          <a:prstGeom prst="rect">
            <a:avLst/>
          </a:prstGeom>
        </p:spPr>
        <p:txBody>
          <a:bodyPr wrap="square">
            <a:spAutoFit/>
          </a:bodyPr>
          <a:lstStyle/>
          <a:p>
            <a:pPr lvl="0" hangingPunct="0"/>
            <a:r>
              <a:rPr lang="en-US" b="1" dirty="0"/>
              <a:t>18. </a:t>
            </a:r>
            <a:r>
              <a:rPr lang="en-US" b="1" i="1" u="sng" dirty="0">
                <a:latin typeface="Calibri" panose="020F0502020204030204" pitchFamily="34" charset="0"/>
                <a:cs typeface="Calibri" panose="020F0502020204030204" pitchFamily="34" charset="0"/>
              </a:rPr>
              <a:t>DISTRIBUTION OF RECEIPT FORMS</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Can be obtained from the Grand Aerie Supply Department.</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A valuable tool for making the turnover of money to the Treasurer and making your report to the membership.</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Not to be used as a receipt from the Treasurer.</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Indicates how your deposits are made to the different funds.</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Perforated for tearing off part for the Treasurer.</a:t>
            </a:r>
            <a:endParaRPr lang="en-US" dirty="0"/>
          </a:p>
        </p:txBody>
      </p:sp>
      <p:pic>
        <p:nvPicPr>
          <p:cNvPr id="4" name="Picture 3" descr="G:\ClubOps Scol\Distribution R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9" y="1862231"/>
            <a:ext cx="11776377" cy="489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94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2880" y="206734"/>
            <a:ext cx="11823590" cy="63689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hangingPunct="0">
              <a:spcBef>
                <a:spcPts val="0"/>
              </a:spcBef>
              <a:buFont typeface="Arial" panose="020B0604020202020204" pitchFamily="34" charset="0"/>
              <a:buNone/>
            </a:pPr>
            <a:r>
              <a:rPr lang="en-US" sz="1800" b="1" dirty="0">
                <a:latin typeface="Calibri" panose="020F0502020204030204" pitchFamily="34" charset="0"/>
                <a:cs typeface="Calibri" panose="020F0502020204030204" pitchFamily="34" charset="0"/>
              </a:rPr>
              <a:t>19. SECRETARY’S MINUTE BOOK</a:t>
            </a:r>
          </a:p>
          <a:p>
            <a:pPr marL="0" indent="0" hangingPunct="0">
              <a:spcBef>
                <a:spcPts val="0"/>
              </a:spcBef>
              <a:buFont typeface="Arial" panose="020B0604020202020204" pitchFamily="34" charset="0"/>
              <a:buNone/>
            </a:pPr>
            <a:endParaRPr lang="en-US" sz="1800" b="1" i="1" u="sng" dirty="0">
              <a:latin typeface="Calibri" panose="020F0502020204030204" pitchFamily="34" charset="0"/>
              <a:cs typeface="Calibri" panose="020F0502020204030204" pitchFamily="34" charset="0"/>
            </a:endParaRPr>
          </a:p>
          <a:p>
            <a:pPr marL="514350" indent="-514350" hangingPunct="0">
              <a:spcBef>
                <a:spcPts val="0"/>
              </a:spcBef>
              <a:buFont typeface="+mj-lt"/>
              <a:buAutoNum type="arabicPeriod"/>
            </a:pPr>
            <a:r>
              <a:rPr lang="en-US" sz="1800" dirty="0">
                <a:cs typeface="Calibri" panose="020F0502020204030204" pitchFamily="34" charset="0"/>
              </a:rPr>
              <a:t>Secretary’s must keep a complete and full record of the proceedings of the Auxiliary.</a:t>
            </a:r>
          </a:p>
          <a:p>
            <a:pPr marL="514350" indent="-514350" hangingPunct="0">
              <a:spcBef>
                <a:spcPts val="0"/>
              </a:spcBef>
              <a:buFont typeface="+mj-lt"/>
              <a:buAutoNum type="arabicPeriod"/>
            </a:pPr>
            <a:endParaRPr lang="en-US" sz="1800" dirty="0">
              <a:cs typeface="Calibri" panose="020F0502020204030204" pitchFamily="34" charset="0"/>
            </a:endParaRPr>
          </a:p>
          <a:p>
            <a:pPr marL="514350" indent="-514350" hangingPunct="0">
              <a:spcBef>
                <a:spcPts val="0"/>
              </a:spcBef>
              <a:buFont typeface="+mj-lt"/>
              <a:buAutoNum type="arabicPeriod"/>
            </a:pPr>
            <a:r>
              <a:rPr lang="en-US" sz="1800" dirty="0">
                <a:cs typeface="Calibri" panose="020F0502020204030204" pitchFamily="34" charset="0"/>
              </a:rPr>
              <a:t>DO NOT attempt to write out completed minutes of the meeting during the meeting.  Take notes and/or record the meeting. </a:t>
            </a:r>
          </a:p>
          <a:p>
            <a:pPr marL="342900" indent="-342900" hangingPunct="0">
              <a:spcBef>
                <a:spcPts val="0"/>
              </a:spcBef>
              <a:buFont typeface="+mj-lt"/>
              <a:buAutoNum type="arabicPeriod"/>
            </a:pPr>
            <a:endParaRPr lang="en-US" sz="1800" dirty="0">
              <a:cs typeface="Calibri" panose="020F0502020204030204" pitchFamily="34" charset="0"/>
            </a:endParaRPr>
          </a:p>
          <a:p>
            <a:pPr marL="517525" indent="-517525" hangingPunct="0">
              <a:spcBef>
                <a:spcPts val="0"/>
              </a:spcBef>
              <a:buFont typeface="+mj-lt"/>
              <a:buAutoNum type="arabicPeriod"/>
            </a:pPr>
            <a:r>
              <a:rPr lang="en-US" sz="1800" dirty="0">
                <a:cs typeface="Calibri" panose="020F0502020204030204" pitchFamily="34" charset="0"/>
              </a:rPr>
              <a:t>(A Local Auxiliary may, by a proper By-Law, prohibit the tape recording of any of its meetings other than that done by the Secretary or designated recorder for those proceedings or meetings. Opinion No. 703.)</a:t>
            </a:r>
          </a:p>
          <a:p>
            <a:pPr marL="517525" indent="-517525" hangingPunct="0">
              <a:spcBef>
                <a:spcPts val="0"/>
              </a:spcBef>
              <a:buFont typeface="+mj-lt"/>
              <a:buAutoNum type="arabicPeriod"/>
            </a:pPr>
            <a:endParaRPr lang="en-US" sz="1800" dirty="0">
              <a:cs typeface="Calibri" panose="020F0502020204030204" pitchFamily="34" charset="0"/>
            </a:endParaRPr>
          </a:p>
          <a:p>
            <a:pPr marL="342900" indent="-342900" hangingPunct="0">
              <a:spcBef>
                <a:spcPts val="0"/>
              </a:spcBef>
              <a:buFont typeface="+mj-lt"/>
              <a:buAutoNum type="arabicPeriod"/>
            </a:pPr>
            <a:r>
              <a:rPr lang="en-US" sz="1800" dirty="0"/>
              <a:t>Create an outline of standard minutes required so you have it available for each meeting:</a:t>
            </a:r>
          </a:p>
          <a:p>
            <a:pPr marL="342900" indent="-342900" hangingPunct="0">
              <a:spcBef>
                <a:spcPts val="0"/>
              </a:spcBef>
              <a:buFont typeface="+mj-lt"/>
              <a:buAutoNum type="arabicPeriod"/>
            </a:pPr>
            <a:endParaRPr lang="en-US" sz="1800" dirty="0"/>
          </a:p>
          <a:p>
            <a:pPr marL="914400" lvl="1" indent="-457200" hangingPunct="0">
              <a:spcBef>
                <a:spcPts val="0"/>
              </a:spcBef>
              <a:buFont typeface="+mj-lt"/>
              <a:buAutoNum type="alphaLcParenR"/>
            </a:pPr>
            <a:r>
              <a:rPr lang="en-US" sz="1800" dirty="0"/>
              <a:t>Roll Call of Officers</a:t>
            </a:r>
          </a:p>
          <a:p>
            <a:pPr marL="914400" lvl="1" indent="-457200" hangingPunct="0">
              <a:spcBef>
                <a:spcPts val="0"/>
              </a:spcBef>
              <a:buFont typeface="+mj-lt"/>
              <a:buAutoNum type="alphaLcParenR"/>
            </a:pPr>
            <a:r>
              <a:rPr lang="en-US" sz="1800" dirty="0"/>
              <a:t>Reading of the Minutes of the previous meeting</a:t>
            </a:r>
          </a:p>
          <a:p>
            <a:pPr marL="914400" lvl="1" indent="-457200" hangingPunct="0">
              <a:spcBef>
                <a:spcPts val="0"/>
              </a:spcBef>
              <a:buFont typeface="+mj-lt"/>
              <a:buAutoNum type="alphaLcParenR"/>
            </a:pPr>
            <a:r>
              <a:rPr lang="en-US" sz="1800" dirty="0"/>
              <a:t>Treasurer’s Report</a:t>
            </a:r>
          </a:p>
          <a:p>
            <a:pPr marL="914400" lvl="1" indent="-457200" hangingPunct="0">
              <a:spcBef>
                <a:spcPts val="0"/>
              </a:spcBef>
              <a:buFont typeface="+mj-lt"/>
              <a:buAutoNum type="alphaLcParenR"/>
            </a:pPr>
            <a:r>
              <a:rPr lang="en-US" sz="1800" dirty="0"/>
              <a:t>Old Business</a:t>
            </a:r>
          </a:p>
          <a:p>
            <a:pPr marL="914400" lvl="1" indent="-457200" hangingPunct="0">
              <a:spcBef>
                <a:spcPts val="0"/>
              </a:spcBef>
              <a:buFont typeface="+mj-lt"/>
              <a:buAutoNum type="alphaLcParenR"/>
            </a:pPr>
            <a:r>
              <a:rPr lang="en-US" sz="1800" dirty="0"/>
              <a:t>New Business</a:t>
            </a:r>
          </a:p>
          <a:p>
            <a:pPr marL="914400" lvl="1" indent="-457200" hangingPunct="0">
              <a:spcBef>
                <a:spcPts val="0"/>
              </a:spcBef>
              <a:buFont typeface="+mj-lt"/>
              <a:buAutoNum type="alphaLcParenR"/>
            </a:pPr>
            <a:r>
              <a:rPr lang="en-US" sz="1800" dirty="0"/>
              <a:t>Reading of new applicants</a:t>
            </a:r>
          </a:p>
          <a:p>
            <a:pPr marL="914400" lvl="1" indent="-457200" hangingPunct="0">
              <a:spcBef>
                <a:spcPts val="0"/>
              </a:spcBef>
              <a:buFont typeface="+mj-lt"/>
              <a:buAutoNum type="alphaLcParenR"/>
            </a:pPr>
            <a:r>
              <a:rPr lang="en-US" sz="1800" dirty="0"/>
              <a:t>Reading of re-enrolled applicants</a:t>
            </a:r>
          </a:p>
          <a:p>
            <a:pPr marL="914400" lvl="1" indent="-457200" hangingPunct="0">
              <a:spcBef>
                <a:spcPts val="0"/>
              </a:spcBef>
              <a:buFont typeface="+mj-lt"/>
              <a:buAutoNum type="alphaLcParenR"/>
            </a:pPr>
            <a:r>
              <a:rPr lang="en-US" sz="1800" dirty="0"/>
              <a:t>Etc.</a:t>
            </a:r>
          </a:p>
          <a:p>
            <a:pPr marL="914400" lvl="1" indent="-457200" hangingPunct="0">
              <a:spcBef>
                <a:spcPts val="0"/>
              </a:spcBef>
              <a:buFont typeface="+mj-lt"/>
              <a:buAutoNum type="alphaLcParenR"/>
            </a:pPr>
            <a:endParaRPr lang="en-US" sz="1800" dirty="0"/>
          </a:p>
          <a:p>
            <a:pPr marL="914400" lvl="1" indent="-457200" hangingPunct="0">
              <a:spcBef>
                <a:spcPts val="0"/>
              </a:spcBef>
              <a:buFont typeface="+mj-lt"/>
              <a:buAutoNum type="alphaLcParenR"/>
            </a:pPr>
            <a:endParaRPr lang="en-US" sz="1800" dirty="0"/>
          </a:p>
          <a:p>
            <a:pPr marL="914400" lvl="1" indent="-457200" hangingPunct="0">
              <a:spcBef>
                <a:spcPts val="0"/>
              </a:spcBef>
              <a:buFont typeface="+mj-lt"/>
              <a:buAutoNum type="alphaLcParenR"/>
            </a:pPr>
            <a:endParaRPr lang="en-US" sz="1800" dirty="0"/>
          </a:p>
          <a:p>
            <a:pPr marL="914400" lvl="1" indent="-457200" hangingPunct="0">
              <a:spcBef>
                <a:spcPts val="0"/>
              </a:spcBef>
              <a:buFont typeface="+mj-lt"/>
              <a:buAutoNum type="alphaLcParenR"/>
            </a:pPr>
            <a:endParaRPr lang="en-US" sz="1800" dirty="0"/>
          </a:p>
          <a:p>
            <a:pPr marL="342900" indent="-342900" hangingPunct="0">
              <a:spcBef>
                <a:spcPts val="0"/>
              </a:spcBef>
              <a:buFont typeface="+mj-lt"/>
              <a:buAutoNum type="arabicPeriod"/>
            </a:pPr>
            <a:endParaRPr lang="en-US" sz="1800" dirty="0">
              <a:latin typeface="Calibri" panose="020F0502020204030204" pitchFamily="34" charset="0"/>
              <a:cs typeface="Calibri" panose="020F0502020204030204" pitchFamily="34" charset="0"/>
            </a:endParaRPr>
          </a:p>
          <a:p>
            <a:pPr marL="0" indent="0" hangingPunct="0">
              <a:spcBef>
                <a:spcPts val="0"/>
              </a:spcBef>
              <a:buFont typeface="Arial" panose="020B0604020202020204" pitchFamily="34" charset="0"/>
              <a:buNone/>
            </a:pPr>
            <a:endParaRPr lang="en-US" sz="1800" dirty="0">
              <a:latin typeface="Calibri" panose="020F0502020204030204" pitchFamily="34" charset="0"/>
              <a:cs typeface="Calibri" panose="020F0502020204030204" pitchFamily="34" charset="0"/>
            </a:endParaRPr>
          </a:p>
          <a:p>
            <a:pPr marL="0" indent="0" hangingPunct="0">
              <a:spcBef>
                <a:spcPts val="0"/>
              </a:spcBef>
              <a:buFont typeface="Arial" panose="020B0604020202020204" pitchFamily="34" charset="0"/>
              <a:buNone/>
            </a:pPr>
            <a:endParaRPr lang="en-US" sz="1800" b="1" i="1" u="sng" dirty="0">
              <a:latin typeface="Calibri" panose="020F0502020204030204" pitchFamily="34" charset="0"/>
              <a:cs typeface="Calibri" panose="020F0502020204030204" pitchFamily="34" charset="0"/>
            </a:endParaRPr>
          </a:p>
          <a:p>
            <a:pPr marL="0" indent="0" hangingPunct="0">
              <a:spcBef>
                <a:spcPts val="0"/>
              </a:spcBef>
              <a:buFont typeface="Arial" panose="020B0604020202020204" pitchFamily="34" charset="0"/>
              <a:buNone/>
            </a:pPr>
            <a:endParaRPr lang="en-US" sz="1800" b="1" i="1" u="sng"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070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43" y="551289"/>
            <a:ext cx="11791785" cy="6740307"/>
          </a:xfrm>
          <a:prstGeom prst="rect">
            <a:avLst/>
          </a:prstGeom>
        </p:spPr>
        <p:txBody>
          <a:bodyPr wrap="square">
            <a:spAutoFit/>
          </a:bodyPr>
          <a:lstStyle/>
          <a:p>
            <a:pPr lvl="0" hangingPunct="0">
              <a:spcBef>
                <a:spcPts val="0"/>
              </a:spcBef>
            </a:pPr>
            <a:r>
              <a:rPr lang="en-US" dirty="0">
                <a:latin typeface="Calibri" panose="020F0502020204030204" pitchFamily="34" charset="0"/>
                <a:cs typeface="Calibri" panose="020F0502020204030204" pitchFamily="34" charset="0"/>
              </a:rPr>
              <a:t>5.	Minutes can be typed and glued to the Secretary’s minute book pages or maintained in a three ring binder.</a:t>
            </a:r>
          </a:p>
          <a:p>
            <a:pPr lvl="0" hangingPunct="0">
              <a:spcBef>
                <a:spcPts val="0"/>
              </a:spcBef>
            </a:pPr>
            <a:endParaRPr lang="en-US" dirty="0">
              <a:latin typeface="Calibri" panose="020F0502020204030204" pitchFamily="34" charset="0"/>
              <a:cs typeface="Calibri" panose="020F0502020204030204" pitchFamily="34" charset="0"/>
            </a:endParaRPr>
          </a:p>
          <a:p>
            <a:pPr lvl="0" hangingPunct="0">
              <a:spcBef>
                <a:spcPts val="0"/>
              </a:spcBef>
            </a:pPr>
            <a:r>
              <a:rPr lang="en-US" dirty="0">
                <a:latin typeface="Calibri" panose="020F0502020204030204" pitchFamily="34" charset="0"/>
                <a:cs typeface="Calibri" panose="020F0502020204030204" pitchFamily="34" charset="0"/>
              </a:rPr>
              <a:t>6.	It is VERY important to include the following in the Minutes book:</a:t>
            </a:r>
          </a:p>
          <a:p>
            <a:pPr lvl="0" hangingPunct="0"/>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Visiting Members</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Officers absent and if they were excused</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Applications received for New/Reenrolls/Dual/Transfer</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Applications voted upon</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Applications that were rejected</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Applicants who were initiated</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Members on the sick list</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Short resume on all communications received and read</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Action taken on reports of all committees</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Excuses of absentees</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Old Business – Motions, etc.</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New Business – Motions, etc.</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Good of the Order</a:t>
            </a: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lvl="0" hangingPunct="0"/>
            <a:endParaRPr lang="en-US" b="1" i="1" u="sng" dirty="0">
              <a:latin typeface="Calibri Light" panose="020F0302020204030204" pitchFamily="34" charset="0"/>
            </a:endParaRPr>
          </a:p>
        </p:txBody>
      </p:sp>
    </p:spTree>
    <p:extLst>
      <p:ext uri="{BB962C8B-B14F-4D97-AF65-F5344CB8AC3E}">
        <p14:creationId xmlns:p14="http://schemas.microsoft.com/office/powerpoint/2010/main" val="1858620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1758</TotalTime>
  <Words>2918</Words>
  <Application>Microsoft Office PowerPoint</Application>
  <PresentationFormat>Widescreen</PresentationFormat>
  <Paragraphs>313</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38. Checklist of Financial and Reporting Responsibilities for Aeries and Auxiliaries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Duties of AUXILIARY OFFICERS</dc:title>
  <dc:creator>Hope Mickle</dc:creator>
  <cp:lastModifiedBy>Zack Timmons</cp:lastModifiedBy>
  <cp:revision>152</cp:revision>
  <cp:lastPrinted>2017-09-08T18:28:09Z</cp:lastPrinted>
  <dcterms:created xsi:type="dcterms:W3CDTF">2015-11-16T16:18:29Z</dcterms:created>
  <dcterms:modified xsi:type="dcterms:W3CDTF">2022-07-06T15:03:06Z</dcterms:modified>
</cp:coreProperties>
</file>