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56" r:id="rId2"/>
    <p:sldId id="318" r:id="rId3"/>
    <p:sldId id="322" r:id="rId4"/>
    <p:sldId id="323" r:id="rId5"/>
    <p:sldId id="341" r:id="rId6"/>
    <p:sldId id="339" r:id="rId7"/>
    <p:sldId id="324" r:id="rId8"/>
    <p:sldId id="325" r:id="rId9"/>
    <p:sldId id="326" r:id="rId10"/>
    <p:sldId id="328" r:id="rId11"/>
    <p:sldId id="327" r:id="rId12"/>
    <p:sldId id="329" r:id="rId13"/>
    <p:sldId id="330" r:id="rId14"/>
    <p:sldId id="331" r:id="rId15"/>
    <p:sldId id="332" r:id="rId16"/>
    <p:sldId id="333" r:id="rId17"/>
    <p:sldId id="334" r:id="rId18"/>
    <p:sldId id="335" r:id="rId1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91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939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906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723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69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341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397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178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534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618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568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05147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679" y="4943769"/>
            <a:ext cx="11645660" cy="1825096"/>
          </a:xfrm>
        </p:spPr>
        <p:txBody>
          <a:bodyPr>
            <a:normAutofit fontScale="90000"/>
          </a:bodyPr>
          <a:lstStyle/>
          <a:p>
            <a:pPr algn="ctr"/>
            <a:r>
              <a:rPr lang="en-US" b="1" dirty="0" smtClean="0"/>
              <a:t>AUXILIARY AUDITOR</a:t>
            </a:r>
            <a:br>
              <a:rPr lang="en-US" b="1" dirty="0" smtClean="0"/>
            </a:br>
            <a:r>
              <a:rPr lang="en-US" b="1" dirty="0" smtClean="0"/>
              <a:t>Duties, Responsibilities. &amp; Instructions</a:t>
            </a:r>
            <a:br>
              <a:rPr lang="en-US" b="1" dirty="0" smtClean="0"/>
            </a:br>
            <a:endParaRPr lang="en-US" b="1" dirty="0"/>
          </a:p>
        </p:txBody>
      </p:sp>
      <p:sp>
        <p:nvSpPr>
          <p:cNvPr id="3" name="Subtitle 2"/>
          <p:cNvSpPr>
            <a:spLocks noGrp="1"/>
          </p:cNvSpPr>
          <p:nvPr>
            <p:ph type="subTitle" idx="1"/>
          </p:nvPr>
        </p:nvSpPr>
        <p:spPr>
          <a:xfrm>
            <a:off x="1414773" y="6165962"/>
            <a:ext cx="9144000" cy="487362"/>
          </a:xfrm>
        </p:spPr>
        <p:txBody>
          <a:bodyPr/>
          <a:lstStyle/>
          <a:p>
            <a:r>
              <a:rPr lang="en-US" b="1" dirty="0" smtClean="0"/>
              <a:t>May 2020</a:t>
            </a:r>
            <a:endParaRPr lang="en-US" b="1" dirty="0"/>
          </a:p>
        </p:txBody>
      </p:sp>
      <p:pic>
        <p:nvPicPr>
          <p:cNvPr id="4" name="Picture 2" descr="https://www.foe.com/Portals/0/Images/LogosPage/Auxiliary%2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191" y="0"/>
            <a:ext cx="3437164" cy="439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967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437" y="193964"/>
            <a:ext cx="11757891" cy="6555641"/>
          </a:xfrm>
          <a:prstGeom prst="rect">
            <a:avLst/>
          </a:prstGeom>
        </p:spPr>
        <p:txBody>
          <a:bodyPr wrap="square">
            <a:spAutoFit/>
          </a:bodyPr>
          <a:lstStyle/>
          <a:p>
            <a:pPr algn="ctr"/>
            <a:r>
              <a:rPr lang="en-US" sz="2000" dirty="0">
                <a:solidFill>
                  <a:srgbClr val="000000"/>
                </a:solidFill>
                <a:latin typeface="Brush Script BT"/>
                <a:ea typeface="Times New Roman" panose="02020603050405020304" pitchFamily="18" charset="0"/>
                <a:cs typeface="Brush Script BT"/>
              </a:rPr>
              <a:t> </a:t>
            </a:r>
            <a:r>
              <a:rPr lang="en-US" dirty="0">
                <a:solidFill>
                  <a:srgbClr val="000000"/>
                </a:solidFill>
                <a:latin typeface="Times New Roman" panose="02020603050405020304" pitchFamily="18" charset="0"/>
                <a:ea typeface="Times New Roman" panose="02020603050405020304" pitchFamily="18" charset="0"/>
                <a:cs typeface="Brush Script BT"/>
              </a:rPr>
              <a:t> </a:t>
            </a:r>
            <a:endParaRPr lang="en-US" sz="2000" b="1" u="sng" dirty="0">
              <a:solidFill>
                <a:srgbClr val="000000"/>
              </a:solidFill>
              <a:latin typeface="Brush Script BT"/>
              <a:ea typeface="Times New Roman" panose="02020603050405020304" pitchFamily="18" charset="0"/>
              <a:cs typeface="Brush Script BT"/>
            </a:endParaRPr>
          </a:p>
          <a:p>
            <a:pPr algn="ctr">
              <a:lnSpc>
                <a:spcPts val="1200"/>
              </a:lnSpc>
            </a:pPr>
            <a:r>
              <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rPr>
              <a:t>PROCEDURE</a:t>
            </a:r>
          </a:p>
          <a:p>
            <a:pPr algn="just">
              <a:lnSpc>
                <a:spcPts val="1200"/>
              </a:lnSpc>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200"/>
              </a:lnSpc>
            </a:pP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ts val="1200"/>
              </a:lnSpc>
              <a:buFont typeface="Wingdings" panose="05000000000000000000" pitchFamily="2" charset="2"/>
              <a:buChar char="§"/>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cs typeface="Brush Script BT"/>
              </a:rPr>
              <a:t>Make </a:t>
            </a:r>
            <a:r>
              <a:rPr lang="en-US" dirty="0">
                <a:solidFill>
                  <a:srgbClr val="000000"/>
                </a:solidFill>
                <a:latin typeface="Times New Roman" panose="02020603050405020304" pitchFamily="18" charset="0"/>
                <a:ea typeface="Times New Roman" panose="02020603050405020304" pitchFamily="18" charset="0"/>
                <a:cs typeface="Brush Script BT"/>
              </a:rPr>
              <a:t>sure all receipts have been issued according to the minutes of the Auxiliary meetings. Also, that all income </a:t>
            </a:r>
            <a:r>
              <a:rPr lang="en-US" dirty="0" smtClean="0">
                <a:solidFill>
                  <a:srgbClr val="000000"/>
                </a:solidFill>
                <a:latin typeface="Times New Roman" panose="02020603050405020304" pitchFamily="18" charset="0"/>
                <a:ea typeface="Times New Roman" panose="02020603050405020304" pitchFamily="18" charset="0"/>
                <a:cs typeface="Brush Script BT"/>
              </a:rPr>
              <a:t>on</a:t>
            </a:r>
          </a:p>
          <a:p>
            <a:pPr marL="457200" indent="-457200" algn="just">
              <a:lnSpc>
                <a:spcPts val="1200"/>
              </a:lnSpc>
              <a:buFont typeface="Wingdings" panose="05000000000000000000" pitchFamily="2" charset="2"/>
              <a:buChar char="§"/>
            </a:pPr>
            <a:endParaRPr lang="en-US" dirty="0">
              <a:solidFill>
                <a:srgbClr val="000000"/>
              </a:solidFill>
              <a:latin typeface="Times New Roman" panose="02020603050405020304" pitchFamily="18" charset="0"/>
              <a:ea typeface="Times New Roman" panose="02020603050405020304" pitchFamily="18" charset="0"/>
              <a:cs typeface="Brush Script BT"/>
            </a:endParaRPr>
          </a:p>
          <a:p>
            <a:pPr algn="just" defTabSz="517525">
              <a:lnSpc>
                <a:spcPts val="1200"/>
              </a:lnSpc>
            </a:pPr>
            <a:r>
              <a:rPr lang="en-US" dirty="0">
                <a:solidFill>
                  <a:srgbClr val="000000"/>
                </a:solidFill>
                <a:latin typeface="Times New Roman" panose="02020603050405020304" pitchFamily="18" charset="0"/>
                <a:ea typeface="Times New Roman" panose="02020603050405020304" pitchFamily="18" charset="0"/>
                <a:cs typeface="Brush Script BT"/>
              </a:rPr>
              <a:t>	</a:t>
            </a:r>
            <a:r>
              <a:rPr lang="en-US" dirty="0" smtClean="0">
                <a:solidFill>
                  <a:srgbClr val="000000"/>
                </a:solidFill>
                <a:latin typeface="Times New Roman" panose="02020603050405020304" pitchFamily="18" charset="0"/>
                <a:ea typeface="Times New Roman" panose="02020603050405020304" pitchFamily="18" charset="0"/>
                <a:cs typeface="Brush Script BT"/>
              </a:rPr>
              <a:t>miscellaneous </a:t>
            </a:r>
            <a:r>
              <a:rPr lang="en-US" dirty="0">
                <a:solidFill>
                  <a:srgbClr val="000000"/>
                </a:solidFill>
                <a:latin typeface="Times New Roman" panose="02020603050405020304" pitchFamily="18" charset="0"/>
                <a:ea typeface="Times New Roman" panose="02020603050405020304" pitchFamily="18" charset="0"/>
                <a:cs typeface="Brush Script BT"/>
              </a:rPr>
              <a:t>receipts is recorded in the minutes.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lgn="just">
              <a:lnSpc>
                <a:spcPts val="1200"/>
              </a:lnSpc>
              <a:buFont typeface="Wingdings" panose="05000000000000000000" pitchFamily="2" charset="2"/>
              <a:buChar char="§"/>
            </a:pP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lgn="just">
              <a:lnSpc>
                <a:spcPts val="1200"/>
              </a:lnSpc>
              <a:buFont typeface="Wingdings" panose="05000000000000000000" pitchFamily="2" charset="2"/>
              <a:buChar char="§"/>
            </a:pP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lgn="just">
              <a:lnSpc>
                <a:spcPts val="1200"/>
              </a:lnSpc>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Verify </a:t>
            </a:r>
            <a:r>
              <a:rPr lang="en-US" dirty="0">
                <a:solidFill>
                  <a:srgbClr val="000000"/>
                </a:solidFill>
                <a:latin typeface="Times New Roman" panose="02020603050405020304" pitchFamily="18" charset="0"/>
                <a:ea typeface="Times New Roman" panose="02020603050405020304" pitchFamily="18" charset="0"/>
                <a:cs typeface="Brush Script BT"/>
              </a:rPr>
              <a:t>that each receipt written is posted correctly in the Secretary’s Cash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lgn="just">
              <a:lnSpc>
                <a:spcPts val="1200"/>
              </a:lnSpc>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Each </a:t>
            </a:r>
            <a:r>
              <a:rPr lang="en-US" dirty="0">
                <a:solidFill>
                  <a:srgbClr val="000000"/>
                </a:solidFill>
                <a:latin typeface="Times New Roman" panose="02020603050405020304" pitchFamily="18" charset="0"/>
                <a:ea typeface="Times New Roman" panose="02020603050405020304" pitchFamily="18" charset="0"/>
                <a:cs typeface="Brush Script BT"/>
              </a:rPr>
              <a:t>receipt should show what page number of the Secretary’s Cash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When </a:t>
            </a:r>
            <a:r>
              <a:rPr lang="en-US" dirty="0">
                <a:solidFill>
                  <a:srgbClr val="000000"/>
                </a:solidFill>
                <a:latin typeface="Times New Roman" panose="02020603050405020304" pitchFamily="18" charset="0"/>
                <a:ea typeface="Times New Roman" panose="02020603050405020304" pitchFamily="18" charset="0"/>
                <a:cs typeface="Brush Script BT"/>
              </a:rPr>
              <a:t>you are sure that all receipts have been properly written and post­ed in the Secretary’s Cash Book, including voided receipts, total the receipt columns.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Ascertain </a:t>
            </a:r>
            <a:r>
              <a:rPr lang="en-US" dirty="0">
                <a:solidFill>
                  <a:srgbClr val="000000"/>
                </a:solidFill>
                <a:latin typeface="Times New Roman" panose="02020603050405020304" pitchFamily="18" charset="0"/>
                <a:ea typeface="Times New Roman" panose="02020603050405020304" pitchFamily="18" charset="0"/>
                <a:cs typeface="Brush Script BT"/>
              </a:rPr>
              <a:t>that all receipted monies in Part 1 of the Secretary’s Cash Book have been turned over to the Madam Treasurer for deposit, as indicated by the signature of the Treasurer, which testifies that she has received the money.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indent="-4572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Verify </a:t>
            </a:r>
            <a:r>
              <a:rPr lang="en-US" dirty="0">
                <a:solidFill>
                  <a:srgbClr val="000000"/>
                </a:solidFill>
                <a:latin typeface="Times New Roman" panose="02020603050405020304" pitchFamily="18" charset="0"/>
                <a:ea typeface="Times New Roman" panose="02020603050405020304" pitchFamily="18" charset="0"/>
                <a:cs typeface="Brush Script BT"/>
              </a:rPr>
              <a:t>correct entry in Treasurer’s Cash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Verify </a:t>
            </a:r>
            <a:r>
              <a:rPr lang="en-US" dirty="0">
                <a:solidFill>
                  <a:srgbClr val="000000"/>
                </a:solidFill>
                <a:latin typeface="Times New Roman" panose="02020603050405020304" pitchFamily="18" charset="0"/>
                <a:ea typeface="Times New Roman" panose="02020603050405020304" pitchFamily="18" charset="0"/>
                <a:cs typeface="Brush Script BT"/>
              </a:rPr>
              <a:t>that the Secretary and Treasurer’s books show the same totals for each fund.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Confirm </a:t>
            </a:r>
            <a:r>
              <a:rPr lang="en-US" dirty="0">
                <a:solidFill>
                  <a:srgbClr val="000000"/>
                </a:solidFill>
                <a:latin typeface="Times New Roman" panose="02020603050405020304" pitchFamily="18" charset="0"/>
                <a:ea typeface="Times New Roman" panose="02020603050405020304" pitchFamily="18" charset="0"/>
                <a:cs typeface="Brush Script BT"/>
              </a:rPr>
              <a:t>that the receipts have been properly deposited against the bank deposit slips. Check to make sure that the deposits are made within 48 hours as required by the Rules and Regulations.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Post </a:t>
            </a:r>
            <a:r>
              <a:rPr lang="en-US" dirty="0">
                <a:solidFill>
                  <a:srgbClr val="000000"/>
                </a:solidFill>
                <a:latin typeface="Times New Roman" panose="02020603050405020304" pitchFamily="18" charset="0"/>
                <a:ea typeface="Times New Roman" panose="02020603050405020304" pitchFamily="18" charset="0"/>
                <a:cs typeface="Brush Script BT"/>
              </a:rPr>
              <a:t>total receipts for the month to the Monthly Auditors’ Report line 2</a:t>
            </a:r>
            <a:r>
              <a:rPr lang="en-US" dirty="0" smtClean="0">
                <a:solidFill>
                  <a:srgbClr val="000000"/>
                </a:solidFill>
                <a:latin typeface="Times New Roman" panose="02020603050405020304" pitchFamily="18" charset="0"/>
                <a:ea typeface="Times New Roman" panose="02020603050405020304" pitchFamily="18" charset="0"/>
                <a:cs typeface="Brush Script BT"/>
              </a:rPr>
              <a:t>.</a:t>
            </a:r>
            <a:endParaRPr lang="en-US" dirty="0"/>
          </a:p>
        </p:txBody>
      </p:sp>
    </p:spTree>
    <p:extLst>
      <p:ext uri="{BB962C8B-B14F-4D97-AF65-F5344CB8AC3E}">
        <p14:creationId xmlns:p14="http://schemas.microsoft.com/office/powerpoint/2010/main" val="2260425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964" y="264839"/>
            <a:ext cx="11748654" cy="6524863"/>
          </a:xfrm>
          <a:prstGeom prst="rect">
            <a:avLst/>
          </a:prstGeom>
        </p:spPr>
        <p:txBody>
          <a:bodyPr wrap="square">
            <a:spAutoFit/>
          </a:bodyPr>
          <a:lstStyle/>
          <a:p>
            <a:pPr algn="ctr">
              <a:lnSpc>
                <a:spcPts val="1200"/>
              </a:lnSpc>
              <a:spcAft>
                <a:spcPts val="1225"/>
              </a:spcAft>
            </a:pP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1225"/>
              </a:spcAft>
            </a:pPr>
            <a:r>
              <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rPr>
              <a:t>EXPENDITURE </a:t>
            </a: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AUDIT </a:t>
            </a: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200"/>
              </a:lnSpc>
            </a:pP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YOU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WILL NEED: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ts val="1200"/>
              </a:lnSpc>
              <a:buFont typeface="Arial" panose="020B0604020202020204" pitchFamily="34" charset="0"/>
              <a:buChar char="•"/>
            </a:pPr>
            <a:endParaRPr lang="en-US" sz="2000" b="1" dirty="0">
              <a:latin typeface="Brush Script B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Minute </a:t>
            </a:r>
            <a:r>
              <a:rPr lang="en-US" dirty="0">
                <a:solidFill>
                  <a:srgbClr val="000000"/>
                </a:solidFill>
                <a:latin typeface="Times New Roman" panose="02020603050405020304" pitchFamily="18" charset="0"/>
                <a:ea typeface="Times New Roman" panose="02020603050405020304" pitchFamily="18" charset="0"/>
                <a:cs typeface="Brush Script BT"/>
              </a:rPr>
              <a:t>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Secretary’s </a:t>
            </a:r>
            <a:r>
              <a:rPr lang="en-US" dirty="0">
                <a:solidFill>
                  <a:srgbClr val="000000"/>
                </a:solidFill>
                <a:latin typeface="Times New Roman" panose="02020603050405020304" pitchFamily="18" charset="0"/>
                <a:ea typeface="Times New Roman" panose="02020603050405020304" pitchFamily="18" charset="0"/>
                <a:cs typeface="Brush Script BT"/>
              </a:rPr>
              <a:t>Cash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Treasurer’s </a:t>
            </a:r>
            <a:r>
              <a:rPr lang="en-US" dirty="0">
                <a:solidFill>
                  <a:srgbClr val="000000"/>
                </a:solidFill>
                <a:latin typeface="Times New Roman" panose="02020603050405020304" pitchFamily="18" charset="0"/>
                <a:ea typeface="Times New Roman" panose="02020603050405020304" pitchFamily="18" charset="0"/>
                <a:cs typeface="Brush Script BT"/>
              </a:rPr>
              <a:t>Cash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Check </a:t>
            </a:r>
            <a:r>
              <a:rPr lang="en-US" dirty="0">
                <a:solidFill>
                  <a:srgbClr val="000000"/>
                </a:solidFill>
                <a:latin typeface="Times New Roman" panose="02020603050405020304" pitchFamily="18" charset="0"/>
                <a:ea typeface="Times New Roman" panose="02020603050405020304" pitchFamily="18" charset="0"/>
                <a:cs typeface="Brush Script BT"/>
              </a:rPr>
              <a:t>Books and stubs for each account of the Auxiliary. </a:t>
            </a:r>
            <a:endParaRPr lang="en-US" sz="2000" dirty="0">
              <a:solidFill>
                <a:srgbClr val="000000"/>
              </a:solidFill>
              <a:latin typeface="Brush Script BT"/>
              <a:ea typeface="Times New Roman" panose="02020603050405020304" pitchFamily="18" charset="0"/>
              <a:cs typeface="Brush Script BT"/>
            </a:endParaRPr>
          </a:p>
          <a:p>
            <a:r>
              <a:rPr lang="en-US" dirty="0">
                <a:solidFill>
                  <a:srgbClr val="000000"/>
                </a:solidFill>
                <a:latin typeface="Times New Roman" panose="02020603050405020304" pitchFamily="18" charset="0"/>
                <a:ea typeface="Times New Roman" panose="02020603050405020304" pitchFamily="18" charset="0"/>
                <a:cs typeface="Brush Script BT"/>
              </a:rPr>
              <a:t> </a:t>
            </a:r>
            <a:endParaRPr lang="en-US" sz="2000" dirty="0">
              <a:solidFill>
                <a:srgbClr val="000000"/>
              </a:solidFill>
              <a:latin typeface="Brush Script BT"/>
              <a:ea typeface="Times New Roman" panose="02020603050405020304" pitchFamily="18" charset="0"/>
              <a:cs typeface="Brush Script BT"/>
            </a:endParaRPr>
          </a:p>
          <a:p>
            <a:pPr algn="just"/>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PROCEDURE</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b="1" dirty="0" smtClean="0">
              <a:latin typeface="Brush Script B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Verify </a:t>
            </a:r>
            <a:r>
              <a:rPr lang="en-US" dirty="0">
                <a:solidFill>
                  <a:srgbClr val="000000"/>
                </a:solidFill>
                <a:latin typeface="Times New Roman" panose="02020603050405020304" pitchFamily="18" charset="0"/>
                <a:ea typeface="Times New Roman" panose="02020603050405020304" pitchFamily="18" charset="0"/>
                <a:cs typeface="Brush Script BT"/>
              </a:rPr>
              <a:t>that all checks have been issued in accordance with the minutes of the meeting showing approval of the Finance Committee and a vote of the Auxiliary.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Verify </a:t>
            </a:r>
            <a:r>
              <a:rPr lang="en-US" dirty="0">
                <a:solidFill>
                  <a:srgbClr val="000000"/>
                </a:solidFill>
                <a:latin typeface="Times New Roman" panose="02020603050405020304" pitchFamily="18" charset="0"/>
                <a:ea typeface="Times New Roman" panose="02020603050405020304" pitchFamily="18" charset="0"/>
                <a:cs typeface="Brush Script BT"/>
              </a:rPr>
              <a:t>the Secretary’s check stubs against the Treasurer’s Cash Book for accuracy. All checks must be accounted for including voided checks.</a:t>
            </a:r>
            <a:endParaRPr lang="en-US" sz="2000" dirty="0">
              <a:solidFill>
                <a:srgbClr val="000000"/>
              </a:solidFill>
              <a:latin typeface="Brush Script BT"/>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Verify </a:t>
            </a:r>
            <a:r>
              <a:rPr lang="en-US" dirty="0">
                <a:solidFill>
                  <a:srgbClr val="000000"/>
                </a:solidFill>
                <a:latin typeface="Times New Roman" panose="02020603050405020304" pitchFamily="18" charset="0"/>
                <a:ea typeface="Times New Roman" panose="02020603050405020304" pitchFamily="18" charset="0"/>
                <a:cs typeface="Brush Script BT"/>
              </a:rPr>
              <a:t>that both the Secretary’s and Treasurer’s Cash Books have a prop­er and accurate posting of each check either issued or voided. </a:t>
            </a:r>
            <a:endParaRPr lang="en-US" sz="2000" dirty="0">
              <a:solidFill>
                <a:srgbClr val="000000"/>
              </a:solidFill>
              <a:latin typeface="Brush Script BT"/>
              <a:ea typeface="Times New Roman" panose="02020603050405020304" pitchFamily="18" charset="0"/>
              <a:cs typeface="Brush Script BT"/>
            </a:endParaRPr>
          </a:p>
        </p:txBody>
      </p:sp>
    </p:spTree>
    <p:extLst>
      <p:ext uri="{BB962C8B-B14F-4D97-AF65-F5344CB8AC3E}">
        <p14:creationId xmlns:p14="http://schemas.microsoft.com/office/powerpoint/2010/main" val="244211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145" y="116736"/>
            <a:ext cx="11720945" cy="5139869"/>
          </a:xfrm>
          <a:prstGeom prst="rect">
            <a:avLst/>
          </a:prstGeom>
        </p:spPr>
        <p:txBody>
          <a:bodyPr wrap="square">
            <a:spAutoFit/>
          </a:bodyPr>
          <a:lstStyle/>
          <a:p>
            <a:pPr algn="ctr"/>
            <a:endParaRPr lang="en-US" sz="2000" b="1" dirty="0">
              <a:solidFill>
                <a:srgbClr val="000000"/>
              </a:solidFill>
              <a:latin typeface="Brush Script BT"/>
              <a:ea typeface="Times New Roman" panose="02020603050405020304" pitchFamily="18" charset="0"/>
              <a:cs typeface="Brush Script BT"/>
            </a:endParaRPr>
          </a:p>
          <a:p>
            <a:pPr algn="ctr">
              <a:lnSpc>
                <a:spcPts val="1200"/>
              </a:lnSpc>
              <a:spcAft>
                <a:spcPts val="1225"/>
              </a:spcAft>
            </a:pP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BALANCE THE CASH BOOKS</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1225"/>
              </a:spcAft>
            </a:pPr>
            <a:endParaRPr lang="en-US" sz="2000" b="1" dirty="0">
              <a:latin typeface="Brush Script BT"/>
              <a:ea typeface="Times New Roman" panose="02020603050405020304" pitchFamily="18" charset="0"/>
              <a:cs typeface="Times New Roman" panose="02020603050405020304" pitchFamily="18" charset="0"/>
            </a:endParaRPr>
          </a:p>
          <a:p>
            <a:pPr algn="just">
              <a:lnSpc>
                <a:spcPts val="12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PROCEDURE: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200"/>
              </a:lnSpc>
            </a:pPr>
            <a:endParaRPr lang="en-US" sz="2000" b="1" dirty="0">
              <a:latin typeface="Brush Script B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Enter </a:t>
            </a:r>
            <a:r>
              <a:rPr lang="en-US" dirty="0">
                <a:solidFill>
                  <a:srgbClr val="000000"/>
                </a:solidFill>
                <a:latin typeface="Times New Roman" panose="02020603050405020304" pitchFamily="18" charset="0"/>
                <a:ea typeface="Times New Roman" panose="02020603050405020304" pitchFamily="18" charset="0"/>
                <a:cs typeface="Brush Script BT"/>
              </a:rPr>
              <a:t>balance forward from previous page.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Add </a:t>
            </a:r>
            <a:r>
              <a:rPr lang="en-US" dirty="0">
                <a:solidFill>
                  <a:srgbClr val="000000"/>
                </a:solidFill>
                <a:latin typeface="Times New Roman" panose="02020603050405020304" pitchFamily="18" charset="0"/>
                <a:ea typeface="Times New Roman" panose="02020603050405020304" pitchFamily="18" charset="0"/>
                <a:cs typeface="Brush Script BT"/>
              </a:rPr>
              <a:t>receipts.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Subtract </a:t>
            </a:r>
            <a:r>
              <a:rPr lang="en-US" dirty="0">
                <a:solidFill>
                  <a:srgbClr val="000000"/>
                </a:solidFill>
                <a:latin typeface="Times New Roman" panose="02020603050405020304" pitchFamily="18" charset="0"/>
                <a:ea typeface="Times New Roman" panose="02020603050405020304" pitchFamily="18" charset="0"/>
                <a:cs typeface="Brush Script BT"/>
              </a:rPr>
              <a:t>expenditures.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Equals </a:t>
            </a:r>
            <a:r>
              <a:rPr lang="en-US" dirty="0">
                <a:solidFill>
                  <a:srgbClr val="000000"/>
                </a:solidFill>
                <a:latin typeface="Times New Roman" panose="02020603050405020304" pitchFamily="18" charset="0"/>
                <a:ea typeface="Times New Roman" panose="02020603050405020304" pitchFamily="18" charset="0"/>
                <a:cs typeface="Brush Script BT"/>
              </a:rPr>
              <a:t>– closing Balance – this balance should be the same for both the Secretary and Treasurer.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Post </a:t>
            </a:r>
            <a:r>
              <a:rPr lang="en-US" dirty="0">
                <a:solidFill>
                  <a:srgbClr val="000000"/>
                </a:solidFill>
                <a:latin typeface="Times New Roman" panose="02020603050405020304" pitchFamily="18" charset="0"/>
                <a:ea typeface="Times New Roman" panose="02020603050405020304" pitchFamily="18" charset="0"/>
                <a:cs typeface="Brush Script BT"/>
              </a:rPr>
              <a:t>total expenditures for the month to the Monthly Auditors’ Report line 4. (See exhibit 1)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Times New Roman"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cs typeface="Brush Script BT"/>
              </a:rPr>
              <a:t> </a:t>
            </a:r>
            <a:endParaRPr lang="en-US" sz="2000" dirty="0">
              <a:solidFill>
                <a:srgbClr val="000000"/>
              </a:solidFill>
              <a:latin typeface="Brush Script BT"/>
              <a:ea typeface="Times New Roman" panose="02020603050405020304" pitchFamily="18" charset="0"/>
              <a:cs typeface="Brush Script BT"/>
            </a:endParaRPr>
          </a:p>
        </p:txBody>
      </p:sp>
    </p:spTree>
    <p:extLst>
      <p:ext uri="{BB962C8B-B14F-4D97-AF65-F5344CB8AC3E}">
        <p14:creationId xmlns:p14="http://schemas.microsoft.com/office/powerpoint/2010/main" val="1896044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326" y="117088"/>
            <a:ext cx="11665527" cy="5601533"/>
          </a:xfrm>
          <a:prstGeom prst="rect">
            <a:avLst/>
          </a:prstGeom>
        </p:spPr>
        <p:txBody>
          <a:bodyPr wrap="square">
            <a:spAutoFit/>
          </a:bodyPr>
          <a:lstStyle/>
          <a:p>
            <a:pPr algn="ct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BONDS, SAVINGS, INVESTMENTS OR ASSETS </a:t>
            </a: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000" b="1" u="sng" dirty="0">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en-US" sz="2000" b="1" dirty="0">
              <a:latin typeface="Brush Script BT"/>
              <a:ea typeface="Times New Roman" panose="02020603050405020304" pitchFamily="18" charset="0"/>
              <a:cs typeface="Times New Roman" panose="02020603050405020304" pitchFamily="18" charset="0"/>
            </a:endParaRPr>
          </a:p>
          <a:p>
            <a:pPr algn="just">
              <a:lnSpc>
                <a:spcPts val="12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PROCEDURE: </a:t>
            </a:r>
          </a:p>
          <a:p>
            <a:pPr algn="just">
              <a:lnSpc>
                <a:spcPts val="1200"/>
              </a:lnSpc>
            </a:pPr>
            <a:endParaRPr lang="en-US" sz="2000" b="1" dirty="0">
              <a:latin typeface="Brush Script BT"/>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Examine the investments of the bank safety deposit box in the presence of the Madam President, Secretary, and Treasurer. </a:t>
            </a: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If </a:t>
            </a:r>
            <a:r>
              <a:rPr lang="en-US" dirty="0">
                <a:solidFill>
                  <a:srgbClr val="000000"/>
                </a:solidFill>
                <a:latin typeface="Times New Roman" panose="02020603050405020304" pitchFamily="18" charset="0"/>
                <a:ea typeface="Times New Roman" panose="02020603050405020304" pitchFamily="18" charset="0"/>
                <a:cs typeface="Brush Script BT"/>
              </a:rPr>
              <a:t>the investment is the type paying interest by check, determine the dates the interest was paid. If Miscellaneous Receipts were issued for this money, verify that credit was given to the fund holding the investment.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Savings </a:t>
            </a:r>
            <a:r>
              <a:rPr lang="en-US" dirty="0">
                <a:solidFill>
                  <a:srgbClr val="000000"/>
                </a:solidFill>
                <a:latin typeface="Times New Roman" panose="02020603050405020304" pitchFamily="18" charset="0"/>
                <a:ea typeface="Times New Roman" panose="02020603050405020304" pitchFamily="18" charset="0"/>
                <a:cs typeface="Brush Script BT"/>
              </a:rPr>
              <a:t>Accounts should be submitted to the bank for regular interest credit.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r>
              <a:rPr lang="en-US" sz="2000" dirty="0" smtClean="0">
                <a:solidFill>
                  <a:srgbClr val="000000"/>
                </a:solidFill>
                <a:latin typeface="Times New Roman" panose="02020603050405020304" pitchFamily="18" charset="0"/>
                <a:ea typeface="Times New Roman" panose="02020603050405020304" pitchFamily="18" charset="0"/>
                <a:cs typeface="Brush Script BT"/>
              </a:rPr>
              <a:t>If </a:t>
            </a:r>
            <a:r>
              <a:rPr lang="en-US" sz="2000" dirty="0">
                <a:solidFill>
                  <a:srgbClr val="000000"/>
                </a:solidFill>
                <a:latin typeface="Times New Roman" panose="02020603050405020304" pitchFamily="18" charset="0"/>
                <a:ea typeface="Times New Roman" panose="02020603050405020304" pitchFamily="18" charset="0"/>
                <a:cs typeface="Brush Script BT"/>
              </a:rPr>
              <a:t>the Auxiliary makes an investment, the Cash Book merely reflects the check that was issued. </a:t>
            </a:r>
            <a:endParaRPr lang="en-US" sz="2000"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4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sz="2000" dirty="0" smtClean="0">
                <a:solidFill>
                  <a:srgbClr val="000000"/>
                </a:solidFill>
                <a:latin typeface="Times New Roman" panose="02020603050405020304" pitchFamily="18" charset="0"/>
                <a:ea typeface="Times New Roman" panose="02020603050405020304" pitchFamily="18" charset="0"/>
                <a:cs typeface="Brush Script BT"/>
              </a:rPr>
              <a:t>On </a:t>
            </a:r>
            <a:r>
              <a:rPr lang="en-US" sz="2000" dirty="0">
                <a:solidFill>
                  <a:srgbClr val="000000"/>
                </a:solidFill>
                <a:latin typeface="Times New Roman" panose="02020603050405020304" pitchFamily="18" charset="0"/>
                <a:ea typeface="Times New Roman" panose="02020603050405020304" pitchFamily="18" charset="0"/>
                <a:cs typeface="Brush Script BT"/>
              </a:rPr>
              <a:t>the Semi­-Annual Reports, investments are reflected as assets of the fund holding them. </a:t>
            </a:r>
            <a:endParaRPr lang="en-US" sz="2000"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sz="24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sz="2000" dirty="0" smtClean="0">
                <a:solidFill>
                  <a:srgbClr val="000000"/>
                </a:solidFill>
                <a:latin typeface="Times New Roman" panose="02020603050405020304" pitchFamily="18" charset="0"/>
                <a:ea typeface="Times New Roman" panose="02020603050405020304" pitchFamily="18" charset="0"/>
                <a:cs typeface="Brush Script BT"/>
              </a:rPr>
              <a:t>Post </a:t>
            </a:r>
            <a:r>
              <a:rPr lang="en-US" sz="2000" dirty="0">
                <a:solidFill>
                  <a:srgbClr val="000000"/>
                </a:solidFill>
                <a:latin typeface="Times New Roman" panose="02020603050405020304" pitchFamily="18" charset="0"/>
                <a:ea typeface="Times New Roman" panose="02020603050405020304" pitchFamily="18" charset="0"/>
                <a:cs typeface="Brush Script BT"/>
              </a:rPr>
              <a:t>total bonds, savings, and investments or assets for the month to the Monthly Auditors’ Report lines </a:t>
            </a:r>
            <a:r>
              <a:rPr lang="en-US" sz="2000" dirty="0" smtClean="0">
                <a:solidFill>
                  <a:srgbClr val="000000"/>
                </a:solidFill>
                <a:latin typeface="Times New Roman" panose="02020603050405020304" pitchFamily="18" charset="0"/>
                <a:ea typeface="Times New Roman" panose="02020603050405020304" pitchFamily="18" charset="0"/>
                <a:cs typeface="Brush Script BT"/>
              </a:rPr>
              <a:t>6, 7, &amp; </a:t>
            </a:r>
            <a:r>
              <a:rPr lang="en-US" sz="2000" dirty="0">
                <a:solidFill>
                  <a:srgbClr val="000000"/>
                </a:solidFill>
                <a:latin typeface="Times New Roman" panose="02020603050405020304" pitchFamily="18" charset="0"/>
                <a:ea typeface="Times New Roman" panose="02020603050405020304" pitchFamily="18" charset="0"/>
                <a:cs typeface="Brush Script BT"/>
              </a:rPr>
              <a:t>8 respectively. </a:t>
            </a:r>
            <a:endParaRPr lang="en-US" dirty="0">
              <a:solidFill>
                <a:srgbClr val="000000"/>
              </a:solidFill>
              <a:latin typeface="Times New Roman" panose="02020603050405020304" pitchFamily="18" charset="0"/>
              <a:ea typeface="Times New Roman" panose="02020603050405020304" pitchFamily="18" charset="0"/>
              <a:cs typeface="Brush Script BT"/>
            </a:endParaRPr>
          </a:p>
        </p:txBody>
      </p:sp>
    </p:spTree>
    <p:extLst>
      <p:ext uri="{BB962C8B-B14F-4D97-AF65-F5344CB8AC3E}">
        <p14:creationId xmlns:p14="http://schemas.microsoft.com/office/powerpoint/2010/main" val="3373992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81" y="181344"/>
            <a:ext cx="11720945" cy="4247317"/>
          </a:xfrm>
          <a:prstGeom prst="rect">
            <a:avLst/>
          </a:prstGeom>
        </p:spPr>
        <p:txBody>
          <a:bodyPr wrap="square">
            <a:spAutoFit/>
          </a:bodyPr>
          <a:lstStyle/>
          <a:p>
            <a:pPr algn="ctr">
              <a:lnSpc>
                <a:spcPts val="1200"/>
              </a:lnSpc>
              <a:spcAft>
                <a:spcPts val="1225"/>
              </a:spcAft>
            </a:pP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LIABILITIES AUDIT </a:t>
            </a: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1225"/>
              </a:spcAft>
            </a:pPr>
            <a:endParaRPr lang="en-US" sz="2000" b="1" dirty="0">
              <a:latin typeface="Brush Script BT"/>
              <a:ea typeface="Times New Roman" panose="02020603050405020304" pitchFamily="18" charset="0"/>
              <a:cs typeface="Times New Roman" panose="02020603050405020304" pitchFamily="18" charset="0"/>
            </a:endParaRPr>
          </a:p>
          <a:p>
            <a:pPr marL="285750" indent="-285750" algn="just">
              <a:lnSpc>
                <a:spcPts val="12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YOU WILL NEED: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ts val="1200"/>
              </a:lnSpc>
            </a:pPr>
            <a:endParaRPr lang="en-US" sz="2000" b="1" dirty="0">
              <a:latin typeface="Brush Script B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All </a:t>
            </a:r>
            <a:r>
              <a:rPr lang="en-US" dirty="0">
                <a:solidFill>
                  <a:srgbClr val="000000"/>
                </a:solidFill>
                <a:latin typeface="Times New Roman" panose="02020603050405020304" pitchFamily="18" charset="0"/>
                <a:ea typeface="Times New Roman" panose="02020603050405020304" pitchFamily="18" charset="0"/>
                <a:cs typeface="Brush Script BT"/>
              </a:rPr>
              <a:t>bills pending payment by the Auxiliary.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The </a:t>
            </a:r>
            <a:r>
              <a:rPr lang="en-US" dirty="0">
                <a:solidFill>
                  <a:srgbClr val="000000"/>
                </a:solidFill>
                <a:latin typeface="Times New Roman" panose="02020603050405020304" pitchFamily="18" charset="0"/>
                <a:ea typeface="Times New Roman" panose="02020603050405020304" pitchFamily="18" charset="0"/>
                <a:cs typeface="Brush Script BT"/>
              </a:rPr>
              <a:t>balance of Sales Contracts Outstanding.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285750" indent="-285750">
              <a:buAutoNum type="arabicPeriod" startAt="2"/>
            </a:pPr>
            <a:endParaRPr lang="en-US" sz="2000" dirty="0">
              <a:solidFill>
                <a:srgbClr val="000000"/>
              </a:solidFill>
              <a:latin typeface="Brush Script BT"/>
              <a:ea typeface="Times New Roman" panose="02020603050405020304" pitchFamily="18" charset="0"/>
              <a:cs typeface="Brush Script BT"/>
            </a:endParaRPr>
          </a:p>
          <a:p>
            <a:pPr marL="285750" indent="-285750" algn="just"/>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PROCEDURE: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endParaRPr lang="en-US" sz="2000" b="1" dirty="0">
              <a:latin typeface="Brush Script B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Total </a:t>
            </a:r>
            <a:r>
              <a:rPr lang="en-US" dirty="0">
                <a:solidFill>
                  <a:srgbClr val="000000"/>
                </a:solidFill>
                <a:latin typeface="Times New Roman" panose="02020603050405020304" pitchFamily="18" charset="0"/>
                <a:ea typeface="Times New Roman" panose="02020603050405020304" pitchFamily="18" charset="0"/>
                <a:cs typeface="Brush Script BT"/>
              </a:rPr>
              <a:t>all debts outstanding by fund.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Enter </a:t>
            </a:r>
            <a:r>
              <a:rPr lang="en-US" dirty="0">
                <a:solidFill>
                  <a:srgbClr val="000000"/>
                </a:solidFill>
                <a:latin typeface="Times New Roman" panose="02020603050405020304" pitchFamily="18" charset="0"/>
                <a:ea typeface="Times New Roman" panose="02020603050405020304" pitchFamily="18" charset="0"/>
                <a:cs typeface="Brush Script BT"/>
              </a:rPr>
              <a:t>totals on your audit sheet for the month.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Post </a:t>
            </a:r>
            <a:r>
              <a:rPr lang="en-US" dirty="0">
                <a:solidFill>
                  <a:srgbClr val="000000"/>
                </a:solidFill>
                <a:latin typeface="Times New Roman" panose="02020603050405020304" pitchFamily="18" charset="0"/>
                <a:ea typeface="Times New Roman" panose="02020603050405020304" pitchFamily="18" charset="0"/>
                <a:cs typeface="Brush Script BT"/>
              </a:rPr>
              <a:t>total liabilities for the month to the Monthly Auditors’ Report line 10.  </a:t>
            </a:r>
            <a:endParaRPr lang="en-US" sz="2000" dirty="0">
              <a:solidFill>
                <a:srgbClr val="000000"/>
              </a:solidFill>
              <a:latin typeface="Brush Script BT"/>
              <a:ea typeface="Times New Roman" panose="02020603050405020304" pitchFamily="18" charset="0"/>
              <a:cs typeface="Brush Script BT"/>
            </a:endParaRPr>
          </a:p>
        </p:txBody>
      </p:sp>
    </p:spTree>
    <p:extLst>
      <p:ext uri="{BB962C8B-B14F-4D97-AF65-F5344CB8AC3E}">
        <p14:creationId xmlns:p14="http://schemas.microsoft.com/office/powerpoint/2010/main" val="3385431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673" y="376013"/>
            <a:ext cx="11776363" cy="5663089"/>
          </a:xfrm>
          <a:prstGeom prst="rect">
            <a:avLst/>
          </a:prstGeom>
        </p:spPr>
        <p:txBody>
          <a:bodyPr wrap="square">
            <a:spAutoFit/>
          </a:bodyPr>
          <a:lstStyle/>
          <a:p>
            <a:pPr algn="ctr">
              <a:lnSpc>
                <a:spcPts val="1200"/>
              </a:lnSpc>
              <a:spcAft>
                <a:spcPts val="1225"/>
              </a:spcAft>
            </a:pP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EARMARKED FUNDS AUDIT </a:t>
            </a:r>
          </a:p>
          <a:p>
            <a:pPr algn="just">
              <a:lnSpc>
                <a:spcPts val="1200"/>
              </a:lnSpc>
              <a:spcAft>
                <a:spcPts val="1225"/>
              </a:spcAft>
            </a:pPr>
            <a:endParaRPr lang="en-US" sz="2000" b="1" dirty="0">
              <a:latin typeface="Brush Script BT"/>
              <a:ea typeface="Times New Roman" panose="02020603050405020304" pitchFamily="18" charset="0"/>
              <a:cs typeface="Times New Roman" panose="02020603050405020304" pitchFamily="18" charset="0"/>
            </a:endParaRPr>
          </a:p>
          <a:p>
            <a:pPr algn="just">
              <a:lnSpc>
                <a:spcPts val="12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YOU WILL NEED: </a:t>
            </a:r>
          </a:p>
          <a:p>
            <a:pPr algn="just">
              <a:lnSpc>
                <a:spcPts val="1200"/>
              </a:lnSpc>
            </a:pPr>
            <a:endParaRPr lang="en-US" sz="2000" dirty="0">
              <a:latin typeface="Brush Script B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Auxiliary Minute Book. </a:t>
            </a: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Secretary’s Cash Book. </a:t>
            </a:r>
          </a:p>
          <a:p>
            <a:pPr marL="457200" indent="-457200">
              <a:buAutoNum type="arabicPeriod" startAt="2"/>
            </a:pPr>
            <a:endParaRPr lang="en-US" sz="2000" dirty="0">
              <a:solidFill>
                <a:srgbClr val="000000"/>
              </a:solidFill>
              <a:latin typeface="Brush Script BT"/>
              <a:ea typeface="Times New Roman" panose="02020603050405020304" pitchFamily="18" charset="0"/>
              <a:cs typeface="Brush Script BT"/>
            </a:endParaRPr>
          </a:p>
          <a:p>
            <a:r>
              <a:rPr lang="en-US" dirty="0">
                <a:solidFill>
                  <a:srgbClr val="000000"/>
                </a:solidFill>
                <a:latin typeface="Times New Roman" panose="02020603050405020304" pitchFamily="18" charset="0"/>
                <a:ea typeface="Times New Roman" panose="02020603050405020304" pitchFamily="18" charset="0"/>
                <a:cs typeface="Brush Script BT"/>
              </a:rPr>
              <a:t> </a:t>
            </a:r>
            <a:endParaRPr lang="en-US" sz="2000" b="1" dirty="0">
              <a:solidFill>
                <a:srgbClr val="000000"/>
              </a:solidFill>
              <a:latin typeface="Brush Script BT"/>
              <a:ea typeface="Times New Roman" panose="02020603050405020304" pitchFamily="18" charset="0"/>
              <a:cs typeface="Brush Script BT"/>
            </a:endParaRPr>
          </a:p>
          <a:p>
            <a:pPr algn="just">
              <a:lnSpc>
                <a:spcPts val="12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PROCEDURE</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ts val="1200"/>
              </a:lnSpc>
            </a:pPr>
            <a:endParaRPr lang="en-US" sz="2000" b="1" dirty="0">
              <a:latin typeface="Brush Script BT"/>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Verify that each earmarked fund has been properly credited with receipts for that fund. </a:t>
            </a: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Verify that all expenditures for the funds have been deducted. </a:t>
            </a: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Verify from the Minute Book that all funds taken from the earmarked funds have been correctly voted on by the membership. </a:t>
            </a: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Make the required additions and subtractions to determine the net balance of your Auxiliary funds. </a:t>
            </a: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P</a:t>
            </a:r>
            <a:r>
              <a:rPr lang="en-US" dirty="0" smtClean="0">
                <a:solidFill>
                  <a:srgbClr val="000000"/>
                </a:solidFill>
                <a:latin typeface="Times New Roman" panose="02020603050405020304" pitchFamily="18" charset="0"/>
                <a:ea typeface="Times New Roman" panose="02020603050405020304" pitchFamily="18" charset="0"/>
                <a:cs typeface="Brush Script BT"/>
              </a:rPr>
              <a:t>ost </a:t>
            </a:r>
            <a:r>
              <a:rPr lang="en-US" dirty="0">
                <a:solidFill>
                  <a:srgbClr val="000000"/>
                </a:solidFill>
                <a:latin typeface="Times New Roman" panose="02020603050405020304" pitchFamily="18" charset="0"/>
                <a:ea typeface="Times New Roman" panose="02020603050405020304" pitchFamily="18" charset="0"/>
                <a:cs typeface="Brush Script BT"/>
              </a:rPr>
              <a:t>total earmarked funds for the month to the Monthly Auditors’ Report line 12. </a:t>
            </a:r>
            <a:endParaRPr lang="en-US" sz="2000" dirty="0">
              <a:solidFill>
                <a:srgbClr val="000000"/>
              </a:solidFill>
              <a:latin typeface="Brush Script BT"/>
              <a:ea typeface="Times New Roman" panose="02020603050405020304" pitchFamily="18" charset="0"/>
              <a:cs typeface="Brush Script BT"/>
            </a:endParaRPr>
          </a:p>
        </p:txBody>
      </p:sp>
    </p:spTree>
    <p:extLst>
      <p:ext uri="{BB962C8B-B14F-4D97-AF65-F5344CB8AC3E}">
        <p14:creationId xmlns:p14="http://schemas.microsoft.com/office/powerpoint/2010/main" val="3393716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4" name="Rectangle 3"/>
          <p:cNvSpPr/>
          <p:nvPr/>
        </p:nvSpPr>
        <p:spPr>
          <a:xfrm>
            <a:off x="147782" y="92831"/>
            <a:ext cx="11822545" cy="6617196"/>
          </a:xfrm>
          <a:prstGeom prst="rect">
            <a:avLst/>
          </a:prstGeom>
        </p:spPr>
        <p:txBody>
          <a:bodyPr wrap="square">
            <a:spAutoFit/>
          </a:bodyPr>
          <a:lstStyle/>
          <a:p>
            <a:pPr algn="ctr">
              <a:lnSpc>
                <a:spcPts val="1200"/>
              </a:lnSpc>
              <a:spcAft>
                <a:spcPts val="1225"/>
              </a:spcAft>
            </a:pP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1225"/>
              </a:spcAft>
            </a:pPr>
            <a:r>
              <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rPr>
              <a:t>MEMBERSHIP </a:t>
            </a: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AUDIT </a:t>
            </a: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1225"/>
              </a:spcAft>
            </a:pPr>
            <a:endParaRPr lang="en-US" sz="2000" b="1" dirty="0">
              <a:latin typeface="Brush Script BT"/>
              <a:ea typeface="Times New Roman" panose="02020603050405020304" pitchFamily="18" charset="0"/>
              <a:cs typeface="Times New Roman" panose="02020603050405020304" pitchFamily="18" charset="0"/>
            </a:endParaRPr>
          </a:p>
          <a:p>
            <a:pPr algn="just">
              <a:lnSpc>
                <a:spcPts val="12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YOU WILL NEED: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200"/>
              </a:lnSpc>
            </a:pPr>
            <a:endParaRPr lang="en-US" sz="2000" b="1" dirty="0">
              <a:latin typeface="Brush Script BT"/>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Membership </a:t>
            </a:r>
            <a:r>
              <a:rPr lang="en-US" dirty="0">
                <a:solidFill>
                  <a:srgbClr val="000000"/>
                </a:solidFill>
                <a:latin typeface="Times New Roman" panose="02020603050405020304" pitchFamily="18" charset="0"/>
                <a:ea typeface="Times New Roman" panose="02020603050405020304" pitchFamily="18" charset="0"/>
                <a:cs typeface="Brush Script BT"/>
              </a:rPr>
              <a:t>file from MMS.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indent="-4572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Official </a:t>
            </a:r>
            <a:r>
              <a:rPr lang="en-US" dirty="0">
                <a:solidFill>
                  <a:srgbClr val="000000"/>
                </a:solidFill>
                <a:latin typeface="Times New Roman" panose="02020603050405020304" pitchFamily="18" charset="0"/>
                <a:ea typeface="Times New Roman" panose="02020603050405020304" pitchFamily="18" charset="0"/>
                <a:cs typeface="Brush Script BT"/>
              </a:rPr>
              <a:t>Dues Receipt records from MMS.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Copies </a:t>
            </a:r>
            <a:r>
              <a:rPr lang="en-US" dirty="0">
                <a:solidFill>
                  <a:srgbClr val="000000"/>
                </a:solidFill>
                <a:latin typeface="Times New Roman" panose="02020603050405020304" pitchFamily="18" charset="0"/>
                <a:ea typeface="Times New Roman" panose="02020603050405020304" pitchFamily="18" charset="0"/>
                <a:cs typeface="Brush Script BT"/>
              </a:rPr>
              <a:t>of report of applications and delinquent reports for the month being audited. </a:t>
            </a:r>
            <a:endParaRPr lang="en-US" sz="2000" dirty="0">
              <a:solidFill>
                <a:srgbClr val="000000"/>
              </a:solidFill>
              <a:latin typeface="Brush Script BT"/>
              <a:ea typeface="Times New Roman" panose="02020603050405020304" pitchFamily="18" charset="0"/>
              <a:cs typeface="Brush Script BT"/>
            </a:endParaRPr>
          </a:p>
          <a:p>
            <a:pPr algn="just">
              <a:lnSpc>
                <a:spcPts val="1200"/>
              </a:lnSpc>
            </a:pPr>
            <a:endParaRPr lang="en-US" sz="2000" dirty="0">
              <a:latin typeface="Brush Script BT"/>
              <a:ea typeface="Times New Roman" panose="02020603050405020304" pitchFamily="18" charset="0"/>
              <a:cs typeface="Times New Roman" panose="02020603050405020304" pitchFamily="18" charset="0"/>
            </a:endParaRPr>
          </a:p>
          <a:p>
            <a:endParaRPr lang="en-US" sz="2000" b="1" dirty="0" smtClean="0">
              <a:solidFill>
                <a:srgbClr val="000000"/>
              </a:solidFill>
              <a:latin typeface="Brush Script BT"/>
              <a:ea typeface="Times New Roman" panose="02020603050405020304" pitchFamily="18" charset="0"/>
              <a:cs typeface="Brush Script BT"/>
            </a:endParaRPr>
          </a:p>
          <a:p>
            <a:pPr marL="457200" indent="-457200"/>
            <a:endParaRPr lang="en-US" sz="2000" b="1" dirty="0">
              <a:solidFill>
                <a:srgbClr val="000000"/>
              </a:solidFill>
              <a:latin typeface="Brush Script BT"/>
              <a:ea typeface="Times New Roman" panose="02020603050405020304" pitchFamily="18" charset="0"/>
              <a:cs typeface="Brush Script BT"/>
            </a:endParaRPr>
          </a:p>
          <a:p>
            <a:pPr marL="457200" indent="-457200" algn="just">
              <a:lnSpc>
                <a:spcPts val="12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PROCEDURE: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ts val="1200"/>
              </a:lnSpc>
            </a:pP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ts val="1200"/>
              </a:lnSpc>
            </a:pPr>
            <a:endParaRPr lang="en-US" sz="2000" b="1" dirty="0">
              <a:latin typeface="Brush Script BT"/>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Check </a:t>
            </a:r>
            <a:r>
              <a:rPr lang="en-US" dirty="0">
                <a:solidFill>
                  <a:srgbClr val="000000"/>
                </a:solidFill>
                <a:latin typeface="Times New Roman" panose="02020603050405020304" pitchFamily="18" charset="0"/>
                <a:ea typeface="Times New Roman" panose="02020603050405020304" pitchFamily="18" charset="0"/>
                <a:cs typeface="Brush Script BT"/>
              </a:rPr>
              <a:t>copies of Official Receipts issued against the membership file card and applications pending.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Verify </a:t>
            </a:r>
            <a:r>
              <a:rPr lang="en-US" dirty="0">
                <a:solidFill>
                  <a:srgbClr val="000000"/>
                </a:solidFill>
                <a:latin typeface="Times New Roman" panose="02020603050405020304" pitchFamily="18" charset="0"/>
                <a:ea typeface="Times New Roman" panose="02020603050405020304" pitchFamily="18" charset="0"/>
                <a:cs typeface="Brush Script BT"/>
              </a:rPr>
              <a:t>that the amount of each receipt has been carried over correctly in the proper column on the right side of the page.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Verify </a:t>
            </a:r>
            <a:r>
              <a:rPr lang="en-US" dirty="0">
                <a:solidFill>
                  <a:srgbClr val="000000"/>
                </a:solidFill>
                <a:latin typeface="Times New Roman" panose="02020603050405020304" pitchFamily="18" charset="0"/>
                <a:ea typeface="Times New Roman" panose="02020603050405020304" pitchFamily="18" charset="0"/>
                <a:cs typeface="Brush Script BT"/>
              </a:rPr>
              <a:t>the totals of each column for the weekly or bi-­monthly posting to the Secretary’s Cash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Make </a:t>
            </a:r>
            <a:r>
              <a:rPr lang="en-US" dirty="0">
                <a:solidFill>
                  <a:srgbClr val="000000"/>
                </a:solidFill>
                <a:latin typeface="Times New Roman" panose="02020603050405020304" pitchFamily="18" charset="0"/>
                <a:ea typeface="Times New Roman" panose="02020603050405020304" pitchFamily="18" charset="0"/>
                <a:cs typeface="Brush Script BT"/>
              </a:rPr>
              <a:t>sure the monies have been properly distributed into the Auxiliary funds in accordance with the Auxiliary By­-Laws.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Post </a:t>
            </a:r>
            <a:r>
              <a:rPr lang="en-US" dirty="0">
                <a:solidFill>
                  <a:srgbClr val="000000"/>
                </a:solidFill>
                <a:latin typeface="Times New Roman" panose="02020603050405020304" pitchFamily="18" charset="0"/>
                <a:ea typeface="Times New Roman" panose="02020603050405020304" pitchFamily="18" charset="0"/>
                <a:cs typeface="Brush Script BT"/>
              </a:rPr>
              <a:t>for the month to the Monthly Auditors’ Report lines 14 thru 19. </a:t>
            </a:r>
            <a:endParaRPr lang="en-US" dirty="0"/>
          </a:p>
        </p:txBody>
      </p:sp>
    </p:spTree>
    <p:extLst>
      <p:ext uri="{BB962C8B-B14F-4D97-AF65-F5344CB8AC3E}">
        <p14:creationId xmlns:p14="http://schemas.microsoft.com/office/powerpoint/2010/main" val="3436261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310" y="0"/>
            <a:ext cx="11933382" cy="6735177"/>
          </a:xfrm>
          <a:prstGeom prst="rect">
            <a:avLst/>
          </a:prstGeom>
        </p:spPr>
        <p:txBody>
          <a:bodyPr wrap="square">
            <a:spAutoFit/>
          </a:bodyPr>
          <a:lstStyle/>
          <a:p>
            <a:pPr algn="ctr">
              <a:spcAft>
                <a:spcPts val="1225"/>
              </a:spcAft>
            </a:pPr>
            <a:r>
              <a:rPr lang="en-US" b="1" u="sng" dirty="0">
                <a:ea typeface="Times New Roman" panose="02020603050405020304" pitchFamily="18" charset="0"/>
                <a:cs typeface="Times New Roman" panose="02020603050405020304" pitchFamily="18" charset="0"/>
              </a:rPr>
              <a:t>BANK STATEMENTS AUDIT </a:t>
            </a:r>
            <a:endParaRPr lang="en-US" b="1" dirty="0">
              <a:ea typeface="Times New Roman" panose="02020603050405020304" pitchFamily="18" charset="0"/>
              <a:cs typeface="Times New Roman" panose="02020603050405020304" pitchFamily="18" charset="0"/>
            </a:endParaRPr>
          </a:p>
          <a:p>
            <a:pPr algn="just"/>
            <a:r>
              <a:rPr lang="en-US" b="1" dirty="0">
                <a:ea typeface="Times New Roman" panose="02020603050405020304" pitchFamily="18" charset="0"/>
                <a:cs typeface="Times New Roman" panose="02020603050405020304" pitchFamily="18" charset="0"/>
              </a:rPr>
              <a:t>YOU WILL NEED: </a:t>
            </a:r>
            <a:endParaRPr lang="en-US" b="1" dirty="0" smtClean="0">
              <a:ea typeface="Times New Roman" panose="02020603050405020304" pitchFamily="18" charset="0"/>
              <a:cs typeface="Times New Roman" panose="02020603050405020304" pitchFamily="18" charset="0"/>
            </a:endParaRPr>
          </a:p>
          <a:p>
            <a:pPr algn="just"/>
            <a:endParaRPr lang="en-US" b="1" dirty="0">
              <a:ea typeface="Times New Roman" panose="02020603050405020304" pitchFamily="18" charset="0"/>
              <a:cs typeface="Times New Roman" panose="02020603050405020304" pitchFamily="18" charset="0"/>
            </a:endParaRPr>
          </a:p>
          <a:p>
            <a:pPr marL="457200" marR="0" indent="-457200" algn="just">
              <a:lnSpc>
                <a:spcPts val="1255"/>
              </a:lnSpc>
              <a:spcBef>
                <a:spcPts val="0"/>
              </a:spcBef>
              <a:spcAft>
                <a:spcPts val="1225"/>
              </a:spcAft>
              <a:buFont typeface="Wingdings" panose="05000000000000000000" pitchFamily="2" charset="2"/>
              <a:buChar char="§"/>
            </a:pPr>
            <a:r>
              <a:rPr lang="en-US" dirty="0" smtClean="0">
                <a:ea typeface="Times New Roman" panose="02020603050405020304" pitchFamily="18" charset="0"/>
                <a:cs typeface="Times New Roman" panose="02020603050405020304" pitchFamily="18" charset="0"/>
              </a:rPr>
              <a:t>Bank </a:t>
            </a:r>
            <a:r>
              <a:rPr lang="en-US" dirty="0">
                <a:ea typeface="Times New Roman" panose="02020603050405020304" pitchFamily="18" charset="0"/>
                <a:cs typeface="Times New Roman" panose="02020603050405020304" pitchFamily="18" charset="0"/>
              </a:rPr>
              <a:t>Statements with cancelled checks (or copies thereof) and deposit slips. </a:t>
            </a:r>
            <a:endParaRPr lang="en-US" dirty="0" smtClean="0">
              <a:ea typeface="Times New Roman" panose="02020603050405020304" pitchFamily="18" charset="0"/>
              <a:cs typeface="Times New Roman" panose="02020603050405020304" pitchFamily="18" charset="0"/>
            </a:endParaRPr>
          </a:p>
          <a:p>
            <a:pPr marR="0" algn="just">
              <a:lnSpc>
                <a:spcPts val="1255"/>
              </a:lnSpc>
              <a:spcBef>
                <a:spcPts val="0"/>
              </a:spcBef>
              <a:spcAft>
                <a:spcPts val="1225"/>
              </a:spcAft>
            </a:pPr>
            <a:endParaRPr lang="en-US" b="1" dirty="0">
              <a:ea typeface="Times New Roman" panose="02020603050405020304" pitchFamily="18" charset="0"/>
              <a:cs typeface="Times New Roman" panose="02020603050405020304" pitchFamily="18" charset="0"/>
            </a:endParaRPr>
          </a:p>
          <a:p>
            <a:pPr algn="just">
              <a:lnSpc>
                <a:spcPts val="1200"/>
              </a:lnSpc>
            </a:pPr>
            <a:r>
              <a:rPr lang="en-US" b="1" dirty="0">
                <a:ea typeface="Times New Roman" panose="02020603050405020304" pitchFamily="18" charset="0"/>
                <a:cs typeface="Times New Roman" panose="02020603050405020304" pitchFamily="18" charset="0"/>
              </a:rPr>
              <a:t>PROCEDURE: </a:t>
            </a:r>
            <a:endParaRPr lang="en-US" b="1" dirty="0" smtClean="0">
              <a:ea typeface="Times New Roman" panose="02020603050405020304" pitchFamily="18" charset="0"/>
              <a:cs typeface="Times New Roman" panose="02020603050405020304" pitchFamily="18" charset="0"/>
            </a:endParaRPr>
          </a:p>
          <a:p>
            <a:pPr algn="just">
              <a:lnSpc>
                <a:spcPts val="1200"/>
              </a:lnSpc>
            </a:pPr>
            <a:endParaRPr lang="en-US" b="1" dirty="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ea typeface="Times New Roman" panose="02020603050405020304" pitchFamily="18" charset="0"/>
                <a:cs typeface="Brush Script BT"/>
              </a:rPr>
              <a:t>Verify </a:t>
            </a:r>
            <a:r>
              <a:rPr lang="en-US" dirty="0">
                <a:solidFill>
                  <a:srgbClr val="000000"/>
                </a:solidFill>
                <a:ea typeface="Times New Roman" panose="02020603050405020304" pitchFamily="18" charset="0"/>
                <a:cs typeface="Brush Script BT"/>
              </a:rPr>
              <a:t>that all deposits are credited on Bank Statement against the deposit slips. Check Statement total deposits for accuracy. </a:t>
            </a:r>
            <a:endParaRPr lang="en-US" dirty="0" smtClean="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dirty="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ea typeface="Times New Roman" panose="02020603050405020304" pitchFamily="18" charset="0"/>
                <a:cs typeface="Brush Script BT"/>
              </a:rPr>
              <a:t>Verify </a:t>
            </a:r>
            <a:r>
              <a:rPr lang="en-US" dirty="0">
                <a:solidFill>
                  <a:srgbClr val="000000"/>
                </a:solidFill>
                <a:ea typeface="Times New Roman" panose="02020603050405020304" pitchFamily="18" charset="0"/>
                <a:cs typeface="Brush Script BT"/>
              </a:rPr>
              <a:t>deductions on statement against cancelled checks. Check statement totals for accuracy. </a:t>
            </a:r>
            <a:endParaRPr lang="en-US" dirty="0" smtClean="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dirty="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ea typeface="Times New Roman" panose="02020603050405020304" pitchFamily="18" charset="0"/>
                <a:cs typeface="Brush Script BT"/>
              </a:rPr>
              <a:t>Put </a:t>
            </a:r>
            <a:r>
              <a:rPr lang="en-US" dirty="0">
                <a:solidFill>
                  <a:srgbClr val="000000"/>
                </a:solidFill>
                <a:ea typeface="Times New Roman" panose="02020603050405020304" pitchFamily="18" charset="0"/>
                <a:cs typeface="Brush Script BT"/>
              </a:rPr>
              <a:t>checks in order numerically and check against the Treasurer’s Cash Book. Using a small dot, show which checks the bank has returned. </a:t>
            </a:r>
            <a:endParaRPr lang="en-US" dirty="0" smtClean="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dirty="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ea typeface="Times New Roman" panose="02020603050405020304" pitchFamily="18" charset="0"/>
                <a:cs typeface="Brush Script BT"/>
              </a:rPr>
              <a:t>Using </a:t>
            </a:r>
            <a:r>
              <a:rPr lang="en-US" dirty="0">
                <a:solidFill>
                  <a:srgbClr val="000000"/>
                </a:solidFill>
                <a:ea typeface="Times New Roman" panose="02020603050405020304" pitchFamily="18" charset="0"/>
                <a:cs typeface="Brush Script BT"/>
              </a:rPr>
              <a:t>the form on the back of most bank statements, list all outstanding check numbers and amounts. </a:t>
            </a:r>
            <a:endParaRPr lang="en-US" dirty="0" smtClean="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dirty="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ea typeface="Times New Roman" panose="02020603050405020304" pitchFamily="18" charset="0"/>
                <a:cs typeface="Brush Script BT"/>
              </a:rPr>
              <a:t>To </a:t>
            </a:r>
            <a:r>
              <a:rPr lang="en-US" dirty="0">
                <a:solidFill>
                  <a:srgbClr val="000000"/>
                </a:solidFill>
                <a:ea typeface="Times New Roman" panose="02020603050405020304" pitchFamily="18" charset="0"/>
                <a:cs typeface="Brush Script BT"/>
              </a:rPr>
              <a:t>reconcile the statement, enter the ending balance as shown on the bank statement, add all deposits not shown by the bank and subtract all out­standing checks as shown in the Treasurer’s Cash Book. This balance should be the same as both the Secretary’s and Treasurer’s Cash Book balances. </a:t>
            </a:r>
            <a:endParaRPr lang="en-US" dirty="0" smtClean="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dirty="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ea typeface="Times New Roman" panose="02020603050405020304" pitchFamily="18" charset="0"/>
                <a:cs typeface="Brush Script BT"/>
              </a:rPr>
              <a:t>When </a:t>
            </a:r>
            <a:r>
              <a:rPr lang="en-US" dirty="0">
                <a:solidFill>
                  <a:srgbClr val="000000"/>
                </a:solidFill>
                <a:ea typeface="Times New Roman" panose="02020603050405020304" pitchFamily="18" charset="0"/>
                <a:cs typeface="Brush Script BT"/>
              </a:rPr>
              <a:t>you are satisfied that all accounts are in balance, enter the totals on your Monthly Audit Form. </a:t>
            </a:r>
            <a:endParaRPr lang="en-US" dirty="0" smtClean="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endParaRPr lang="en-US" dirty="0">
              <a:solidFill>
                <a:srgbClr val="000000"/>
              </a:solidFill>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ea typeface="Times New Roman" panose="02020603050405020304" pitchFamily="18" charset="0"/>
                <a:cs typeface="Brush Script BT"/>
              </a:rPr>
              <a:t>Answer </a:t>
            </a:r>
            <a:r>
              <a:rPr lang="en-US" dirty="0">
                <a:solidFill>
                  <a:srgbClr val="000000"/>
                </a:solidFill>
                <a:ea typeface="Times New Roman" panose="02020603050405020304" pitchFamily="18" charset="0"/>
                <a:cs typeface="Brush Script BT"/>
              </a:rPr>
              <a:t>question on line 21 of the Monthly Auditor’s Report. </a:t>
            </a:r>
            <a:endParaRPr lang="en-US" dirty="0"/>
          </a:p>
        </p:txBody>
      </p:sp>
    </p:spTree>
    <p:extLst>
      <p:ext uri="{BB962C8B-B14F-4D97-AF65-F5344CB8AC3E}">
        <p14:creationId xmlns:p14="http://schemas.microsoft.com/office/powerpoint/2010/main" val="4284377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326" y="233955"/>
            <a:ext cx="11702473" cy="5970865"/>
          </a:xfrm>
          <a:prstGeom prst="rect">
            <a:avLst/>
          </a:prstGeom>
        </p:spPr>
        <p:txBody>
          <a:bodyPr wrap="square">
            <a:spAutoFit/>
          </a:bodyPr>
          <a:lstStyle/>
          <a:p>
            <a:pPr algn="ctr">
              <a:lnSpc>
                <a:spcPts val="1200"/>
              </a:lnSpc>
              <a:spcAft>
                <a:spcPts val="1225"/>
              </a:spcAft>
            </a:pPr>
            <a:r>
              <a:rPr lang="en-US" sz="2000" b="1" u="sng" dirty="0">
                <a:latin typeface="Times" panose="02020603050405020304" pitchFamily="18" charset="0"/>
                <a:ea typeface="Times New Roman" panose="02020603050405020304" pitchFamily="18" charset="0"/>
                <a:cs typeface="Times New Roman" panose="02020603050405020304" pitchFamily="18" charset="0"/>
              </a:rPr>
              <a:t>COMPLETING THE MONTHLY AUDIT </a:t>
            </a:r>
            <a:endParaRPr lang="en-US" sz="2000" b="1" u="sng" dirty="0" smtClean="0">
              <a:latin typeface="Times"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1225"/>
              </a:spcAft>
            </a:pPr>
            <a:endParaRPr lang="en-US" sz="2000" b="1" dirty="0">
              <a:latin typeface="Brush Script BT"/>
              <a:ea typeface="Times New Roman" panose="02020603050405020304" pitchFamily="18" charset="0"/>
              <a:cs typeface="Times New Roman" panose="02020603050405020304" pitchFamily="18" charset="0"/>
            </a:endParaRPr>
          </a:p>
          <a:p>
            <a:pPr algn="just">
              <a:lnSpc>
                <a:spcPts val="1200"/>
              </a:lnSpc>
            </a:pPr>
            <a:endParaRPr lang="en-US" sz="2000" b="1" dirty="0">
              <a:latin typeface="Brush Script B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Copy </a:t>
            </a:r>
            <a:r>
              <a:rPr lang="en-US" dirty="0">
                <a:solidFill>
                  <a:srgbClr val="000000"/>
                </a:solidFill>
                <a:latin typeface="Times" panose="02020603050405020304" pitchFamily="18" charset="0"/>
                <a:ea typeface="Times New Roman" panose="02020603050405020304" pitchFamily="18" charset="0"/>
                <a:cs typeface="Brush Script BT"/>
              </a:rPr>
              <a:t>previous month’s balance to line 1 for each fund. </a:t>
            </a:r>
            <a:endParaRPr lang="en-US" dirty="0" smtClean="0">
              <a:solidFill>
                <a:srgbClr val="000000"/>
              </a:solidFill>
              <a:latin typeface="Times"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Add </a:t>
            </a:r>
            <a:r>
              <a:rPr lang="en-US" dirty="0">
                <a:solidFill>
                  <a:srgbClr val="000000"/>
                </a:solidFill>
                <a:latin typeface="Times" panose="02020603050405020304" pitchFamily="18" charset="0"/>
                <a:ea typeface="Times New Roman" panose="02020603050405020304" pitchFamily="18" charset="0"/>
                <a:cs typeface="Brush Script BT"/>
              </a:rPr>
              <a:t>line 1 and 2 – post the total to line 3. (titled Total) </a:t>
            </a:r>
            <a:endParaRPr lang="en-US" dirty="0" smtClean="0">
              <a:solidFill>
                <a:srgbClr val="000000"/>
              </a:solidFill>
              <a:latin typeface="Times"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Subtract </a:t>
            </a:r>
            <a:r>
              <a:rPr lang="en-US" dirty="0">
                <a:solidFill>
                  <a:srgbClr val="000000"/>
                </a:solidFill>
                <a:latin typeface="Times" panose="02020603050405020304" pitchFamily="18" charset="0"/>
                <a:ea typeface="Times New Roman" panose="02020603050405020304" pitchFamily="18" charset="0"/>
                <a:cs typeface="Brush Script BT"/>
              </a:rPr>
              <a:t>line 4 from line 3 – post total to line 5. (titled Balance) </a:t>
            </a:r>
            <a:endParaRPr lang="en-US" dirty="0" smtClean="0">
              <a:solidFill>
                <a:srgbClr val="000000"/>
              </a:solidFill>
              <a:latin typeface="Times"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Add </a:t>
            </a:r>
            <a:r>
              <a:rPr lang="en-US" dirty="0">
                <a:solidFill>
                  <a:srgbClr val="000000"/>
                </a:solidFill>
                <a:latin typeface="Times" panose="02020603050405020304" pitchFamily="18" charset="0"/>
                <a:ea typeface="Times New Roman" panose="02020603050405020304" pitchFamily="18" charset="0"/>
                <a:cs typeface="Brush Script BT"/>
              </a:rPr>
              <a:t>lines 5,6,7, &amp; 8 – post total to line 9. (titled Total) </a:t>
            </a:r>
            <a:endParaRPr lang="en-US" dirty="0" smtClean="0">
              <a:solidFill>
                <a:srgbClr val="000000"/>
              </a:solidFill>
              <a:latin typeface="Times"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smtClean="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Subtract </a:t>
            </a:r>
            <a:r>
              <a:rPr lang="en-US" dirty="0">
                <a:solidFill>
                  <a:srgbClr val="000000"/>
                </a:solidFill>
                <a:latin typeface="Times" panose="02020603050405020304" pitchFamily="18" charset="0"/>
                <a:ea typeface="Times New Roman" panose="02020603050405020304" pitchFamily="18" charset="0"/>
                <a:cs typeface="Brush Script BT"/>
              </a:rPr>
              <a:t>line 10 from line 9 – post to line 11. (titled Balances) </a:t>
            </a:r>
            <a:endParaRPr lang="en-US" dirty="0" smtClean="0">
              <a:solidFill>
                <a:srgbClr val="000000"/>
              </a:solidFill>
              <a:latin typeface="Times"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Subtract </a:t>
            </a:r>
            <a:r>
              <a:rPr lang="en-US" dirty="0">
                <a:solidFill>
                  <a:srgbClr val="000000"/>
                </a:solidFill>
                <a:latin typeface="Times" panose="02020603050405020304" pitchFamily="18" charset="0"/>
                <a:ea typeface="Times New Roman" panose="02020603050405020304" pitchFamily="18" charset="0"/>
                <a:cs typeface="Brush Script BT"/>
              </a:rPr>
              <a:t>line 12 from line 11 – post to line 13. (titled Net Balances) </a:t>
            </a:r>
            <a:endParaRPr lang="en-US" dirty="0" smtClean="0">
              <a:solidFill>
                <a:srgbClr val="000000"/>
              </a:solidFill>
              <a:latin typeface="Times" panose="02020603050405020304" pitchFamily="18" charset="0"/>
              <a:ea typeface="Times New Roman" panose="02020603050405020304" pitchFamily="18" charset="0"/>
              <a:cs typeface="Brush Script BT"/>
            </a:endParaRPr>
          </a:p>
          <a:p>
            <a:pPr marL="342900" marR="0" indent="-3429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Enter </a:t>
            </a:r>
            <a:r>
              <a:rPr lang="en-US" dirty="0">
                <a:solidFill>
                  <a:srgbClr val="000000"/>
                </a:solidFill>
                <a:latin typeface="Times" panose="02020603050405020304" pitchFamily="18" charset="0"/>
                <a:ea typeface="Times New Roman" panose="02020603050405020304" pitchFamily="18" charset="0"/>
                <a:cs typeface="Brush Script BT"/>
              </a:rPr>
              <a:t>any recommendations to the Auxiliary. </a:t>
            </a:r>
            <a:endParaRPr lang="en-US" dirty="0" smtClean="0">
              <a:solidFill>
                <a:srgbClr val="000000"/>
              </a:solidFill>
              <a:latin typeface="Times"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Complete </a:t>
            </a:r>
            <a:r>
              <a:rPr lang="en-US" dirty="0">
                <a:solidFill>
                  <a:srgbClr val="000000"/>
                </a:solidFill>
                <a:latin typeface="Times" panose="02020603050405020304" pitchFamily="18" charset="0"/>
                <a:ea typeface="Times New Roman" panose="02020603050405020304" pitchFamily="18" charset="0"/>
                <a:cs typeface="Brush Script BT"/>
              </a:rPr>
              <a:t>the front page of the Monthly Report of the Audit. </a:t>
            </a:r>
            <a:endParaRPr lang="en-US" dirty="0" smtClean="0">
              <a:solidFill>
                <a:srgbClr val="000000"/>
              </a:solidFill>
              <a:latin typeface="Times"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panose="02020603050405020304" pitchFamily="18" charset="0"/>
                <a:ea typeface="Times New Roman" panose="02020603050405020304" pitchFamily="18" charset="0"/>
                <a:cs typeface="Brush Script BT"/>
              </a:rPr>
              <a:t>Sign </a:t>
            </a:r>
            <a:r>
              <a:rPr lang="en-US" dirty="0">
                <a:solidFill>
                  <a:srgbClr val="000000"/>
                </a:solidFill>
                <a:latin typeface="Times" panose="02020603050405020304" pitchFamily="18" charset="0"/>
                <a:ea typeface="Times New Roman" panose="02020603050405020304" pitchFamily="18" charset="0"/>
                <a:cs typeface="Brush Script BT"/>
              </a:rPr>
              <a:t>your report and present it to the Auxiliary for approval, signature of the Madam </a:t>
            </a:r>
            <a:r>
              <a:rPr lang="en-US" dirty="0" smtClean="0">
                <a:solidFill>
                  <a:srgbClr val="000000"/>
                </a:solidFill>
                <a:latin typeface="Times" panose="02020603050405020304" pitchFamily="18" charset="0"/>
                <a:ea typeface="Times New Roman" panose="02020603050405020304" pitchFamily="18" charset="0"/>
                <a:cs typeface="Brush Script BT"/>
              </a:rPr>
              <a:t>President.</a:t>
            </a:r>
            <a:endParaRPr lang="en-US" sz="2000" dirty="0">
              <a:solidFill>
                <a:srgbClr val="000000"/>
              </a:solidFill>
              <a:latin typeface="Brush Script BT"/>
              <a:ea typeface="Times New Roman" panose="02020603050405020304" pitchFamily="18" charset="0"/>
              <a:cs typeface="Brush Script BT"/>
            </a:endParaRPr>
          </a:p>
        </p:txBody>
      </p:sp>
    </p:spTree>
    <p:extLst>
      <p:ext uri="{BB962C8B-B14F-4D97-AF65-F5344CB8AC3E}">
        <p14:creationId xmlns:p14="http://schemas.microsoft.com/office/powerpoint/2010/main" val="2892527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928" y="6232618"/>
            <a:ext cx="11776363" cy="442493"/>
          </a:xfrm>
          <a:prstGeom prst="rect">
            <a:avLst/>
          </a:prstGeom>
        </p:spPr>
        <p:txBody>
          <a:bodyPr wrap="square">
            <a:spAutoFit/>
          </a:bodyPr>
          <a:lstStyle/>
          <a:p>
            <a:pPr>
              <a:lnSpc>
                <a:spcPts val="1330"/>
              </a:lnSpc>
              <a:spcAft>
                <a:spcPts val="1225"/>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r>
            <a:br>
              <a:rPr lang="en-US" sz="2000" dirty="0">
                <a:latin typeface="Times New Roman" panose="02020603050405020304" pitchFamily="18" charset="0"/>
                <a:ea typeface="Times New Roman" panose="02020603050405020304" pitchFamily="18" charset="0"/>
                <a:cs typeface="Times New Roman" panose="02020603050405020304" pitchFamily="18" charset="0"/>
              </a:rPr>
            </a:br>
            <a:endParaRPr lang="en-US" sz="2000" dirty="0">
              <a:solidFill>
                <a:srgbClr val="000000"/>
              </a:solidFill>
              <a:effectLst/>
              <a:latin typeface="Brush Script BT"/>
              <a:ea typeface="Times New Roman" panose="02020603050405020304" pitchFamily="18" charset="0"/>
              <a:cs typeface="Brush Script BT"/>
            </a:endParaRPr>
          </a:p>
        </p:txBody>
      </p:sp>
      <p:sp>
        <p:nvSpPr>
          <p:cNvPr id="5" name="Rectangle 4"/>
          <p:cNvSpPr/>
          <p:nvPr/>
        </p:nvSpPr>
        <p:spPr>
          <a:xfrm>
            <a:off x="101599" y="302874"/>
            <a:ext cx="11924145" cy="4760278"/>
          </a:xfrm>
          <a:prstGeom prst="rect">
            <a:avLst/>
          </a:prstGeom>
        </p:spPr>
        <p:txBody>
          <a:bodyPr wrap="square">
            <a:spAutoFit/>
          </a:bodyPr>
          <a:lstStyle/>
          <a:p>
            <a:pPr>
              <a:lnSpc>
                <a:spcPts val="1330"/>
              </a:lnSpc>
              <a:spcAft>
                <a:spcPts val="1225"/>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workshop </a:t>
            </a:r>
            <a:r>
              <a:rPr lang="en-US" dirty="0">
                <a:latin typeface="Times New Roman" panose="02020603050405020304" pitchFamily="18" charset="0"/>
                <a:ea typeface="Times New Roman" panose="02020603050405020304" pitchFamily="18" charset="0"/>
                <a:cs typeface="Times New Roman" panose="02020603050405020304" pitchFamily="18" charset="0"/>
              </a:rPr>
              <a:t>has been prepared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to assist you </a:t>
            </a:r>
            <a:r>
              <a:rPr lang="en-US" dirty="0">
                <a:latin typeface="Times New Roman" panose="02020603050405020304" pitchFamily="18" charset="0"/>
                <a:ea typeface="Times New Roman" panose="02020603050405020304" pitchFamily="18" charset="0"/>
                <a:cs typeface="Times New Roman" panose="02020603050405020304" pitchFamily="18" charset="0"/>
              </a:rPr>
              <a:t>in the per­formance of your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duties as the Auditor </a:t>
            </a:r>
            <a:r>
              <a:rPr lang="en-US" dirty="0">
                <a:latin typeface="Times New Roman" panose="02020603050405020304" pitchFamily="18" charset="0"/>
                <a:ea typeface="Times New Roman" panose="02020603050405020304" pitchFamily="18" charset="0"/>
                <a:cs typeface="Times New Roman" panose="02020603050405020304" pitchFamily="18" charset="0"/>
              </a:rPr>
              <a:t>and while we cover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30"/>
              </a:lnSpc>
              <a:spcAft>
                <a:spcPts val="1225"/>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most </a:t>
            </a:r>
            <a:r>
              <a:rPr lang="en-US" dirty="0">
                <a:latin typeface="Times New Roman" panose="02020603050405020304" pitchFamily="18" charset="0"/>
                <a:ea typeface="Times New Roman" panose="02020603050405020304" pitchFamily="18" charset="0"/>
                <a:cs typeface="Times New Roman" panose="02020603050405020304" pitchFamily="18" charset="0"/>
              </a:rPr>
              <a:t>of the phases of auditing the Local Auxiliary books and records,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sound </a:t>
            </a:r>
            <a:r>
              <a:rPr lang="en-US" dirty="0">
                <a:latin typeface="Times New Roman" panose="02020603050405020304" pitchFamily="18" charset="0"/>
                <a:ea typeface="Times New Roman" panose="02020603050405020304" pitchFamily="18" charset="0"/>
                <a:cs typeface="Times New Roman" panose="02020603050405020304" pitchFamily="18" charset="0"/>
              </a:rPr>
              <a:t>judgment must also be used in the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30"/>
              </a:lnSpc>
              <a:spcAft>
                <a:spcPts val="1225"/>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performance </a:t>
            </a:r>
            <a:r>
              <a:rPr lang="en-US" dirty="0">
                <a:latin typeface="Times New Roman" panose="02020603050405020304" pitchFamily="18" charset="0"/>
                <a:ea typeface="Times New Roman" panose="02020603050405020304" pitchFamily="18" charset="0"/>
                <a:cs typeface="Times New Roman" panose="02020603050405020304" pitchFamily="18" charset="0"/>
              </a:rPr>
              <a:t>of your various duties. As it would be next to impossible to cover every phase of your duties, we do hope that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you</a:t>
            </a:r>
          </a:p>
          <a:p>
            <a:pPr>
              <a:lnSpc>
                <a:spcPts val="1330"/>
              </a:lnSpc>
              <a:spcAft>
                <a:spcPts val="1225"/>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will </a:t>
            </a:r>
            <a:r>
              <a:rPr lang="en-US" dirty="0">
                <a:latin typeface="Times New Roman" panose="02020603050405020304" pitchFamily="18" charset="0"/>
                <a:ea typeface="Times New Roman" panose="02020603050405020304" pitchFamily="18" charset="0"/>
                <a:cs typeface="Times New Roman" panose="02020603050405020304" pitchFamily="18" charset="0"/>
              </a:rPr>
              <a:t>find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this </a:t>
            </a:r>
            <a:r>
              <a:rPr lang="en-US" dirty="0">
                <a:latin typeface="Times New Roman" panose="02020603050405020304" pitchFamily="18" charset="0"/>
                <a:ea typeface="Times New Roman" panose="02020603050405020304" pitchFamily="18" charset="0"/>
                <a:cs typeface="Times New Roman" panose="02020603050405020304" pitchFamily="18" charset="0"/>
              </a:rPr>
              <a:t>information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both </a:t>
            </a:r>
            <a:r>
              <a:rPr lang="en-US" dirty="0">
                <a:latin typeface="Times New Roman" panose="02020603050405020304" pitchFamily="18" charset="0"/>
                <a:ea typeface="Times New Roman" panose="02020603050405020304" pitchFamily="18" charset="0"/>
                <a:cs typeface="Times New Roman" panose="02020603050405020304" pitchFamily="18" charset="0"/>
              </a:rPr>
              <a:t>useful and helpful</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330"/>
              </a:lnSpc>
              <a:spcAft>
                <a:spcPts val="1225"/>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We </a:t>
            </a:r>
            <a:r>
              <a:rPr lang="en-US" dirty="0">
                <a:latin typeface="Times New Roman" panose="02020603050405020304" pitchFamily="18" charset="0"/>
                <a:ea typeface="Times New Roman" panose="02020603050405020304" pitchFamily="18" charset="0"/>
                <a:cs typeface="Times New Roman" panose="02020603050405020304" pitchFamily="18" charset="0"/>
              </a:rPr>
              <a:t>are ready and willing to help you at all times; therefore, if you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find </a:t>
            </a:r>
            <a:r>
              <a:rPr lang="en-US" dirty="0">
                <a:latin typeface="Times New Roman" panose="02020603050405020304" pitchFamily="18" charset="0"/>
                <a:ea typeface="Times New Roman" panose="02020603050405020304" pitchFamily="18" charset="0"/>
                <a:cs typeface="Times New Roman" panose="02020603050405020304" pitchFamily="18" charset="0"/>
              </a:rPr>
              <a:t>problems that are not specifical­ly covered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here today,</a:t>
            </a:r>
          </a:p>
          <a:p>
            <a:pPr>
              <a:lnSpc>
                <a:spcPts val="1330"/>
              </a:lnSpc>
              <a:spcAft>
                <a:spcPts val="1225"/>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please feel free to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ask questions.</a:t>
            </a:r>
          </a:p>
          <a:p>
            <a:pPr>
              <a:lnSpc>
                <a:spcPts val="1330"/>
              </a:lnSpc>
              <a:spcAft>
                <a:spcPts val="1225"/>
              </a:spcAft>
            </a:pPr>
            <a:endParaRPr lang="en-US" sz="2000" dirty="0">
              <a:latin typeface="Brush Script BT"/>
              <a:ea typeface="Times New Roman" panose="02020603050405020304" pitchFamily="18" charset="0"/>
              <a:cs typeface="Times New Roman" panose="02020603050405020304" pitchFamily="18" charset="0"/>
            </a:endParaRPr>
          </a:p>
          <a:p>
            <a:pPr>
              <a:lnSpc>
                <a:spcPts val="1330"/>
              </a:lnSpc>
              <a:spcAft>
                <a:spcPts val="1225"/>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One of the most important appointments that the Madam President will make when she is installed into office is the position of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30"/>
              </a:lnSpc>
              <a:spcAft>
                <a:spcPts val="1225"/>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Auxiliary </a:t>
            </a:r>
            <a:r>
              <a:rPr lang="en-US" dirty="0">
                <a:latin typeface="Times New Roman" panose="02020603050405020304" pitchFamily="18" charset="0"/>
                <a:ea typeface="Times New Roman" panose="02020603050405020304" pitchFamily="18" charset="0"/>
                <a:cs typeface="Times New Roman" panose="02020603050405020304" pitchFamily="18" charset="0"/>
              </a:rPr>
              <a:t>Auditor.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30"/>
              </a:lnSpc>
              <a:spcAft>
                <a:spcPts val="1225"/>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30"/>
              </a:lnSpc>
              <a:spcAft>
                <a:spcPts val="1225"/>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Section </a:t>
            </a:r>
            <a:r>
              <a:rPr lang="en-US" dirty="0">
                <a:latin typeface="Times New Roman" panose="02020603050405020304" pitchFamily="18" charset="0"/>
                <a:ea typeface="Times New Roman" panose="02020603050405020304" pitchFamily="18" charset="0"/>
                <a:cs typeface="Times New Roman" panose="02020603050405020304" pitchFamily="18" charset="0"/>
              </a:rPr>
              <a:t>21.1 of the Ladies Auxiliary Rules and Regulations provides for the appointment of the Auxiliary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30"/>
              </a:lnSpc>
              <a:spcAft>
                <a:spcPts val="1225"/>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Auditor </a:t>
            </a:r>
            <a:r>
              <a:rPr lang="en-US" dirty="0">
                <a:latin typeface="Times New Roman" panose="02020603050405020304" pitchFamily="18" charset="0"/>
                <a:ea typeface="Times New Roman" panose="02020603050405020304" pitchFamily="18" charset="0"/>
                <a:cs typeface="Times New Roman" panose="02020603050405020304" pitchFamily="18" charset="0"/>
              </a:rPr>
              <a:t>by the Madam President, who may be a qualified member of either the Aerie or Auxiliary.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30"/>
              </a:lnSpc>
              <a:spcAft>
                <a:spcPts val="1225"/>
              </a:spcAft>
            </a:pP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330"/>
              </a:lnSpc>
              <a:spcAft>
                <a:spcPts val="1225"/>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No </a:t>
            </a:r>
            <a:r>
              <a:rPr lang="en-US" dirty="0">
                <a:latin typeface="Times New Roman" panose="02020603050405020304" pitchFamily="18" charset="0"/>
                <a:ea typeface="Times New Roman" panose="02020603050405020304" pitchFamily="18" charset="0"/>
                <a:cs typeface="Times New Roman" panose="02020603050405020304" pitchFamily="18" charset="0"/>
              </a:rPr>
              <a:t>bonded officer may serve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as </a:t>
            </a:r>
            <a:r>
              <a:rPr lang="en-US" dirty="0">
                <a:latin typeface="Times New Roman" panose="02020603050405020304" pitchFamily="18" charset="0"/>
                <a:ea typeface="Times New Roman" panose="02020603050405020304" pitchFamily="18" charset="0"/>
                <a:cs typeface="Times New Roman" panose="02020603050405020304" pitchFamily="18" charset="0"/>
              </a:rPr>
              <a:t>the Auxiliary Auditor.</a:t>
            </a: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402917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28" y="347675"/>
            <a:ext cx="11841017" cy="8655703"/>
          </a:xfrm>
          <a:prstGeom prst="rect">
            <a:avLst/>
          </a:prstGeom>
        </p:spPr>
        <p:txBody>
          <a:bodyPr wrap="square">
            <a:spAutoFit/>
          </a:bodyPr>
          <a:lstStyle/>
          <a:p>
            <a:pPr marL="230188" lvl="1" indent="-230188" algn="ctr">
              <a:lnSpc>
                <a:spcPct val="110000"/>
              </a:lnSpc>
              <a:spcBef>
                <a:spcPts val="24"/>
              </a:spcBef>
              <a:buNone/>
            </a:pPr>
            <a:r>
              <a:rPr lang="en-US" b="1" u="sng" dirty="0" smtClean="0">
                <a:ea typeface="Times New Roman" panose="02020603050405020304" pitchFamily="18" charset="0"/>
                <a:cs typeface="Times New Roman" panose="02020603050405020304" pitchFamily="18" charset="0"/>
              </a:rPr>
              <a:t>Duties </a:t>
            </a:r>
          </a:p>
          <a:p>
            <a:pPr marL="230188" lvl="1" indent="-230188" algn="ctr">
              <a:lnSpc>
                <a:spcPct val="110000"/>
              </a:lnSpc>
              <a:spcBef>
                <a:spcPts val="24"/>
              </a:spcBef>
              <a:buNone/>
            </a:pPr>
            <a:endParaRPr lang="en-US" b="1" u="sng" dirty="0"/>
          </a:p>
          <a:p>
            <a:pPr marL="285750" indent="-285750">
              <a:lnSpc>
                <a:spcPct val="110000"/>
              </a:lnSpc>
              <a:spcBef>
                <a:spcPts val="24"/>
              </a:spcBef>
              <a:buFont typeface="Wingdings" panose="05000000000000000000" pitchFamily="2" charset="2"/>
              <a:buChar char="§"/>
            </a:pPr>
            <a:r>
              <a:rPr lang="en-US" dirty="0" smtClean="0">
                <a:cs typeface="Times New Roman" panose="02020603050405020304" pitchFamily="18" charset="0"/>
              </a:rPr>
              <a:t>Procure </a:t>
            </a:r>
            <a:r>
              <a:rPr lang="en-US" dirty="0">
                <a:cs typeface="Times New Roman" panose="02020603050405020304" pitchFamily="18" charset="0"/>
              </a:rPr>
              <a:t>a copy of the Rules and Regulations and By-Laws upon assuming office. </a:t>
            </a:r>
            <a:endParaRPr lang="en-US" dirty="0" smtClean="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endParaRPr lang="en-US" dirty="0" smtClean="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smtClean="0">
                <a:ea typeface="Times New Roman" panose="02020603050405020304" pitchFamily="18" charset="0"/>
                <a:cs typeface="Times New Roman" panose="02020603050405020304" pitchFamily="18" charset="0"/>
              </a:rPr>
              <a:t>Do </a:t>
            </a:r>
            <a:r>
              <a:rPr lang="en-US" dirty="0">
                <a:ea typeface="Times New Roman" panose="02020603050405020304" pitchFamily="18" charset="0"/>
                <a:cs typeface="Times New Roman" panose="02020603050405020304" pitchFamily="18" charset="0"/>
              </a:rPr>
              <a:t>not write in the </a:t>
            </a:r>
            <a:r>
              <a:rPr lang="en-US" dirty="0" smtClean="0">
                <a:ea typeface="Times New Roman" panose="02020603050405020304" pitchFamily="18" charset="0"/>
                <a:cs typeface="Times New Roman" panose="02020603050405020304" pitchFamily="18" charset="0"/>
              </a:rPr>
              <a:t>books.</a:t>
            </a:r>
          </a:p>
          <a:p>
            <a:pPr marL="285750" indent="-285750">
              <a:lnSpc>
                <a:spcPct val="110000"/>
              </a:lnSpc>
              <a:spcBef>
                <a:spcPts val="24"/>
              </a:spcBef>
              <a:buFont typeface="Wingdings" panose="05000000000000000000" pitchFamily="2" charset="2"/>
              <a:buChar char="§"/>
            </a:pPr>
            <a:endParaRPr lang="en-US" dirty="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smtClean="0">
                <a:cs typeface="Times New Roman" panose="02020603050405020304" pitchFamily="18" charset="0"/>
              </a:rPr>
              <a:t>Examine </a:t>
            </a:r>
            <a:r>
              <a:rPr lang="en-US" dirty="0">
                <a:cs typeface="Times New Roman" panose="02020603050405020304" pitchFamily="18" charset="0"/>
              </a:rPr>
              <a:t>and audit the books of the financial officers and/or committees of the Auxiliary, at the close of business at the last meeting of each </a:t>
            </a:r>
            <a:r>
              <a:rPr lang="en-US" dirty="0" smtClean="0">
                <a:cs typeface="Times New Roman" panose="02020603050405020304" pitchFamily="18" charset="0"/>
              </a:rPr>
              <a:t>month.</a:t>
            </a:r>
            <a:r>
              <a:rPr lang="en-US" dirty="0">
                <a:ea typeface="Times New Roman" panose="02020603050405020304" pitchFamily="18" charset="0"/>
                <a:cs typeface="Times New Roman" panose="02020603050405020304" pitchFamily="18" charset="0"/>
              </a:rPr>
              <a:t> </a:t>
            </a:r>
            <a:endParaRPr lang="en-US" dirty="0" smtClean="0">
              <a:ea typeface="Times New Roman" panose="02020603050405020304" pitchFamily="18" charset="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endParaRPr lang="en-US" dirty="0" smtClean="0">
              <a:ea typeface="Times New Roman" panose="02020603050405020304" pitchFamily="18" charset="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Include records kept by the Secretary, Treasurer, or any person bonded and keep­ing records that reflect the financial </a:t>
            </a:r>
            <a:r>
              <a:rPr lang="en-US" dirty="0" smtClean="0">
                <a:ea typeface="Times New Roman" panose="02020603050405020304" pitchFamily="18" charset="0"/>
                <a:cs typeface="Times New Roman" panose="02020603050405020304" pitchFamily="18" charset="0"/>
              </a:rPr>
              <a:t>status</a:t>
            </a:r>
          </a:p>
          <a:p>
            <a:pPr marL="627063" indent="-285750" defTabSz="461963">
              <a:lnSpc>
                <a:spcPts val="1330"/>
              </a:lnSpc>
              <a:spcAft>
                <a:spcPts val="1225"/>
              </a:spcAft>
              <a:buFont typeface="Wingdings" panose="05000000000000000000" pitchFamily="2" charset="2"/>
              <a:buChar char="§"/>
            </a:pPr>
            <a:r>
              <a:rPr lang="en-US" dirty="0" smtClean="0">
                <a:ea typeface="Times New Roman" panose="02020603050405020304" pitchFamily="18" charset="0"/>
                <a:cs typeface="Times New Roman" panose="02020603050405020304" pitchFamily="18" charset="0"/>
              </a:rPr>
              <a:t>of </a:t>
            </a:r>
            <a:r>
              <a:rPr lang="en-US" dirty="0">
                <a:ea typeface="Times New Roman" panose="02020603050405020304" pitchFamily="18" charset="0"/>
                <a:cs typeface="Times New Roman" panose="02020603050405020304" pitchFamily="18" charset="0"/>
              </a:rPr>
              <a:t>the Auxiliary.</a:t>
            </a:r>
          </a:p>
          <a:p>
            <a:pPr marL="285750" indent="-285750">
              <a:lnSpc>
                <a:spcPct val="110000"/>
              </a:lnSpc>
              <a:spcBef>
                <a:spcPts val="24"/>
              </a:spcBef>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Determine whether books and records are posted currently and correctly and are in balance</a:t>
            </a:r>
            <a:r>
              <a:rPr lang="en-US" dirty="0" smtClean="0">
                <a:ea typeface="Times New Roman" panose="02020603050405020304" pitchFamily="18" charset="0"/>
                <a:cs typeface="Times New Roman" panose="02020603050405020304" pitchFamily="18" charset="0"/>
              </a:rPr>
              <a:t>.</a:t>
            </a:r>
          </a:p>
          <a:p>
            <a:pPr marL="285750" indent="-285750">
              <a:lnSpc>
                <a:spcPct val="110000"/>
              </a:lnSpc>
              <a:spcBef>
                <a:spcPts val="24"/>
              </a:spcBef>
              <a:buFont typeface="Wingdings" panose="05000000000000000000" pitchFamily="2" charset="2"/>
              <a:buChar char="§"/>
            </a:pPr>
            <a:endParaRPr lang="en-US" dirty="0">
              <a:ea typeface="Times New Roman" panose="02020603050405020304" pitchFamily="18" charset="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smtClean="0">
                <a:ea typeface="Times New Roman" panose="02020603050405020304" pitchFamily="18" charset="0"/>
                <a:cs typeface="Times New Roman" panose="02020603050405020304" pitchFamily="18" charset="0"/>
              </a:rPr>
              <a:t>Audit </a:t>
            </a:r>
            <a:r>
              <a:rPr lang="en-US" dirty="0">
                <a:ea typeface="Times New Roman" panose="02020603050405020304" pitchFamily="18" charset="0"/>
                <a:cs typeface="Times New Roman" panose="02020603050405020304" pitchFamily="18" charset="0"/>
              </a:rPr>
              <a:t>should be done immediately after the close of business at the last meeting of each month</a:t>
            </a:r>
            <a:r>
              <a:rPr lang="en-US" dirty="0" smtClean="0">
                <a:ea typeface="Times New Roman" panose="02020603050405020304" pitchFamily="18" charset="0"/>
                <a:cs typeface="Times New Roman" panose="02020603050405020304" pitchFamily="18" charset="0"/>
              </a:rPr>
              <a:t>.</a:t>
            </a:r>
          </a:p>
          <a:p>
            <a:pPr marL="285750" indent="-285750">
              <a:lnSpc>
                <a:spcPct val="110000"/>
              </a:lnSpc>
              <a:spcBef>
                <a:spcPts val="24"/>
              </a:spcBef>
              <a:buFont typeface="Wingdings" panose="05000000000000000000" pitchFamily="2" charset="2"/>
              <a:buChar char="§"/>
            </a:pPr>
            <a:endParaRPr lang="en-US" dirty="0" smtClean="0">
              <a:ea typeface="Times New Roman" panose="02020603050405020304" pitchFamily="18" charset="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smtClean="0">
                <a:ea typeface="Times New Roman" panose="02020603050405020304" pitchFamily="18" charset="0"/>
                <a:cs typeface="Times New Roman" panose="02020603050405020304" pitchFamily="18" charset="0"/>
              </a:rPr>
              <a:t>Report </a:t>
            </a:r>
            <a:r>
              <a:rPr lang="en-US" dirty="0">
                <a:ea typeface="Times New Roman" panose="02020603050405020304" pitchFamily="18" charset="0"/>
                <a:cs typeface="Times New Roman" panose="02020603050405020304" pitchFamily="18" charset="0"/>
              </a:rPr>
              <a:t>of findings shall be submitted to the Auxiliary in writing and read on the floor at the first meeting of the next month </a:t>
            </a:r>
            <a:r>
              <a:rPr lang="en-US" dirty="0" smtClean="0">
                <a:ea typeface="Times New Roman" panose="02020603050405020304" pitchFamily="18" charset="0"/>
                <a:cs typeface="Times New Roman" panose="02020603050405020304" pitchFamily="18" charset="0"/>
              </a:rPr>
              <a:t>and </a:t>
            </a:r>
            <a:r>
              <a:rPr lang="en-US" dirty="0">
                <a:ea typeface="Times New Roman" panose="02020603050405020304" pitchFamily="18" charset="0"/>
                <a:cs typeface="Times New Roman" panose="02020603050405020304" pitchFamily="18" charset="0"/>
              </a:rPr>
              <a:t>entered in the </a:t>
            </a:r>
            <a:r>
              <a:rPr lang="en-US" dirty="0" smtClean="0">
                <a:ea typeface="Times New Roman" panose="02020603050405020304" pitchFamily="18" charset="0"/>
                <a:cs typeface="Times New Roman" panose="02020603050405020304" pitchFamily="18" charset="0"/>
              </a:rPr>
              <a:t>minutes.</a:t>
            </a:r>
          </a:p>
          <a:p>
            <a:pPr marL="285750" indent="-285750">
              <a:lnSpc>
                <a:spcPct val="110000"/>
              </a:lnSpc>
              <a:spcBef>
                <a:spcPts val="24"/>
              </a:spcBef>
              <a:buFontTx/>
              <a:buChar char="-"/>
            </a:pPr>
            <a:endParaRPr lang="en-US" dirty="0" smtClean="0">
              <a:ea typeface="Times New Roman" panose="02020603050405020304" pitchFamily="18" charset="0"/>
              <a:cs typeface="Times New Roman" panose="02020603050405020304" pitchFamily="18" charset="0"/>
            </a:endParaRPr>
          </a:p>
          <a:p>
            <a:pPr marL="111125" indent="-111125" algn="ctr">
              <a:lnSpc>
                <a:spcPts val="1330"/>
              </a:lnSpc>
              <a:spcAft>
                <a:spcPts val="1225"/>
              </a:spcAft>
            </a:pPr>
            <a:endParaRPr lang="en-US" b="1" dirty="0" smtClean="0">
              <a:ea typeface="Times New Roman" panose="02020603050405020304" pitchFamily="18" charset="0"/>
              <a:cs typeface="Times New Roman" panose="02020603050405020304" pitchFamily="18" charset="0"/>
            </a:endParaRPr>
          </a:p>
          <a:p>
            <a:pPr marL="230188" lvl="1" indent="-230188">
              <a:lnSpc>
                <a:spcPct val="110000"/>
              </a:lnSpc>
              <a:spcBef>
                <a:spcPts val="24"/>
              </a:spcBef>
              <a:buNone/>
            </a:pPr>
            <a:r>
              <a:rPr lang="en-US" b="1" dirty="0">
                <a:ea typeface="Times New Roman" panose="02020603050405020304" pitchFamily="18" charset="0"/>
                <a:cs typeface="Times New Roman" panose="02020603050405020304" pitchFamily="18" charset="0"/>
              </a:rPr>
              <a:t/>
            </a:r>
            <a:br>
              <a:rPr lang="en-US" b="1" dirty="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
            </a:r>
            <a:b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Brush Script B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46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147" y="123122"/>
            <a:ext cx="11739418" cy="5954451"/>
          </a:xfrm>
          <a:prstGeom prst="rect">
            <a:avLst/>
          </a:prstGeom>
        </p:spPr>
        <p:txBody>
          <a:bodyPr wrap="square">
            <a:spAutoFit/>
          </a:bodyPr>
          <a:lstStyle/>
          <a:p>
            <a:pPr algn="ctr">
              <a:lnSpc>
                <a:spcPct val="110000"/>
              </a:lnSpc>
              <a:spcBef>
                <a:spcPts val="24"/>
              </a:spcBef>
            </a:pPr>
            <a:r>
              <a:rPr lang="en-US" b="1" u="sng" dirty="0" smtClean="0">
                <a:ea typeface="Times New Roman" panose="02020603050405020304" pitchFamily="18" charset="0"/>
                <a:cs typeface="Times New Roman" panose="02020603050405020304" pitchFamily="18" charset="0"/>
              </a:rPr>
              <a:t>Duties continued</a:t>
            </a:r>
          </a:p>
          <a:p>
            <a:pPr marL="285750" indent="-285750">
              <a:lnSpc>
                <a:spcPct val="110000"/>
              </a:lnSpc>
              <a:spcBef>
                <a:spcPts val="24"/>
              </a:spcBef>
              <a:buFontTx/>
              <a:buChar char="-"/>
            </a:pPr>
            <a:endParaRPr lang="en-US" dirty="0">
              <a:ea typeface="Times New Roman" panose="02020603050405020304" pitchFamily="18" charset="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smtClean="0">
                <a:ea typeface="Times New Roman" panose="02020603050405020304" pitchFamily="18" charset="0"/>
                <a:cs typeface="Times New Roman" panose="02020603050405020304" pitchFamily="18" charset="0"/>
              </a:rPr>
              <a:t>Complete </a:t>
            </a:r>
            <a:r>
              <a:rPr lang="en-US" dirty="0">
                <a:ea typeface="Times New Roman" panose="02020603050405020304" pitchFamily="18" charset="0"/>
                <a:cs typeface="Times New Roman" panose="02020603050405020304" pitchFamily="18" charset="0"/>
              </a:rPr>
              <a:t>the Financial Statement, which encompasses the financial transactions for the fiscal year June 1</a:t>
            </a:r>
            <a:r>
              <a:rPr lang="en-US" baseline="30000" dirty="0">
                <a:ea typeface="Times New Roman" panose="02020603050405020304" pitchFamily="18" charset="0"/>
                <a:cs typeface="Times New Roman" panose="02020603050405020304" pitchFamily="18" charset="0"/>
              </a:rPr>
              <a:t>st  </a:t>
            </a:r>
            <a:r>
              <a:rPr lang="en-US" dirty="0">
                <a:ea typeface="Times New Roman" panose="02020603050405020304" pitchFamily="18" charset="0"/>
                <a:cs typeface="Times New Roman" panose="02020603050405020304" pitchFamily="18" charset="0"/>
              </a:rPr>
              <a:t>through May </a:t>
            </a:r>
          </a:p>
          <a:p>
            <a:pPr marL="285750">
              <a:lnSpc>
                <a:spcPts val="1330"/>
              </a:lnSpc>
              <a:spcAft>
                <a:spcPts val="1225"/>
              </a:spcAft>
            </a:pPr>
            <a:r>
              <a:rPr lang="en-US" dirty="0">
                <a:ea typeface="Times New Roman" panose="02020603050405020304" pitchFamily="18" charset="0"/>
                <a:cs typeface="Times New Roman" panose="02020603050405020304" pitchFamily="18" charset="0"/>
              </a:rPr>
              <a:t>31</a:t>
            </a:r>
            <a:r>
              <a:rPr lang="en-US" baseline="30000" dirty="0">
                <a:ea typeface="Times New Roman" panose="02020603050405020304" pitchFamily="18" charset="0"/>
                <a:cs typeface="Times New Roman" panose="02020603050405020304" pitchFamily="18" charset="0"/>
              </a:rPr>
              <a:t>st</a:t>
            </a:r>
          </a:p>
          <a:p>
            <a:pPr marL="285750" indent="-285750">
              <a:lnSpc>
                <a:spcPts val="1330"/>
              </a:lnSpc>
              <a:spcAft>
                <a:spcPts val="1225"/>
              </a:spcAft>
              <a:buFont typeface="Wingdings" panose="05000000000000000000" pitchFamily="2" charset="2"/>
              <a:buChar char="§"/>
            </a:pPr>
            <a:endParaRPr lang="en-US" baseline="30000" dirty="0">
              <a:ea typeface="Times New Roman" panose="02020603050405020304" pitchFamily="18" charset="0"/>
              <a:cs typeface="Times New Roman" panose="02020603050405020304" pitchFamily="18" charset="0"/>
            </a:endParaRPr>
          </a:p>
          <a:p>
            <a:pPr marL="285750" indent="-285750" defTabSz="285750">
              <a:lnSpc>
                <a:spcPts val="1330"/>
              </a:lnSpc>
              <a:spcAft>
                <a:spcPts val="1225"/>
              </a:spcAft>
              <a:buFont typeface="Wingdings" panose="05000000000000000000" pitchFamily="2" charset="2"/>
              <a:buChar char="§"/>
            </a:pPr>
            <a:r>
              <a:rPr lang="en-US" dirty="0">
                <a:cs typeface="Times New Roman" panose="02020603050405020304" pitchFamily="18" charset="0"/>
              </a:rPr>
              <a:t>Immediately report, in writing, to the President with a copy to the Grand Aerie/Auxiliary CFO, any delinquency in books, </a:t>
            </a:r>
          </a:p>
          <a:p>
            <a:pPr marL="285750" defTabSz="171450">
              <a:lnSpc>
                <a:spcPts val="1330"/>
              </a:lnSpc>
              <a:spcAft>
                <a:spcPts val="1225"/>
              </a:spcAft>
            </a:pPr>
            <a:r>
              <a:rPr lang="en-US" dirty="0">
                <a:cs typeface="Times New Roman" panose="02020603050405020304" pitchFamily="18" charset="0"/>
              </a:rPr>
              <a:t>reports and accounts of the financial officers of the Auxiliary and any misappropriation of funds.</a:t>
            </a:r>
          </a:p>
          <a:p>
            <a:pPr marL="285750" indent="-285750">
              <a:lnSpc>
                <a:spcPct val="110000"/>
              </a:lnSpc>
              <a:spcBef>
                <a:spcPts val="24"/>
              </a:spcBef>
              <a:buFont typeface="Wingdings" panose="05000000000000000000" pitchFamily="2" charset="2"/>
              <a:buChar char="§"/>
            </a:pPr>
            <a:endParaRPr lang="en-US" dirty="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a:cs typeface="Times New Roman" panose="02020603050405020304" pitchFamily="18" charset="0"/>
              </a:rPr>
              <a:t>Make a written report to the Auxiliary of the audit findings at the first meeting following the last </a:t>
            </a:r>
            <a:r>
              <a:rPr lang="en-US" dirty="0" smtClean="0">
                <a:cs typeface="Times New Roman" panose="02020603050405020304" pitchFamily="18" charset="0"/>
              </a:rPr>
              <a:t>audit.</a:t>
            </a:r>
          </a:p>
          <a:p>
            <a:pPr marL="285750" indent="-285750">
              <a:lnSpc>
                <a:spcPct val="110000"/>
              </a:lnSpc>
              <a:spcBef>
                <a:spcPts val="24"/>
              </a:spcBef>
              <a:buFont typeface="Wingdings" panose="05000000000000000000" pitchFamily="2" charset="2"/>
              <a:buChar char="§"/>
            </a:pPr>
            <a:endParaRPr lang="en-US" dirty="0" smtClean="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smtClean="0">
                <a:ea typeface="Times New Roman" panose="02020603050405020304" pitchFamily="18" charset="0"/>
                <a:cs typeface="Times New Roman" panose="02020603050405020304" pitchFamily="18" charset="0"/>
              </a:rPr>
              <a:t>The </a:t>
            </a:r>
            <a:r>
              <a:rPr lang="en-US" dirty="0">
                <a:ea typeface="Times New Roman" panose="02020603050405020304" pitchFamily="18" charset="0"/>
                <a:cs typeface="Times New Roman" panose="02020603050405020304" pitchFamily="18" charset="0"/>
              </a:rPr>
              <a:t>Local Auxiliary By­-Laws contain specific laws governing local conditions, such as the hour and day, also the </a:t>
            </a:r>
            <a:r>
              <a:rPr lang="en-US" dirty="0" smtClean="0">
                <a:ea typeface="Times New Roman" panose="02020603050405020304" pitchFamily="18" charset="0"/>
                <a:cs typeface="Times New Roman" panose="02020603050405020304" pitchFamily="18" charset="0"/>
              </a:rPr>
              <a:t>place of </a:t>
            </a:r>
            <a:r>
              <a:rPr lang="en-US" dirty="0">
                <a:ea typeface="Times New Roman" panose="02020603050405020304" pitchFamily="18" charset="0"/>
                <a:cs typeface="Times New Roman" panose="02020603050405020304" pitchFamily="18" charset="0"/>
              </a:rPr>
              <a:t>the Auxiliary’s regular meetings, dis­tribution of the annual dues into the Auxiliary’s various funds, the amount </a:t>
            </a:r>
            <a:r>
              <a:rPr lang="en-US" dirty="0" smtClean="0">
                <a:ea typeface="Times New Roman" panose="02020603050405020304" pitchFamily="18" charset="0"/>
                <a:cs typeface="Times New Roman" panose="02020603050405020304" pitchFamily="18" charset="0"/>
              </a:rPr>
              <a:t>of the initiation </a:t>
            </a:r>
            <a:r>
              <a:rPr lang="en-US" dirty="0">
                <a:ea typeface="Times New Roman" panose="02020603050405020304" pitchFamily="18" charset="0"/>
                <a:cs typeface="Times New Roman" panose="02020603050405020304" pitchFamily="18" charset="0"/>
              </a:rPr>
              <a:t>fee charged, the amount of Sick and Funeral Benefits paid by the Auxiliary, the salaries of the </a:t>
            </a:r>
            <a:r>
              <a:rPr lang="en-US" dirty="0" smtClean="0">
                <a:ea typeface="Times New Roman" panose="02020603050405020304" pitchFamily="18" charset="0"/>
                <a:cs typeface="Times New Roman" panose="02020603050405020304" pitchFamily="18" charset="0"/>
              </a:rPr>
              <a:t>various officers</a:t>
            </a:r>
            <a:r>
              <a:rPr lang="en-US" dirty="0">
                <a:ea typeface="Times New Roman" panose="02020603050405020304" pitchFamily="18" charset="0"/>
                <a:cs typeface="Times New Roman" panose="02020603050405020304" pitchFamily="18" charset="0"/>
              </a:rPr>
              <a:t>, </a:t>
            </a:r>
            <a:endParaRPr lang="en-US" dirty="0" smtClean="0">
              <a:ea typeface="Times New Roman" panose="02020603050405020304" pitchFamily="18" charset="0"/>
              <a:cs typeface="Times New Roman" panose="02020603050405020304" pitchFamily="18" charset="0"/>
            </a:endParaRPr>
          </a:p>
          <a:p>
            <a:pPr defTabSz="461963">
              <a:lnSpc>
                <a:spcPct val="110000"/>
              </a:lnSpc>
              <a:spcBef>
                <a:spcPts val="24"/>
              </a:spcBef>
              <a:tabLst>
                <a:tab pos="341313" algn="l"/>
              </a:tabLst>
            </a:pPr>
            <a:r>
              <a:rPr lang="en-US" dirty="0" smtClean="0">
                <a:ea typeface="Times New Roman" panose="02020603050405020304" pitchFamily="18" charset="0"/>
                <a:cs typeface="Times New Roman" panose="02020603050405020304" pitchFamily="18" charset="0"/>
              </a:rPr>
              <a:t>	Etc</a:t>
            </a:r>
            <a:r>
              <a:rPr lang="en-US" dirty="0">
                <a:ea typeface="Times New Roman" panose="02020603050405020304" pitchFamily="18" charset="0"/>
                <a:cs typeface="Times New Roman" panose="02020603050405020304" pitchFamily="18" charset="0"/>
              </a:rPr>
              <a:t>., all of the information needed by you each month as you make the monthly Audit of the Auxiliary’s </a:t>
            </a:r>
            <a:r>
              <a:rPr lang="en-US" dirty="0" smtClean="0">
                <a:ea typeface="Times New Roman" panose="02020603050405020304" pitchFamily="18" charset="0"/>
                <a:cs typeface="Times New Roman" panose="02020603050405020304" pitchFamily="18" charset="0"/>
              </a:rPr>
              <a:t>books and 	records</a:t>
            </a:r>
            <a:r>
              <a:rPr lang="en-US" dirty="0" smtClean="0">
                <a:ea typeface="Times New Roman" panose="02020603050405020304" pitchFamily="18" charset="0"/>
                <a:cs typeface="Times New Roman" panose="02020603050405020304" pitchFamily="18" charset="0"/>
              </a:rPr>
              <a:t>.</a:t>
            </a:r>
          </a:p>
          <a:p>
            <a:pPr marL="285750" indent="-285750" algn="just">
              <a:lnSpc>
                <a:spcPts val="1200"/>
              </a:lnSpc>
              <a:spcAft>
                <a:spcPts val="1225"/>
              </a:spcAft>
              <a:buFont typeface="Wingdings" panose="05000000000000000000" pitchFamily="2" charset="2"/>
              <a:buChar char="§"/>
              <a:tabLst>
                <a:tab pos="285750" algn="l"/>
              </a:tabLst>
            </a:pPr>
            <a:endParaRPr lang="en-US" dirty="0" smtClean="0">
              <a:ea typeface="Times New Roman" panose="02020603050405020304" pitchFamily="18" charset="0"/>
              <a:cs typeface="Times New Roman" panose="02020603050405020304" pitchFamily="18" charset="0"/>
            </a:endParaRPr>
          </a:p>
          <a:p>
            <a:pPr marL="285750" indent="-285750" algn="just">
              <a:lnSpc>
                <a:spcPts val="1200"/>
              </a:lnSpc>
              <a:spcAft>
                <a:spcPts val="1225"/>
              </a:spcAft>
              <a:buFont typeface="Wingdings" panose="05000000000000000000" pitchFamily="2" charset="2"/>
              <a:buChar char="§"/>
              <a:tabLst>
                <a:tab pos="285750" algn="l"/>
              </a:tabLst>
            </a:pPr>
            <a:r>
              <a:rPr lang="en-US" dirty="0" smtClean="0">
                <a:ea typeface="Times New Roman" panose="02020603050405020304" pitchFamily="18" charset="0"/>
                <a:cs typeface="Times New Roman" panose="02020603050405020304" pitchFamily="18" charset="0"/>
              </a:rPr>
              <a:t>It </a:t>
            </a:r>
            <a:r>
              <a:rPr lang="en-US" dirty="0">
                <a:ea typeface="Times New Roman" panose="02020603050405020304" pitchFamily="18" charset="0"/>
                <a:cs typeface="Times New Roman" panose="02020603050405020304" pitchFamily="18" charset="0"/>
              </a:rPr>
              <a:t>is also your duty to review the Auxiliary Bond to verify that the Auxiliary Officers are properly bonded. </a:t>
            </a:r>
            <a:endParaRPr lang="en-US" dirty="0" smtClean="0">
              <a:ea typeface="Times New Roman" panose="02020603050405020304" pitchFamily="18" charset="0"/>
              <a:cs typeface="Times New Roman" panose="02020603050405020304" pitchFamily="18" charset="0"/>
            </a:endParaRPr>
          </a:p>
          <a:p>
            <a:pPr marL="285750" indent="-285750" algn="just">
              <a:lnSpc>
                <a:spcPts val="1200"/>
              </a:lnSpc>
              <a:spcAft>
                <a:spcPts val="1225"/>
              </a:spcAft>
              <a:buFont typeface="Wingdings" panose="05000000000000000000" pitchFamily="2" charset="2"/>
              <a:buChar char="§"/>
              <a:tabLst>
                <a:tab pos="285750" algn="l"/>
              </a:tabLst>
            </a:pPr>
            <a:endParaRPr lang="en-US" dirty="0">
              <a:ea typeface="Times New Roman" panose="02020603050405020304" pitchFamily="18" charset="0"/>
              <a:cs typeface="Times New Roman" panose="02020603050405020304" pitchFamily="18" charset="0"/>
            </a:endParaRPr>
          </a:p>
          <a:p>
            <a:pPr marL="285750" indent="-285750">
              <a:lnSpc>
                <a:spcPct val="110000"/>
              </a:lnSpc>
              <a:spcBef>
                <a:spcPts val="24"/>
              </a:spcBef>
              <a:buFont typeface="Wingdings" panose="05000000000000000000" pitchFamily="2" charset="2"/>
              <a:buChar char="§"/>
            </a:pPr>
            <a:r>
              <a:rPr lang="en-US" dirty="0" smtClean="0">
                <a:cs typeface="Times New Roman" panose="02020603050405020304" pitchFamily="18" charset="0"/>
              </a:rPr>
              <a:t>Compensation </a:t>
            </a:r>
            <a:r>
              <a:rPr lang="en-US" dirty="0">
                <a:cs typeface="Times New Roman" panose="02020603050405020304" pitchFamily="18" charset="0"/>
              </a:rPr>
              <a:t>as defined in the By-Laws and not payable until all reports are completed and transmitted.</a:t>
            </a:r>
          </a:p>
        </p:txBody>
      </p:sp>
    </p:spTree>
    <p:extLst>
      <p:ext uri="{BB962C8B-B14F-4D97-AF65-F5344CB8AC3E}">
        <p14:creationId xmlns:p14="http://schemas.microsoft.com/office/powerpoint/2010/main" val="68252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025" y="145882"/>
            <a:ext cx="11787483" cy="5466112"/>
          </a:xfrm>
          <a:prstGeom prst="rect">
            <a:avLst/>
          </a:prstGeom>
        </p:spPr>
        <p:txBody>
          <a:bodyPr wrap="square">
            <a:spAutoFit/>
          </a:bodyPr>
          <a:lstStyle/>
          <a:p>
            <a:pPr marL="609600" indent="-609600">
              <a:spcBef>
                <a:spcPts val="24"/>
              </a:spcBef>
              <a:buFont typeface="Wingdings" pitchFamily="2" charset="2"/>
              <a:buNone/>
            </a:pPr>
            <a:endParaRPr lang="en-US" b="1" u="sng" dirty="0"/>
          </a:p>
          <a:p>
            <a:pPr marL="609600" indent="-609600" algn="ctr">
              <a:spcBef>
                <a:spcPts val="24"/>
              </a:spcBef>
              <a:buFont typeface="Wingdings" pitchFamily="2" charset="2"/>
              <a:buNone/>
            </a:pPr>
            <a:r>
              <a:rPr lang="en-US" b="1" u="sng" dirty="0" smtClean="0"/>
              <a:t>INSTRUCTIONS </a:t>
            </a:r>
            <a:r>
              <a:rPr lang="en-US" b="1" u="sng" dirty="0"/>
              <a:t>FOR AUDITING</a:t>
            </a:r>
            <a:r>
              <a:rPr lang="en-US" u="sng" dirty="0"/>
              <a:t> </a:t>
            </a:r>
          </a:p>
          <a:p>
            <a:pPr marL="609600" indent="-609600">
              <a:spcBef>
                <a:spcPts val="24"/>
              </a:spcBef>
            </a:pPr>
            <a:endParaRPr lang="en-US" dirty="0"/>
          </a:p>
          <a:p>
            <a:pPr marL="285750" indent="-285750">
              <a:spcBef>
                <a:spcPts val="24"/>
              </a:spcBef>
              <a:buFont typeface="Wingdings" panose="05000000000000000000" pitchFamily="2" charset="2"/>
              <a:buChar char="§"/>
            </a:pPr>
            <a:r>
              <a:rPr lang="en-US" dirty="0" smtClean="0"/>
              <a:t>Check </a:t>
            </a:r>
            <a:r>
              <a:rPr lang="en-US" dirty="0"/>
              <a:t>official receipts issued in MMS against the deposits.</a:t>
            </a:r>
          </a:p>
          <a:p>
            <a:pPr>
              <a:spcBef>
                <a:spcPts val="24"/>
              </a:spcBef>
            </a:pPr>
            <a:r>
              <a:rPr lang="en-US" dirty="0"/>
              <a:t>	</a:t>
            </a:r>
          </a:p>
          <a:p>
            <a:pPr marL="285750" indent="-285750">
              <a:spcBef>
                <a:spcPts val="24"/>
              </a:spcBef>
              <a:buFont typeface="Wingdings" panose="05000000000000000000" pitchFamily="2" charset="2"/>
              <a:buChar char="§"/>
            </a:pPr>
            <a:r>
              <a:rPr lang="en-US" dirty="0" smtClean="0"/>
              <a:t>Check </a:t>
            </a:r>
            <a:r>
              <a:rPr lang="en-US" dirty="0"/>
              <a:t>each weekly and semi-monthly total turnover for:</a:t>
            </a:r>
          </a:p>
          <a:p>
            <a:pPr marL="914400" indent="-285750">
              <a:spcBef>
                <a:spcPts val="24"/>
              </a:spcBef>
              <a:buFont typeface="Arial" panose="020B0604020202020204" pitchFamily="34" charset="0"/>
              <a:buChar char="•"/>
            </a:pPr>
            <a:r>
              <a:rPr lang="en-US" b="1" dirty="0" smtClean="0"/>
              <a:t>a</a:t>
            </a:r>
            <a:r>
              <a:rPr lang="en-US" b="1" dirty="0"/>
              <a:t>. </a:t>
            </a:r>
            <a:r>
              <a:rPr lang="en-US" dirty="0"/>
              <a:t>Correct addition</a:t>
            </a:r>
          </a:p>
          <a:p>
            <a:pPr marL="914400" indent="-285750">
              <a:spcBef>
                <a:spcPts val="24"/>
              </a:spcBef>
              <a:buFont typeface="Arial" panose="020B0604020202020204" pitchFamily="34" charset="0"/>
              <a:buChar char="•"/>
            </a:pPr>
            <a:r>
              <a:rPr lang="en-US" b="1" dirty="0" smtClean="0"/>
              <a:t>b</a:t>
            </a:r>
            <a:r>
              <a:rPr lang="en-US" b="1" dirty="0"/>
              <a:t>. </a:t>
            </a:r>
            <a:r>
              <a:rPr lang="en-US" dirty="0"/>
              <a:t>Correct distribution to the </a:t>
            </a:r>
            <a:r>
              <a:rPr lang="en-US" dirty="0" smtClean="0"/>
              <a:t>Auxiliary’s </a:t>
            </a:r>
            <a:r>
              <a:rPr lang="en-US" dirty="0"/>
              <a:t>various funds as provided for in the </a:t>
            </a:r>
            <a:r>
              <a:rPr lang="en-US" dirty="0" smtClean="0"/>
              <a:t>By-Laws</a:t>
            </a:r>
            <a:r>
              <a:rPr lang="en-US" dirty="0"/>
              <a:t>.</a:t>
            </a:r>
          </a:p>
          <a:p>
            <a:pPr marL="738188" indent="-109538">
              <a:spcBef>
                <a:spcPts val="24"/>
              </a:spcBef>
              <a:buFont typeface="Arial" panose="020B0604020202020204" pitchFamily="34" charset="0"/>
              <a:buChar char="•"/>
            </a:pPr>
            <a:endParaRPr lang="en-US" dirty="0"/>
          </a:p>
          <a:p>
            <a:pPr marL="285750" indent="-285750">
              <a:spcBef>
                <a:spcPts val="24"/>
              </a:spcBef>
              <a:buFont typeface="Wingdings" panose="05000000000000000000" pitchFamily="2" charset="2"/>
              <a:buChar char="§"/>
            </a:pPr>
            <a:r>
              <a:rPr lang="en-US" dirty="0" smtClean="0"/>
              <a:t>Each </a:t>
            </a:r>
            <a:r>
              <a:rPr lang="en-US" dirty="0"/>
              <a:t>turnover should be checked with the Secretary's Cash Book to </a:t>
            </a:r>
            <a:r>
              <a:rPr lang="en-US" dirty="0" smtClean="0"/>
              <a:t>see if </a:t>
            </a:r>
            <a:r>
              <a:rPr lang="en-US" dirty="0"/>
              <a:t>all money received </a:t>
            </a:r>
            <a:r>
              <a:rPr lang="en-US" dirty="0" smtClean="0"/>
              <a:t>from dues </a:t>
            </a:r>
            <a:r>
              <a:rPr lang="en-US" dirty="0"/>
              <a:t>have been properly credited</a:t>
            </a:r>
            <a:r>
              <a:rPr lang="en-US" dirty="0" smtClean="0"/>
              <a:t>.</a:t>
            </a:r>
          </a:p>
          <a:p>
            <a:pPr marL="914400" indent="-285750">
              <a:spcBef>
                <a:spcPts val="24"/>
              </a:spcBef>
              <a:buFont typeface="Arial" panose="020B0604020202020204" pitchFamily="34" charset="0"/>
              <a:buChar char="•"/>
            </a:pPr>
            <a:r>
              <a:rPr lang="en-US" b="1" dirty="0" smtClean="0"/>
              <a:t>a</a:t>
            </a:r>
            <a:r>
              <a:rPr lang="en-US" b="1" dirty="0"/>
              <a:t>. </a:t>
            </a:r>
            <a:r>
              <a:rPr lang="en-US" dirty="0"/>
              <a:t>Compare to Distribution of Receipts for cash breakdown.</a:t>
            </a:r>
          </a:p>
          <a:p>
            <a:pPr marL="609600" indent="-609600">
              <a:spcBef>
                <a:spcPts val="24"/>
              </a:spcBef>
              <a:buFont typeface="Arial" panose="020B0604020202020204" pitchFamily="34" charset="0"/>
              <a:buChar char="•"/>
            </a:pPr>
            <a:endParaRPr lang="en-US" dirty="0"/>
          </a:p>
          <a:p>
            <a:pPr marL="285750" indent="-285750">
              <a:spcBef>
                <a:spcPts val="24"/>
              </a:spcBef>
              <a:buFont typeface="Wingdings" panose="05000000000000000000" pitchFamily="2" charset="2"/>
              <a:buChar char="§"/>
            </a:pPr>
            <a:r>
              <a:rPr lang="en-US" dirty="0" smtClean="0"/>
              <a:t>Compare </a:t>
            </a:r>
            <a:r>
              <a:rPr lang="en-US" dirty="0"/>
              <a:t>Miscellaneous receipts with invoices/bills and entries in the Secretary's Cash Book.</a:t>
            </a:r>
          </a:p>
          <a:p>
            <a:pPr marL="609600" indent="-609600">
              <a:spcBef>
                <a:spcPts val="24"/>
              </a:spcBef>
              <a:buFont typeface="Wingdings" panose="05000000000000000000" pitchFamily="2" charset="2"/>
              <a:buChar char="§"/>
            </a:pPr>
            <a:endParaRPr lang="en-US" dirty="0"/>
          </a:p>
          <a:p>
            <a:pPr marL="285750" indent="-285750">
              <a:lnSpc>
                <a:spcPct val="110000"/>
              </a:lnSpc>
              <a:spcBef>
                <a:spcPts val="24"/>
              </a:spcBef>
              <a:buFont typeface="Wingdings" panose="05000000000000000000" pitchFamily="2" charset="2"/>
              <a:buChar char="§"/>
            </a:pPr>
            <a:r>
              <a:rPr lang="en-US" dirty="0" smtClean="0"/>
              <a:t>Check </a:t>
            </a:r>
            <a:r>
              <a:rPr lang="en-US" dirty="0"/>
              <a:t>to see if the Treasurer has properly receipted for money received.</a:t>
            </a:r>
          </a:p>
          <a:p>
            <a:pPr marL="609600" indent="-609600">
              <a:lnSpc>
                <a:spcPct val="110000"/>
              </a:lnSpc>
              <a:spcBef>
                <a:spcPts val="24"/>
              </a:spcBef>
              <a:buFont typeface="Wingdings" panose="05000000000000000000" pitchFamily="2" charset="2"/>
              <a:buChar char="§"/>
            </a:pPr>
            <a:endParaRPr lang="en-US" dirty="0"/>
          </a:p>
          <a:p>
            <a:pPr marL="285750" indent="-285750">
              <a:lnSpc>
                <a:spcPct val="110000"/>
              </a:lnSpc>
              <a:spcBef>
                <a:spcPts val="24"/>
              </a:spcBef>
              <a:buFont typeface="Wingdings" panose="05000000000000000000" pitchFamily="2" charset="2"/>
              <a:buChar char="§"/>
            </a:pPr>
            <a:r>
              <a:rPr lang="en-US" dirty="0" smtClean="0"/>
              <a:t>Check </a:t>
            </a:r>
            <a:r>
              <a:rPr lang="en-US" dirty="0"/>
              <a:t>the stubs of the checkbooks to see if the expenditures have been entered in the Cash Book</a:t>
            </a:r>
            <a:r>
              <a:rPr lang="en-US" b="1" dirty="0" smtClean="0"/>
              <a:t>.</a:t>
            </a:r>
            <a:endParaRPr lang="en-US" b="1" dirty="0"/>
          </a:p>
          <a:p>
            <a:pPr marL="609600" indent="-609600">
              <a:lnSpc>
                <a:spcPct val="110000"/>
              </a:lnSpc>
              <a:spcBef>
                <a:spcPts val="24"/>
              </a:spcBef>
              <a:buFont typeface="Arial" panose="020B0604020202020204" pitchFamily="34" charset="0"/>
              <a:buChar char="•"/>
            </a:pPr>
            <a:endParaRPr lang="en-US" b="1" dirty="0"/>
          </a:p>
        </p:txBody>
      </p:sp>
    </p:spTree>
    <p:extLst>
      <p:ext uri="{BB962C8B-B14F-4D97-AF65-F5344CB8AC3E}">
        <p14:creationId xmlns:p14="http://schemas.microsoft.com/office/powerpoint/2010/main" val="579271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520" y="249500"/>
            <a:ext cx="11576482" cy="3748719"/>
          </a:xfrm>
          <a:prstGeom prst="rect">
            <a:avLst/>
          </a:prstGeom>
        </p:spPr>
        <p:txBody>
          <a:bodyPr wrap="square">
            <a:spAutoFit/>
          </a:bodyPr>
          <a:lstStyle/>
          <a:p>
            <a:pPr marL="609600" indent="-609600" algn="ctr">
              <a:lnSpc>
                <a:spcPct val="110000"/>
              </a:lnSpc>
              <a:spcBef>
                <a:spcPts val="24"/>
              </a:spcBef>
              <a:buFont typeface="Wingdings" pitchFamily="2" charset="2"/>
              <a:buNone/>
            </a:pPr>
            <a:r>
              <a:rPr lang="en-US" b="1" u="sng" dirty="0" smtClean="0"/>
              <a:t>INSTRUCTIONS </a:t>
            </a:r>
            <a:r>
              <a:rPr lang="en-US" b="1" u="sng" dirty="0"/>
              <a:t>FOR AUDITING</a:t>
            </a:r>
            <a:r>
              <a:rPr lang="en-US" u="sng" dirty="0"/>
              <a:t> </a:t>
            </a:r>
            <a:r>
              <a:rPr lang="en-US" b="1" u="sng" dirty="0"/>
              <a:t>CONT’D</a:t>
            </a:r>
          </a:p>
          <a:p>
            <a:pPr marL="609600" indent="-609600">
              <a:lnSpc>
                <a:spcPct val="110000"/>
              </a:lnSpc>
              <a:spcBef>
                <a:spcPts val="24"/>
              </a:spcBef>
              <a:buFont typeface="Wingdings" pitchFamily="2" charset="2"/>
              <a:buNone/>
            </a:pPr>
            <a:endParaRPr lang="en-US" b="1" dirty="0"/>
          </a:p>
          <a:p>
            <a:pPr marL="285750" indent="-285750">
              <a:spcBef>
                <a:spcPts val="24"/>
              </a:spcBef>
              <a:buFont typeface="Wingdings" panose="05000000000000000000" pitchFamily="2" charset="2"/>
              <a:buChar char="§"/>
            </a:pPr>
            <a:r>
              <a:rPr lang="en-US" dirty="0" smtClean="0"/>
              <a:t>Check </a:t>
            </a:r>
            <a:r>
              <a:rPr lang="en-US" dirty="0"/>
              <a:t>to see if the Checkbooks have been reconciled and balanced each month</a:t>
            </a:r>
            <a:r>
              <a:rPr lang="en-US" dirty="0" smtClean="0"/>
              <a:t>.</a:t>
            </a:r>
          </a:p>
          <a:p>
            <a:pPr marL="285750" indent="-285750">
              <a:spcBef>
                <a:spcPts val="24"/>
              </a:spcBef>
              <a:buFont typeface="Wingdings" panose="05000000000000000000" pitchFamily="2" charset="2"/>
              <a:buChar char="§"/>
            </a:pPr>
            <a:endParaRPr lang="en-US" dirty="0"/>
          </a:p>
          <a:p>
            <a:pPr marL="285750" indent="-285750">
              <a:spcBef>
                <a:spcPts val="24"/>
              </a:spcBef>
              <a:buFont typeface="Wingdings" panose="05000000000000000000" pitchFamily="2" charset="2"/>
              <a:buChar char="§"/>
            </a:pPr>
            <a:r>
              <a:rPr lang="en-US" dirty="0" smtClean="0"/>
              <a:t>Check </a:t>
            </a:r>
            <a:r>
              <a:rPr lang="en-US" dirty="0"/>
              <a:t>the correctness of the Treasurer's annual report.</a:t>
            </a:r>
          </a:p>
          <a:p>
            <a:pPr marL="285750" indent="-285750">
              <a:spcBef>
                <a:spcPts val="24"/>
              </a:spcBef>
              <a:buFont typeface="Wingdings" panose="05000000000000000000" pitchFamily="2" charset="2"/>
              <a:buChar char="§"/>
            </a:pPr>
            <a:endParaRPr lang="en-US" dirty="0"/>
          </a:p>
          <a:p>
            <a:pPr marL="285750" indent="-285750">
              <a:spcBef>
                <a:spcPts val="24"/>
              </a:spcBef>
              <a:buFont typeface="Wingdings" panose="05000000000000000000" pitchFamily="2" charset="2"/>
              <a:buChar char="§"/>
            </a:pPr>
            <a:r>
              <a:rPr lang="en-US" dirty="0" smtClean="0"/>
              <a:t>Inspect </a:t>
            </a:r>
            <a:r>
              <a:rPr lang="en-US" dirty="0"/>
              <a:t>any Safe Deposit Boxes the </a:t>
            </a:r>
            <a:r>
              <a:rPr lang="en-US" dirty="0" smtClean="0"/>
              <a:t>Auxiliary </a:t>
            </a:r>
            <a:r>
              <a:rPr lang="en-US" dirty="0"/>
              <a:t>may have for evidence of any investments.</a:t>
            </a:r>
          </a:p>
          <a:p>
            <a:pPr marL="285750" indent="-285750">
              <a:spcBef>
                <a:spcPts val="24"/>
              </a:spcBef>
              <a:buFont typeface="Wingdings" panose="05000000000000000000" pitchFamily="2" charset="2"/>
              <a:buChar char="§"/>
            </a:pPr>
            <a:endParaRPr lang="en-US" dirty="0"/>
          </a:p>
          <a:p>
            <a:pPr marL="285750" indent="-285750">
              <a:spcBef>
                <a:spcPts val="24"/>
              </a:spcBef>
              <a:buFont typeface="Wingdings" panose="05000000000000000000" pitchFamily="2" charset="2"/>
              <a:buChar char="§"/>
            </a:pPr>
            <a:r>
              <a:rPr lang="en-US" dirty="0" smtClean="0"/>
              <a:t>Examine </a:t>
            </a:r>
            <a:r>
              <a:rPr lang="en-US" dirty="0"/>
              <a:t>the accounts of the Board of Trustees.</a:t>
            </a:r>
          </a:p>
          <a:p>
            <a:pPr marL="285750" indent="-285750">
              <a:spcBef>
                <a:spcPts val="24"/>
              </a:spcBef>
              <a:buFont typeface="Wingdings" panose="05000000000000000000" pitchFamily="2" charset="2"/>
              <a:buChar char="§"/>
            </a:pPr>
            <a:endParaRPr lang="en-US" dirty="0"/>
          </a:p>
          <a:p>
            <a:pPr marL="285750" indent="-285750">
              <a:spcBef>
                <a:spcPts val="24"/>
              </a:spcBef>
              <a:buFont typeface="Wingdings" panose="05000000000000000000" pitchFamily="2" charset="2"/>
              <a:buChar char="§"/>
            </a:pPr>
            <a:r>
              <a:rPr lang="en-US" dirty="0" smtClean="0"/>
              <a:t>Check </a:t>
            </a:r>
            <a:r>
              <a:rPr lang="en-US" dirty="0"/>
              <a:t>the Petty Cash </a:t>
            </a:r>
            <a:r>
              <a:rPr lang="en-US" dirty="0" smtClean="0"/>
              <a:t>inventory</a:t>
            </a:r>
          </a:p>
          <a:p>
            <a:pPr marL="285750" indent="-285750">
              <a:spcBef>
                <a:spcPts val="24"/>
              </a:spcBef>
              <a:buFont typeface="Wingdings" panose="05000000000000000000" pitchFamily="2" charset="2"/>
              <a:buChar char="§"/>
            </a:pPr>
            <a:endParaRPr lang="en-US" dirty="0"/>
          </a:p>
          <a:p>
            <a:pPr marL="285750" indent="-285750">
              <a:spcBef>
                <a:spcPts val="24"/>
              </a:spcBef>
              <a:buFont typeface="Wingdings" panose="05000000000000000000" pitchFamily="2" charset="2"/>
              <a:buChar char="§"/>
            </a:pPr>
            <a:r>
              <a:rPr lang="en-US" dirty="0" smtClean="0"/>
              <a:t>Verify </a:t>
            </a:r>
            <a:r>
              <a:rPr lang="en-US" dirty="0"/>
              <a:t>that all required officers, committee persons and employees are bonded.</a:t>
            </a:r>
          </a:p>
        </p:txBody>
      </p:sp>
    </p:spTree>
    <p:extLst>
      <p:ext uri="{BB962C8B-B14F-4D97-AF65-F5344CB8AC3E}">
        <p14:creationId xmlns:p14="http://schemas.microsoft.com/office/powerpoint/2010/main" val="2487625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418" y="1305342"/>
            <a:ext cx="11120582" cy="400110"/>
          </a:xfrm>
          <a:prstGeom prst="rect">
            <a:avLst/>
          </a:prstGeom>
        </p:spPr>
        <p:txBody>
          <a:bodyPr wrap="square">
            <a:spAutoFit/>
          </a:bodyPr>
          <a:lstStyle/>
          <a:p>
            <a:r>
              <a:rPr lang="en-US" sz="2000" dirty="0">
                <a:solidFill>
                  <a:srgbClr val="000000"/>
                </a:solidFill>
                <a:latin typeface="Brush Script BT"/>
                <a:ea typeface="Times New Roman" panose="02020603050405020304" pitchFamily="18" charset="0"/>
                <a:cs typeface="Brush Script BT"/>
              </a:rPr>
              <a:t> </a:t>
            </a:r>
          </a:p>
        </p:txBody>
      </p:sp>
      <p:sp>
        <p:nvSpPr>
          <p:cNvPr id="5" name="Rectangle 4"/>
          <p:cNvSpPr/>
          <p:nvPr/>
        </p:nvSpPr>
        <p:spPr>
          <a:xfrm>
            <a:off x="193963" y="219577"/>
            <a:ext cx="11822545" cy="6247864"/>
          </a:xfrm>
          <a:prstGeom prst="rect">
            <a:avLst/>
          </a:prstGeom>
        </p:spPr>
        <p:txBody>
          <a:bodyPr wrap="square">
            <a:spAutoFit/>
          </a:bodyPr>
          <a:lstStyle/>
          <a:p>
            <a:pPr algn="ctr">
              <a:lnSpc>
                <a:spcPts val="1200"/>
              </a:lnSpc>
              <a:spcAft>
                <a:spcPts val="1225"/>
              </a:spcAft>
            </a:pP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RECORDS AND FORMS NEEDED FOR AN AUDIT </a:t>
            </a: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ts val="1200"/>
              </a:lnSpc>
              <a:spcAft>
                <a:spcPts val="1225"/>
              </a:spcAft>
            </a:pPr>
            <a:endParaRPr lang="en-US" sz="2000" b="1" u="sng" dirty="0">
              <a:latin typeface="Brush Script B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Current </a:t>
            </a:r>
            <a:r>
              <a:rPr lang="en-US" dirty="0">
                <a:solidFill>
                  <a:srgbClr val="000000"/>
                </a:solidFill>
                <a:latin typeface="Times New Roman" panose="02020603050405020304" pitchFamily="18" charset="0"/>
                <a:ea typeface="Times New Roman" panose="02020603050405020304" pitchFamily="18" charset="0"/>
                <a:cs typeface="Brush Script BT"/>
              </a:rPr>
              <a:t>copy of the Rules and Regulations</a:t>
            </a:r>
            <a:r>
              <a:rPr lang="en-US" dirty="0" smtClean="0">
                <a:solidFill>
                  <a:srgbClr val="000000"/>
                </a:solidFill>
                <a:latin typeface="Times New Roman" panose="02020603050405020304" pitchFamily="18" charset="0"/>
                <a:ea typeface="Times New Roman" panose="02020603050405020304" pitchFamily="18" charset="0"/>
                <a:cs typeface="Brush Script BT"/>
              </a:rPr>
              <a:t>.</a:t>
            </a: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Current </a:t>
            </a:r>
            <a:r>
              <a:rPr lang="en-US" dirty="0">
                <a:solidFill>
                  <a:srgbClr val="000000"/>
                </a:solidFill>
                <a:latin typeface="Times New Roman" panose="02020603050405020304" pitchFamily="18" charset="0"/>
                <a:ea typeface="Times New Roman" panose="02020603050405020304" pitchFamily="18" charset="0"/>
                <a:cs typeface="Brush Script BT"/>
              </a:rPr>
              <a:t>copy of the Auxiliary By-­Laws</a:t>
            </a:r>
            <a:r>
              <a:rPr lang="en-US" dirty="0" smtClean="0">
                <a:solidFill>
                  <a:srgbClr val="000000"/>
                </a:solidFill>
                <a:latin typeface="Times New Roman" panose="02020603050405020304" pitchFamily="18" charset="0"/>
                <a:ea typeface="Times New Roman" panose="02020603050405020304" pitchFamily="18" charset="0"/>
                <a:cs typeface="Brush Script BT"/>
              </a:rPr>
              <a:t>.</a:t>
            </a: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Membership </a:t>
            </a:r>
            <a:r>
              <a:rPr lang="en-US" dirty="0">
                <a:solidFill>
                  <a:srgbClr val="000000"/>
                </a:solidFill>
                <a:latin typeface="Times New Roman" panose="02020603050405020304" pitchFamily="18" charset="0"/>
                <a:ea typeface="Times New Roman" panose="02020603050405020304" pitchFamily="18" charset="0"/>
                <a:cs typeface="Brush Script BT"/>
              </a:rPr>
              <a:t>File Cards or MMS printout of payment history.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Official </a:t>
            </a:r>
            <a:r>
              <a:rPr lang="en-US" dirty="0">
                <a:solidFill>
                  <a:srgbClr val="000000"/>
                </a:solidFill>
                <a:latin typeface="Times New Roman" panose="02020603050405020304" pitchFamily="18" charset="0"/>
                <a:ea typeface="Times New Roman" panose="02020603050405020304" pitchFamily="18" charset="0"/>
                <a:cs typeface="Brush Script BT"/>
              </a:rPr>
              <a:t>Dues Receipt Records from MMS.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Completed </a:t>
            </a:r>
            <a:r>
              <a:rPr lang="en-US" dirty="0">
                <a:solidFill>
                  <a:srgbClr val="000000"/>
                </a:solidFill>
                <a:latin typeface="Times New Roman" panose="02020603050405020304" pitchFamily="18" charset="0"/>
                <a:ea typeface="Times New Roman" panose="02020603050405020304" pitchFamily="18" charset="0"/>
                <a:cs typeface="Brush Script BT"/>
              </a:rPr>
              <a:t>Membership Applications for the month.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Report </a:t>
            </a:r>
            <a:r>
              <a:rPr lang="en-US" dirty="0">
                <a:solidFill>
                  <a:srgbClr val="000000"/>
                </a:solidFill>
                <a:latin typeface="Times New Roman" panose="02020603050405020304" pitchFamily="18" charset="0"/>
                <a:ea typeface="Times New Roman" panose="02020603050405020304" pitchFamily="18" charset="0"/>
                <a:cs typeface="Brush Script BT"/>
              </a:rPr>
              <a:t>of Applications – Auxiliary file copy.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Delinquency </a:t>
            </a:r>
            <a:r>
              <a:rPr lang="en-US" dirty="0">
                <a:solidFill>
                  <a:srgbClr val="000000"/>
                </a:solidFill>
                <a:latin typeface="Times New Roman" panose="02020603050405020304" pitchFamily="18" charset="0"/>
                <a:ea typeface="Times New Roman" panose="02020603050405020304" pitchFamily="18" charset="0"/>
                <a:cs typeface="Brush Script BT"/>
              </a:rPr>
              <a:t>Report – Auxiliary file copy.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Secretary’s </a:t>
            </a:r>
            <a:r>
              <a:rPr lang="en-US" dirty="0">
                <a:solidFill>
                  <a:srgbClr val="000000"/>
                </a:solidFill>
                <a:latin typeface="Times New Roman" panose="02020603050405020304" pitchFamily="18" charset="0"/>
                <a:ea typeface="Times New Roman" panose="02020603050405020304" pitchFamily="18" charset="0"/>
                <a:cs typeface="Brush Script BT"/>
              </a:rPr>
              <a:t>Minute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Secretary’s </a:t>
            </a:r>
            <a:r>
              <a:rPr lang="en-US" dirty="0">
                <a:solidFill>
                  <a:srgbClr val="000000"/>
                </a:solidFill>
                <a:latin typeface="Times New Roman" panose="02020603050405020304" pitchFamily="18" charset="0"/>
                <a:ea typeface="Times New Roman" panose="02020603050405020304" pitchFamily="18" charset="0"/>
                <a:cs typeface="Brush Script BT"/>
              </a:rPr>
              <a:t>Cash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Miscellaneous </a:t>
            </a:r>
            <a:r>
              <a:rPr lang="en-US" dirty="0">
                <a:solidFill>
                  <a:srgbClr val="000000"/>
                </a:solidFill>
                <a:latin typeface="Times New Roman" panose="02020603050405020304" pitchFamily="18" charset="0"/>
                <a:ea typeface="Times New Roman" panose="02020603050405020304" pitchFamily="18" charset="0"/>
                <a:cs typeface="Brush Script BT"/>
              </a:rPr>
              <a:t>Receipt Book. </a:t>
            </a:r>
            <a:endParaRPr lang="en-US" dirty="0"/>
          </a:p>
        </p:txBody>
      </p:sp>
    </p:spTree>
    <p:extLst>
      <p:ext uri="{BB962C8B-B14F-4D97-AF65-F5344CB8AC3E}">
        <p14:creationId xmlns:p14="http://schemas.microsoft.com/office/powerpoint/2010/main" val="304201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673" y="203200"/>
            <a:ext cx="11711709" cy="5909310"/>
          </a:xfrm>
          <a:prstGeom prst="rect">
            <a:avLst/>
          </a:prstGeom>
        </p:spPr>
        <p:txBody>
          <a:bodyPr wrap="square">
            <a:spAutoFit/>
          </a:bodyPr>
          <a:lstStyle/>
          <a:p>
            <a:pPr algn="ctr"/>
            <a:r>
              <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rPr>
              <a:t>RECORDS </a:t>
            </a: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AND FORMS NEEDED FOR AN AUDIT </a:t>
            </a: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Continued</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smtClean="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Treasurer’s Cash Book. </a:t>
            </a:r>
          </a:p>
          <a:p>
            <a:pPr marL="342900" indent="-342900">
              <a:buFont typeface="Wingdings" panose="05000000000000000000" pitchFamily="2" charset="2"/>
              <a:buChar char="§"/>
            </a:pPr>
            <a:endParaRPr lang="en-US" sz="2000" dirty="0" smtClean="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Bank Statements. </a:t>
            </a:r>
          </a:p>
          <a:p>
            <a:pPr marL="457200" indent="-457200">
              <a:buFont typeface="Wingdings" panose="05000000000000000000" pitchFamily="2" charset="2"/>
              <a:buChar char="§"/>
            </a:pPr>
            <a:endParaRPr lang="en-US" sz="2000" dirty="0" smtClean="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Bank Deposit Slips. </a:t>
            </a:r>
          </a:p>
          <a:p>
            <a:pPr marL="457200" indent="-457200">
              <a:buFont typeface="Wingdings" panose="05000000000000000000" pitchFamily="2" charset="2"/>
              <a:buChar char="§"/>
            </a:pPr>
            <a:endParaRPr lang="en-US" sz="2000" dirty="0" smtClean="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Savings Account Statement. (monthly or quarterly depending on posting of interest by the bank) </a:t>
            </a:r>
          </a:p>
          <a:p>
            <a:pPr marL="457200" marR="0" indent="-457200">
              <a:spcBef>
                <a:spcPts val="0"/>
              </a:spcBef>
              <a:spcAft>
                <a:spcPts val="0"/>
              </a:spcAft>
              <a:buFont typeface="Wingdings" panose="05000000000000000000" pitchFamily="2" charset="2"/>
              <a:buChar char="§"/>
            </a:pPr>
            <a:endParaRPr lang="en-US" sz="2000" dirty="0" smtClean="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Records of Investments and Securities. (time may vary as to maturity dates and this may involve a trip to the Auxiliary safe deposit box at the bank) </a:t>
            </a:r>
          </a:p>
          <a:p>
            <a:pPr marL="457200" marR="0" indent="-457200">
              <a:spcBef>
                <a:spcPts val="0"/>
              </a:spcBef>
              <a:spcAft>
                <a:spcPts val="0"/>
              </a:spcAft>
              <a:buFont typeface="Wingdings" panose="05000000000000000000" pitchFamily="2" charset="2"/>
              <a:buChar char="§"/>
            </a:pPr>
            <a:endParaRPr lang="en-US" sz="2000" dirty="0" smtClean="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Minute Book of the Board of Trustees. </a:t>
            </a:r>
          </a:p>
          <a:p>
            <a:pPr marL="457200" indent="-457200">
              <a:buFont typeface="Wingdings" panose="05000000000000000000" pitchFamily="2" charset="2"/>
              <a:buChar char="§"/>
            </a:pPr>
            <a:endParaRPr lang="en-US" sz="2000" dirty="0" smtClean="0">
              <a:solidFill>
                <a:srgbClr val="000000"/>
              </a:solidFill>
              <a:latin typeface="Brush Script BT"/>
              <a:ea typeface="Times New Roman" panose="02020603050405020304" pitchFamily="18" charset="0"/>
              <a:cs typeface="Brush Script BT"/>
            </a:endParaRPr>
          </a:p>
          <a:p>
            <a:pPr marL="457200" marR="0" indent="-45720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Copies of Chairman’s Financial Reports. (this is for money advanced to a chairman from Auxiliary funds). These should be accompanied by receipts for expenditures and in some cases, proof of income, i.e. – beginning and end­ing ticket numbers on raffles, dinners, etc. </a:t>
            </a:r>
          </a:p>
          <a:p>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p:txBody>
      </p:sp>
    </p:spTree>
    <p:extLst>
      <p:ext uri="{BB962C8B-B14F-4D97-AF65-F5344CB8AC3E}">
        <p14:creationId xmlns:p14="http://schemas.microsoft.com/office/powerpoint/2010/main" val="1791867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82" y="187143"/>
            <a:ext cx="11656292" cy="6217087"/>
          </a:xfrm>
          <a:prstGeom prst="rect">
            <a:avLst/>
          </a:prstGeom>
        </p:spPr>
        <p:txBody>
          <a:bodyPr wrap="square">
            <a:spAutoFit/>
          </a:bodyPr>
          <a:lstStyle/>
          <a:p>
            <a:pPr algn="ctr"/>
            <a:r>
              <a:rPr lang="en-US" b="1" u="sng" dirty="0">
                <a:latin typeface="Times New Roman" panose="02020603050405020304" pitchFamily="18" charset="0"/>
                <a:ea typeface="Times New Roman" panose="02020603050405020304" pitchFamily="18" charset="0"/>
                <a:cs typeface="Times New Roman" panose="02020603050405020304" pitchFamily="18" charset="0"/>
              </a:rPr>
              <a:t>RECORDS AND FORMS NEEDED FOR AN AUDIT </a:t>
            </a:r>
          </a:p>
          <a:p>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Continued</a:t>
            </a:r>
          </a:p>
          <a:p>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Ledger or Account Book of Earmarked funds. </a:t>
            </a: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Verify Petty Cash Funds of Financial Officers or Chairman. (example – kitchen funds, bingo funds, etc.) </a:t>
            </a:r>
          </a:p>
          <a:p>
            <a:pPr marL="457200" marR="0" indent="-457200">
              <a:spcBef>
                <a:spcPts val="0"/>
              </a:spcBef>
              <a:spcAft>
                <a:spcPts val="0"/>
              </a:spcAft>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342900" indent="-342900">
              <a:buFont typeface="Wingdings" panose="05000000000000000000" pitchFamily="2" charset="2"/>
              <a:buChar char="§"/>
            </a:pPr>
            <a:r>
              <a:rPr lang="en-US" dirty="0">
                <a:solidFill>
                  <a:srgbClr val="000000"/>
                </a:solidFill>
                <a:latin typeface="Times New Roman" panose="02020603050405020304" pitchFamily="18" charset="0"/>
                <a:ea typeface="Times New Roman" panose="02020603050405020304" pitchFamily="18" charset="0"/>
                <a:cs typeface="Brush Script BT"/>
              </a:rPr>
              <a:t>Monthly Report of Auditor to Auxiliary. </a:t>
            </a:r>
          </a:p>
          <a:p>
            <a:pPr marL="457200" indent="-4572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marR="0" indent="-285750">
              <a:spcBef>
                <a:spcPts val="0"/>
              </a:spcBef>
              <a:spcAft>
                <a:spcPts val="0"/>
              </a:spcAft>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Auxiliary </a:t>
            </a:r>
            <a:r>
              <a:rPr lang="en-US" dirty="0">
                <a:solidFill>
                  <a:srgbClr val="000000"/>
                </a:solidFill>
                <a:latin typeface="Times New Roman" panose="02020603050405020304" pitchFamily="18" charset="0"/>
                <a:ea typeface="Times New Roman" panose="02020603050405020304" pitchFamily="18" charset="0"/>
                <a:cs typeface="Brush Script BT"/>
              </a:rPr>
              <a:t>Auditor’s Annual Report – received by the Auxiliary Secretary prior to June 1</a:t>
            </a:r>
            <a:r>
              <a:rPr lang="en-US" baseline="30000" dirty="0">
                <a:solidFill>
                  <a:srgbClr val="000000"/>
                </a:solidFill>
                <a:latin typeface="Times New Roman" panose="02020603050405020304" pitchFamily="18" charset="0"/>
                <a:ea typeface="Times New Roman" panose="02020603050405020304" pitchFamily="18" charset="0"/>
                <a:cs typeface="Brush Script BT"/>
              </a:rPr>
              <a:t>st</a:t>
            </a:r>
            <a:r>
              <a:rPr lang="en-US" dirty="0">
                <a:solidFill>
                  <a:srgbClr val="000000"/>
                </a:solidFill>
                <a:latin typeface="Times New Roman" panose="02020603050405020304" pitchFamily="18" charset="0"/>
                <a:ea typeface="Times New Roman" panose="02020603050405020304" pitchFamily="18" charset="0"/>
                <a:cs typeface="Brush Script BT"/>
              </a:rPr>
              <a:t>.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Font typeface="Arial" panose="020B0604020202020204" pitchFamily="34" charset="0"/>
              <a:buChar char="•"/>
            </a:pPr>
            <a:endParaRPr lang="en-US" sz="2000" dirty="0">
              <a:solidFill>
                <a:srgbClr val="000000"/>
              </a:solidFill>
              <a:latin typeface="Times New Roman" panose="02020603050405020304" pitchFamily="18" charset="0"/>
              <a:ea typeface="Times New Roman" panose="02020603050405020304" pitchFamily="18" charset="0"/>
              <a:cs typeface="Brush Script BT"/>
            </a:endParaRPr>
          </a:p>
          <a:p>
            <a:pPr marL="457200" marR="0" indent="-457200">
              <a:spcBef>
                <a:spcPts val="0"/>
              </a:spcBef>
              <a:spcAft>
                <a:spcPts val="0"/>
              </a:spcAft>
              <a:buAutoNum type="arabicPeriod" startAt="21"/>
            </a:pPr>
            <a:endParaRPr lang="en-US" sz="2000" dirty="0">
              <a:solidFill>
                <a:srgbClr val="000000"/>
              </a:solidFill>
              <a:latin typeface="Brush Script BT"/>
              <a:ea typeface="Times New Roman" panose="02020603050405020304" pitchFamily="18" charset="0"/>
              <a:cs typeface="Brush Script BT"/>
            </a:endParaRPr>
          </a:p>
          <a:p>
            <a:r>
              <a:rPr lang="en-US" dirty="0">
                <a:solidFill>
                  <a:srgbClr val="000000"/>
                </a:solidFill>
                <a:latin typeface="Times New Roman" panose="02020603050405020304" pitchFamily="18" charset="0"/>
                <a:ea typeface="Times New Roman" panose="02020603050405020304" pitchFamily="18" charset="0"/>
                <a:cs typeface="Brush Script BT"/>
              </a:rPr>
              <a:t> </a:t>
            </a:r>
            <a:endParaRPr lang="en-US" sz="2000" b="1" dirty="0">
              <a:solidFill>
                <a:srgbClr val="000000"/>
              </a:solidFill>
              <a:latin typeface="Brush Script BT"/>
              <a:ea typeface="Times New Roman" panose="02020603050405020304" pitchFamily="18" charset="0"/>
              <a:cs typeface="Brush Script BT"/>
            </a:endParaRPr>
          </a:p>
          <a:p>
            <a:pPr algn="just">
              <a:lnSpc>
                <a:spcPts val="1200"/>
              </a:lnSpc>
              <a:spcAft>
                <a:spcPts val="1225"/>
              </a:spcAft>
            </a:pP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MISCELLANEOUS RECEIPTS AUDIT </a:t>
            </a:r>
            <a:endParaRPr lang="en-US" sz="2000" b="1"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200"/>
              </a:lnSpc>
              <a:spcAft>
                <a:spcPts val="1225"/>
              </a:spcAft>
            </a:pPr>
            <a:endParaRPr lang="en-US" sz="2000" dirty="0">
              <a:latin typeface="Brush Script BT"/>
              <a:ea typeface="Times New Roman" panose="02020603050405020304" pitchFamily="18" charset="0"/>
              <a:cs typeface="Times New Roman" panose="02020603050405020304" pitchFamily="18" charset="0"/>
            </a:endParaRPr>
          </a:p>
          <a:p>
            <a:pPr algn="just">
              <a:lnSpc>
                <a:spcPts val="12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YOU WILL NEED: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200"/>
              </a:lnSpc>
            </a:pPr>
            <a:endParaRPr lang="en-US" sz="2000" b="1" dirty="0">
              <a:latin typeface="Brush Script B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Miscellaneous </a:t>
            </a:r>
            <a:r>
              <a:rPr lang="en-US" dirty="0">
                <a:solidFill>
                  <a:srgbClr val="000000"/>
                </a:solidFill>
                <a:latin typeface="Times New Roman" panose="02020603050405020304" pitchFamily="18" charset="0"/>
                <a:ea typeface="Times New Roman" panose="02020603050405020304" pitchFamily="18" charset="0"/>
                <a:cs typeface="Brush Script BT"/>
              </a:rPr>
              <a:t>Receipt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Auxiliary </a:t>
            </a:r>
            <a:r>
              <a:rPr lang="en-US" dirty="0">
                <a:solidFill>
                  <a:srgbClr val="000000"/>
                </a:solidFill>
                <a:latin typeface="Times New Roman" panose="02020603050405020304" pitchFamily="18" charset="0"/>
                <a:ea typeface="Times New Roman" panose="02020603050405020304" pitchFamily="18" charset="0"/>
                <a:cs typeface="Brush Script BT"/>
              </a:rPr>
              <a:t>Minute Book. </a:t>
            </a:r>
            <a:endParaRPr lang="en-US" dirty="0" smtClean="0">
              <a:solidFill>
                <a:srgbClr val="000000"/>
              </a:solidFill>
              <a:latin typeface="Times New Roman" panose="02020603050405020304" pitchFamily="18" charset="0"/>
              <a:ea typeface="Times New Roman" panose="02020603050405020304" pitchFamily="18" charset="0"/>
              <a:cs typeface="Brush Script BT"/>
            </a:endParaRPr>
          </a:p>
          <a:p>
            <a:pPr marL="342900" indent="-342900">
              <a:buFont typeface="Wingdings" panose="05000000000000000000" pitchFamily="2" charset="2"/>
              <a:buChar char="§"/>
            </a:pPr>
            <a:endParaRPr lang="en-US" sz="2000" dirty="0">
              <a:solidFill>
                <a:srgbClr val="000000"/>
              </a:solidFill>
              <a:latin typeface="Brush Script BT"/>
              <a:ea typeface="Times New Roman" panose="02020603050405020304" pitchFamily="18" charset="0"/>
              <a:cs typeface="Brush Script BT"/>
            </a:endParaRPr>
          </a:p>
          <a:p>
            <a:pPr marL="285750" indent="-285750">
              <a:buFont typeface="Wingdings" panose="05000000000000000000" pitchFamily="2" charset="2"/>
              <a:buChar char="§"/>
            </a:pPr>
            <a:r>
              <a:rPr lang="en-US" dirty="0" smtClean="0">
                <a:solidFill>
                  <a:srgbClr val="000000"/>
                </a:solidFill>
                <a:latin typeface="Times New Roman" panose="02020603050405020304" pitchFamily="18" charset="0"/>
                <a:ea typeface="Times New Roman" panose="02020603050405020304" pitchFamily="18" charset="0"/>
                <a:cs typeface="Brush Script BT"/>
              </a:rPr>
              <a:t>Secretary’s </a:t>
            </a:r>
            <a:r>
              <a:rPr lang="en-US" dirty="0">
                <a:solidFill>
                  <a:srgbClr val="000000"/>
                </a:solidFill>
                <a:latin typeface="Times New Roman" panose="02020603050405020304" pitchFamily="18" charset="0"/>
                <a:ea typeface="Times New Roman" panose="02020603050405020304" pitchFamily="18" charset="0"/>
                <a:cs typeface="Brush Script BT"/>
              </a:rPr>
              <a:t>Cash Book</a:t>
            </a:r>
            <a:r>
              <a:rPr lang="en-US" dirty="0" smtClean="0">
                <a:solidFill>
                  <a:srgbClr val="000000"/>
                </a:solidFill>
                <a:latin typeface="Times New Roman" panose="02020603050405020304" pitchFamily="18" charset="0"/>
                <a:ea typeface="Times New Roman" panose="02020603050405020304" pitchFamily="18" charset="0"/>
                <a:cs typeface="Brush Script BT"/>
              </a:rPr>
              <a:t>.</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281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1434</TotalTime>
  <Words>1462</Words>
  <Application>Microsoft Office PowerPoint</Application>
  <PresentationFormat>Widescreen</PresentationFormat>
  <Paragraphs>319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Brush Script BT</vt:lpstr>
      <vt:lpstr>Calibri</vt:lpstr>
      <vt:lpstr>Calibri Light</vt:lpstr>
      <vt:lpstr>Times</vt:lpstr>
      <vt:lpstr>Times New Roman</vt:lpstr>
      <vt:lpstr>Wingdings</vt:lpstr>
      <vt:lpstr>Office Theme</vt:lpstr>
      <vt:lpstr>AUXILIARY AUDITOR Duties, Responsibilities. &amp; Instructions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Duties of AUXILIARY OFFICERS</dc:title>
  <dc:creator>Hope Mickle</dc:creator>
  <cp:lastModifiedBy>Hope Mickle</cp:lastModifiedBy>
  <cp:revision>122</cp:revision>
  <cp:lastPrinted>2021-05-18T11:15:57Z</cp:lastPrinted>
  <dcterms:created xsi:type="dcterms:W3CDTF">2015-11-16T16:18:29Z</dcterms:created>
  <dcterms:modified xsi:type="dcterms:W3CDTF">2021-06-22T14:20:04Z</dcterms:modified>
</cp:coreProperties>
</file>