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8" r:id="rId1"/>
  </p:sldMasterIdLst>
  <p:sldIdLst>
    <p:sldId id="256" r:id="rId2"/>
    <p:sldId id="394" r:id="rId3"/>
    <p:sldId id="293" r:id="rId4"/>
    <p:sldId id="294" r:id="rId5"/>
    <p:sldId id="373" r:id="rId6"/>
    <p:sldId id="267" r:id="rId7"/>
    <p:sldId id="375" r:id="rId8"/>
    <p:sldId id="258" r:id="rId9"/>
    <p:sldId id="257" r:id="rId10"/>
    <p:sldId id="261" r:id="rId11"/>
    <p:sldId id="259" r:id="rId12"/>
    <p:sldId id="260" r:id="rId13"/>
    <p:sldId id="275" r:id="rId14"/>
    <p:sldId id="325" r:id="rId15"/>
    <p:sldId id="326" r:id="rId16"/>
    <p:sldId id="276" r:id="rId17"/>
    <p:sldId id="263" r:id="rId18"/>
    <p:sldId id="264" r:id="rId19"/>
    <p:sldId id="378" r:id="rId20"/>
    <p:sldId id="262" r:id="rId21"/>
    <p:sldId id="379" r:id="rId22"/>
    <p:sldId id="265" r:id="rId23"/>
    <p:sldId id="381" r:id="rId24"/>
    <p:sldId id="342" r:id="rId25"/>
    <p:sldId id="38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1" r:id="rId54"/>
    <p:sldId id="384" r:id="rId55"/>
    <p:sldId id="287" r:id="rId56"/>
    <p:sldId id="335" r:id="rId57"/>
    <p:sldId id="336" r:id="rId58"/>
    <p:sldId id="337" r:id="rId59"/>
    <p:sldId id="386" r:id="rId60"/>
    <p:sldId id="280" r:id="rId61"/>
    <p:sldId id="388" r:id="rId62"/>
    <p:sldId id="322" r:id="rId63"/>
    <p:sldId id="321" r:id="rId64"/>
    <p:sldId id="323" r:id="rId65"/>
    <p:sldId id="390" r:id="rId66"/>
    <p:sldId id="283" r:id="rId67"/>
    <p:sldId id="338" r:id="rId68"/>
    <p:sldId id="395" r:id="rId69"/>
    <p:sldId id="396" r:id="rId70"/>
    <p:sldId id="397" r:id="rId71"/>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FA1CA-BDB9-4964-B1BC-D91E6040235D}" v="7" dt="2024-12-05T19:27:59.935"/>
    <p1510:client id="{EA1C13B1-F3DA-4BEF-A13D-C160774AA3C2}" v="1" dt="2024-12-06T18:55:41.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60"/>
  </p:normalViewPr>
  <p:slideViewPr>
    <p:cSldViewPr snapToGrid="0">
      <p:cViewPr varScale="1">
        <p:scale>
          <a:sx n="66" d="100"/>
          <a:sy n="66" d="100"/>
        </p:scale>
        <p:origin x="9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79"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80"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ery Hull" userId="f4d03b4963e44526" providerId="LiveId" clId="{EA1C13B1-F3DA-4BEF-A13D-C160774AA3C2}"/>
    <pc:docChg chg="custSel delSld modSld">
      <pc:chgData name="Jeffery Hull" userId="f4d03b4963e44526" providerId="LiveId" clId="{EA1C13B1-F3DA-4BEF-A13D-C160774AA3C2}" dt="2024-12-06T18:55:44.216" v="33" actId="962"/>
      <pc:docMkLst>
        <pc:docMk/>
      </pc:docMkLst>
      <pc:sldChg chg="del">
        <pc:chgData name="Jeffery Hull" userId="f4d03b4963e44526" providerId="LiveId" clId="{EA1C13B1-F3DA-4BEF-A13D-C160774AA3C2}" dt="2024-12-06T18:45:27.333" v="0" actId="2696"/>
        <pc:sldMkLst>
          <pc:docMk/>
          <pc:sldMk cId="583770913" sldId="324"/>
        </pc:sldMkLst>
      </pc:sldChg>
      <pc:sldChg chg="modSp mod">
        <pc:chgData name="Jeffery Hull" userId="f4d03b4963e44526" providerId="LiveId" clId="{EA1C13B1-F3DA-4BEF-A13D-C160774AA3C2}" dt="2024-12-06T18:46:27.074" v="16" actId="20577"/>
        <pc:sldMkLst>
          <pc:docMk/>
          <pc:sldMk cId="3318122894" sldId="325"/>
        </pc:sldMkLst>
        <pc:spChg chg="mod">
          <ac:chgData name="Jeffery Hull" userId="f4d03b4963e44526" providerId="LiveId" clId="{EA1C13B1-F3DA-4BEF-A13D-C160774AA3C2}" dt="2024-12-06T18:46:27.074" v="16" actId="20577"/>
          <ac:spMkLst>
            <pc:docMk/>
            <pc:sldMk cId="3318122894" sldId="325"/>
            <ac:spMk id="4" creationId="{00000000-0000-0000-0000-000000000000}"/>
          </ac:spMkLst>
        </pc:spChg>
      </pc:sldChg>
      <pc:sldChg chg="modSp mod">
        <pc:chgData name="Jeffery Hull" userId="f4d03b4963e44526" providerId="LiveId" clId="{EA1C13B1-F3DA-4BEF-A13D-C160774AA3C2}" dt="2024-12-06T18:47:02.043" v="29" actId="6549"/>
        <pc:sldMkLst>
          <pc:docMk/>
          <pc:sldMk cId="684761284" sldId="326"/>
        </pc:sldMkLst>
        <pc:spChg chg="mod">
          <ac:chgData name="Jeffery Hull" userId="f4d03b4963e44526" providerId="LiveId" clId="{EA1C13B1-F3DA-4BEF-A13D-C160774AA3C2}" dt="2024-12-06T18:47:02.043" v="29" actId="6549"/>
          <ac:spMkLst>
            <pc:docMk/>
            <pc:sldMk cId="684761284" sldId="326"/>
            <ac:spMk id="2" creationId="{00000000-0000-0000-0000-000000000000}"/>
          </ac:spMkLst>
        </pc:spChg>
      </pc:sldChg>
      <pc:sldChg chg="addSp delSp modSp mod">
        <pc:chgData name="Jeffery Hull" userId="f4d03b4963e44526" providerId="LiveId" clId="{EA1C13B1-F3DA-4BEF-A13D-C160774AA3C2}" dt="2024-12-06T18:55:44.216" v="33" actId="962"/>
        <pc:sldMkLst>
          <pc:docMk/>
          <pc:sldMk cId="4073847012" sldId="357"/>
        </pc:sldMkLst>
        <pc:picChg chg="del">
          <ac:chgData name="Jeffery Hull" userId="f4d03b4963e44526" providerId="LiveId" clId="{EA1C13B1-F3DA-4BEF-A13D-C160774AA3C2}" dt="2024-12-06T18:51:36.158" v="30" actId="478"/>
          <ac:picMkLst>
            <pc:docMk/>
            <pc:sldMk cId="4073847012" sldId="357"/>
            <ac:picMk id="2" creationId="{00000000-0000-0000-0000-000000000000}"/>
          </ac:picMkLst>
        </pc:picChg>
        <pc:picChg chg="add mod">
          <ac:chgData name="Jeffery Hull" userId="f4d03b4963e44526" providerId="LiveId" clId="{EA1C13B1-F3DA-4BEF-A13D-C160774AA3C2}" dt="2024-12-06T18:55:44.216" v="33" actId="962"/>
          <ac:picMkLst>
            <pc:docMk/>
            <pc:sldMk cId="4073847012" sldId="357"/>
            <ac:picMk id="5" creationId="{020172C0-9808-C538-420A-179CE765A6A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955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351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2183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8837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103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511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606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195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9554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387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5750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886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309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9300981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mailto:mmshelp@foe.com" TargetMode="External"/><Relationship Id="rId2" Type="http://schemas.openxmlformats.org/officeDocument/2006/relationships/hyperlink" Target="https://mms.foe.co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hyperlink" Target="mailto:charities@foe.com"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b="1" dirty="0"/>
              <a:t>Auxiliary</a:t>
            </a:r>
            <a:br>
              <a:rPr lang="en-US" b="1" dirty="0"/>
            </a:br>
            <a:r>
              <a:rPr lang="en-US" b="1" dirty="0"/>
              <a:t>Officer Training</a:t>
            </a:r>
          </a:p>
        </p:txBody>
      </p:sp>
      <p:sp>
        <p:nvSpPr>
          <p:cNvPr id="3" name="Subtitle 2"/>
          <p:cNvSpPr>
            <a:spLocks noGrp="1"/>
          </p:cNvSpPr>
          <p:nvPr>
            <p:ph type="subTitle" idx="1"/>
          </p:nvPr>
        </p:nvSpPr>
        <p:spPr>
          <a:xfrm>
            <a:off x="5190836" y="6241329"/>
            <a:ext cx="1939636" cy="616671"/>
          </a:xfrm>
        </p:spPr>
        <p:txBody>
          <a:bodyPr>
            <a:normAutofit fontScale="92500" lnSpcReduction="20000"/>
          </a:bodyPr>
          <a:lstStyle/>
          <a:p>
            <a:r>
              <a:rPr lang="en-US" b="1" dirty="0"/>
              <a:t>December 2024</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378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967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928" y="195943"/>
            <a:ext cx="11873225" cy="6851106"/>
          </a:xfrm>
          <a:prstGeom prst="rect">
            <a:avLst/>
          </a:prstGeom>
          <a:noFill/>
        </p:spPr>
        <p:txBody>
          <a:bodyPr wrap="square" rtlCol="0">
            <a:spAutoFit/>
          </a:bodyPr>
          <a:lstStyle/>
          <a:p>
            <a:pPr algn="ctr"/>
            <a:r>
              <a:rPr lang="en-US" b="1" dirty="0"/>
              <a:t>MADAM PRESIDENT CONTINUED</a:t>
            </a:r>
          </a:p>
          <a:p>
            <a:pPr marL="230188" indent="-230188"/>
            <a:endParaRPr lang="en-US" dirty="0"/>
          </a:p>
          <a:p>
            <a:pPr marL="230188" indent="-230188" defTabSz="288925"/>
            <a:r>
              <a:rPr lang="en-US" b="1" dirty="0"/>
              <a:t>9.</a:t>
            </a:r>
            <a:r>
              <a:rPr lang="en-US" dirty="0"/>
              <a:t> Sign all checks drawn by the Madam Secretary which have been voted by the Auxiliary, and all other papers and documents that may require her signature.</a:t>
            </a:r>
          </a:p>
          <a:p>
            <a:pPr marL="1257300" indent="-342900">
              <a:buAutoNum type="alphaLcPeriod"/>
            </a:pPr>
            <a:endParaRPr lang="en-US" dirty="0"/>
          </a:p>
          <a:p>
            <a:r>
              <a:rPr lang="en-US" b="1" dirty="0"/>
              <a:t>10.</a:t>
            </a:r>
            <a:r>
              <a:rPr lang="en-US" dirty="0"/>
              <a:t> Shall see to it that a properly signed affiliation agreement is filed with the Local and Grand Aerie. </a:t>
            </a:r>
          </a:p>
          <a:p>
            <a:endParaRPr lang="en-US" dirty="0"/>
          </a:p>
          <a:p>
            <a:r>
              <a:rPr lang="en-US" b="1" dirty="0"/>
              <a:t>11.</a:t>
            </a:r>
            <a:r>
              <a:rPr lang="en-US" dirty="0"/>
              <a:t> Must sign the minutes of all Official Auxiliary meetings.</a:t>
            </a:r>
          </a:p>
          <a:p>
            <a:endParaRPr lang="en-US" dirty="0"/>
          </a:p>
          <a:p>
            <a:pPr>
              <a:lnSpc>
                <a:spcPct val="120000"/>
              </a:lnSpc>
              <a:spcBef>
                <a:spcPts val="24"/>
              </a:spcBef>
              <a:defRPr/>
            </a:pPr>
            <a:r>
              <a:rPr lang="en-US" b="1" dirty="0"/>
              <a:t>12. </a:t>
            </a:r>
            <a:r>
              <a:rPr lang="en-US" dirty="0"/>
              <a:t>Ensure that a minimum of two (2) meetings are held each month.</a:t>
            </a:r>
          </a:p>
          <a:p>
            <a:pPr>
              <a:lnSpc>
                <a:spcPct val="120000"/>
              </a:lnSpc>
              <a:spcBef>
                <a:spcPts val="24"/>
              </a:spcBef>
              <a:defRPr/>
            </a:pPr>
            <a:r>
              <a:rPr lang="en-US" dirty="0"/>
              <a:t>		</a:t>
            </a:r>
            <a:r>
              <a:rPr lang="en-US" b="1" dirty="0"/>
              <a:t>a.</a:t>
            </a:r>
            <a:r>
              <a:rPr lang="en-US" dirty="0"/>
              <a:t>  By-Laws dictate time and place.</a:t>
            </a:r>
          </a:p>
          <a:p>
            <a:pPr>
              <a:lnSpc>
                <a:spcPct val="120000"/>
              </a:lnSpc>
              <a:spcBef>
                <a:spcPts val="24"/>
              </a:spcBef>
              <a:defRPr/>
            </a:pPr>
            <a:r>
              <a:rPr lang="en-US" dirty="0"/>
              <a:t>		</a:t>
            </a:r>
            <a:r>
              <a:rPr lang="en-US" b="1" dirty="0"/>
              <a:t>b</a:t>
            </a:r>
            <a:r>
              <a:rPr lang="en-US" dirty="0"/>
              <a:t>.  Cannot cancel a meeting, must reschedule it.</a:t>
            </a:r>
          </a:p>
          <a:p>
            <a:pPr>
              <a:lnSpc>
                <a:spcPct val="120000"/>
              </a:lnSpc>
              <a:spcBef>
                <a:spcPts val="24"/>
              </a:spcBef>
              <a:defRPr/>
            </a:pPr>
            <a:r>
              <a:rPr lang="en-US" dirty="0"/>
              <a:t>   		</a:t>
            </a:r>
            <a:r>
              <a:rPr lang="en-US" b="1" dirty="0"/>
              <a:t>c.</a:t>
            </a:r>
            <a:r>
              <a:rPr lang="en-US" dirty="0"/>
              <a:t>  Each Aerie/Auxiliary shall conduct a joint officers meeting at least quarterly.  </a:t>
            </a:r>
          </a:p>
          <a:p>
            <a:pPr>
              <a:lnSpc>
                <a:spcPct val="120000"/>
              </a:lnSpc>
              <a:spcBef>
                <a:spcPts val="24"/>
              </a:spcBef>
              <a:defRPr/>
            </a:pPr>
            <a:r>
              <a:rPr lang="en-US" dirty="0"/>
              <a:t>		</a:t>
            </a:r>
            <a:r>
              <a:rPr lang="en-US" b="1" dirty="0"/>
              <a:t>d.</a:t>
            </a:r>
            <a:r>
              <a:rPr lang="en-US" dirty="0"/>
              <a:t>  Special meetings:</a:t>
            </a:r>
          </a:p>
          <a:p>
            <a:pPr>
              <a:lnSpc>
                <a:spcPct val="120000"/>
              </a:lnSpc>
              <a:spcBef>
                <a:spcPts val="24"/>
              </a:spcBef>
              <a:defRPr/>
            </a:pPr>
            <a:r>
              <a:rPr lang="en-US" dirty="0"/>
              <a:t>		</a:t>
            </a:r>
            <a:r>
              <a:rPr lang="en-US" b="1" dirty="0"/>
              <a:t>(1) </a:t>
            </a:r>
            <a:r>
              <a:rPr lang="en-US" dirty="0"/>
              <a:t>President may call</a:t>
            </a:r>
          </a:p>
          <a:p>
            <a:pPr>
              <a:lnSpc>
                <a:spcPct val="120000"/>
              </a:lnSpc>
              <a:spcBef>
                <a:spcPts val="24"/>
              </a:spcBef>
              <a:defRPr/>
            </a:pPr>
            <a:r>
              <a:rPr lang="en-US" dirty="0"/>
              <a:t>		</a:t>
            </a:r>
            <a:r>
              <a:rPr lang="en-US" b="1" dirty="0"/>
              <a:t>(2)</a:t>
            </a:r>
            <a:r>
              <a:rPr lang="en-US" dirty="0"/>
              <a:t>  At least 10 members may request one, in writing</a:t>
            </a:r>
          </a:p>
          <a:p>
            <a:pPr>
              <a:lnSpc>
                <a:spcPct val="120000"/>
              </a:lnSpc>
              <a:spcBef>
                <a:spcPts val="24"/>
              </a:spcBef>
              <a:defRPr/>
            </a:pPr>
            <a:r>
              <a:rPr lang="en-US" dirty="0"/>
              <a:t>		</a:t>
            </a:r>
            <a:r>
              <a:rPr lang="en-US" b="1" dirty="0"/>
              <a:t>(3)</a:t>
            </a:r>
            <a:r>
              <a:rPr lang="en-US" dirty="0"/>
              <a:t>  No business may be transacted except as stated in the notice of the meeting.</a:t>
            </a:r>
          </a:p>
          <a:p>
            <a:pPr>
              <a:lnSpc>
                <a:spcPct val="120000"/>
              </a:lnSpc>
              <a:spcBef>
                <a:spcPts val="24"/>
              </a:spcBef>
              <a:defRPr/>
            </a:pPr>
            <a:r>
              <a:rPr lang="en-US" dirty="0"/>
              <a:t>		</a:t>
            </a:r>
            <a:r>
              <a:rPr lang="en-US" b="1" dirty="0"/>
              <a:t>(4)</a:t>
            </a:r>
            <a:r>
              <a:rPr lang="en-US" dirty="0"/>
              <a:t>  At least five (5) days notice shall be given to the members.</a:t>
            </a:r>
          </a:p>
          <a:p>
            <a:pPr marL="914400" indent="-914400">
              <a:lnSpc>
                <a:spcPct val="120000"/>
              </a:lnSpc>
              <a:spcBef>
                <a:spcPts val="24"/>
              </a:spcBef>
              <a:tabLst>
                <a:tab pos="1255713" algn="l"/>
              </a:tabLst>
              <a:defRPr/>
            </a:pPr>
            <a:r>
              <a:rPr lang="en-US" b="1" dirty="0"/>
              <a:t>	(5)</a:t>
            </a:r>
            <a:r>
              <a:rPr lang="en-US" dirty="0"/>
              <a:t>  Voting may only take place if it is stated in the notice that voting will take place and only on the 				business stated in the notice.</a:t>
            </a:r>
          </a:p>
          <a:p>
            <a:pPr>
              <a:lnSpc>
                <a:spcPct val="120000"/>
              </a:lnSpc>
              <a:spcBef>
                <a:spcPts val="24"/>
              </a:spcBef>
              <a:defRPr/>
            </a:pPr>
            <a:endParaRPr lang="en-US" dirty="0"/>
          </a:p>
          <a:p>
            <a:endParaRPr lang="en-US" dirty="0"/>
          </a:p>
        </p:txBody>
      </p:sp>
    </p:spTree>
    <p:extLst>
      <p:ext uri="{BB962C8B-B14F-4D97-AF65-F5344CB8AC3E}">
        <p14:creationId xmlns:p14="http://schemas.microsoft.com/office/powerpoint/2010/main" val="2878376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343" y="394692"/>
            <a:ext cx="11457214" cy="6463308"/>
          </a:xfrm>
          <a:prstGeom prst="rect">
            <a:avLst/>
          </a:prstGeom>
          <a:noFill/>
        </p:spPr>
        <p:txBody>
          <a:bodyPr wrap="square" rtlCol="0">
            <a:spAutoFit/>
          </a:bodyPr>
          <a:lstStyle/>
          <a:p>
            <a:pPr algn="ctr"/>
            <a:r>
              <a:rPr lang="en-US" b="1" dirty="0"/>
              <a:t>MADAM PRESIDENT CONTINUED</a:t>
            </a:r>
          </a:p>
          <a:p>
            <a:pPr algn="ctr"/>
            <a:endParaRPr lang="en-US" b="1" dirty="0"/>
          </a:p>
          <a:p>
            <a:pPr defTabSz="461963"/>
            <a:r>
              <a:rPr lang="en-US" b="1" dirty="0"/>
              <a:t>13.</a:t>
            </a:r>
            <a:r>
              <a:rPr lang="en-US" dirty="0"/>
              <a:t> Ensure that an officers’ meeting be held at least two (2) times a month.  No formal actions can be taken or 	expenditures of Aerie/Auxiliary funds.</a:t>
            </a:r>
          </a:p>
          <a:p>
            <a:pPr defTabSz="461963"/>
            <a:endParaRPr lang="en-US" b="1" dirty="0"/>
          </a:p>
          <a:p>
            <a:pPr defTabSz="461963"/>
            <a:r>
              <a:rPr lang="en-US" b="1" dirty="0"/>
              <a:t>14. </a:t>
            </a:r>
            <a:r>
              <a:rPr lang="en-US" dirty="0"/>
              <a:t>Appoints for such purposes and on such occasions as deemed necessary or advisable all committees of the 	Auxiliary together with such other committees that shall be required by the Laws of the Order or the By-	Laws of the 	Auxiliary.</a:t>
            </a:r>
          </a:p>
          <a:p>
            <a:endParaRPr lang="en-US" dirty="0"/>
          </a:p>
          <a:p>
            <a:pPr marL="1144588" indent="-1144588">
              <a:tabLst>
                <a:tab pos="914400" algn="l"/>
              </a:tabLst>
            </a:pPr>
            <a:r>
              <a:rPr lang="en-US" dirty="0"/>
              <a:t>	</a:t>
            </a:r>
            <a:r>
              <a:rPr lang="en-US" b="1" dirty="0"/>
              <a:t>a. </a:t>
            </a:r>
            <a:r>
              <a:rPr lang="en-US" dirty="0"/>
              <a:t>you do not serve as a member “Ex-officio” of any committee of the Auxiliary. “Ex-Officio” means by virtue of your office, you do not automatically serve on a committee.</a:t>
            </a:r>
          </a:p>
          <a:p>
            <a:pPr marL="1314450" indent="-1314450">
              <a:tabLst>
                <a:tab pos="914400" algn="l"/>
              </a:tabLst>
            </a:pPr>
            <a:endParaRPr lang="en-US" dirty="0"/>
          </a:p>
          <a:p>
            <a:pPr marL="1144588" indent="-1144588">
              <a:tabLst>
                <a:tab pos="914400" algn="l"/>
              </a:tabLst>
            </a:pPr>
            <a:r>
              <a:rPr lang="en-US" dirty="0"/>
              <a:t>	</a:t>
            </a:r>
            <a:r>
              <a:rPr lang="en-US" b="1" dirty="0"/>
              <a:t>b. </a:t>
            </a:r>
            <a:r>
              <a:rPr lang="en-US" dirty="0"/>
              <a:t>You have the authority to change any committee appointment during your term unless otherwise stated in the Rules &amp; Regulations.</a:t>
            </a:r>
          </a:p>
          <a:p>
            <a:pPr marL="1314450" indent="-1314450">
              <a:tabLst>
                <a:tab pos="914400" algn="l"/>
              </a:tabLst>
            </a:pPr>
            <a:endParaRPr lang="en-US" dirty="0"/>
          </a:p>
          <a:p>
            <a:pPr marL="1314450" indent="-1314450">
              <a:tabLst>
                <a:tab pos="914400" algn="l"/>
              </a:tabLst>
            </a:pPr>
            <a:r>
              <a:rPr lang="en-US" b="1" dirty="0"/>
              <a:t>15. Committee Appointments required by the Rules &amp; Regulations</a:t>
            </a:r>
          </a:p>
          <a:p>
            <a:pPr marL="1314450" indent="-1314450">
              <a:tabLst>
                <a:tab pos="914400" algn="l"/>
              </a:tabLst>
            </a:pPr>
            <a:endParaRPr lang="en-US" dirty="0"/>
          </a:p>
          <a:p>
            <a:pPr marL="1314450" indent="-1314450">
              <a:tabLst>
                <a:tab pos="914400" algn="l"/>
              </a:tabLst>
            </a:pPr>
            <a:r>
              <a:rPr lang="en-US" dirty="0"/>
              <a:t>	</a:t>
            </a:r>
            <a:r>
              <a:rPr lang="en-US" b="1" dirty="0"/>
              <a:t>a. VISITING COMMITTEE</a:t>
            </a:r>
          </a:p>
          <a:p>
            <a:pPr marL="1314450" indent="-1314450">
              <a:tabLst>
                <a:tab pos="914400" algn="l"/>
              </a:tabLst>
            </a:pPr>
            <a:endParaRPr lang="en-US" b="1" dirty="0"/>
          </a:p>
          <a:p>
            <a:pPr marL="1544638" indent="-1544638">
              <a:tabLst>
                <a:tab pos="914400" algn="l"/>
              </a:tabLst>
            </a:pPr>
            <a:r>
              <a:rPr lang="en-US" dirty="0"/>
              <a:t>		1. You may appoint as many members as you see fit. It will be their responsibility to visit the sick and bereaved and report to the Auxiliary at the next regular meeting. </a:t>
            </a:r>
          </a:p>
          <a:p>
            <a:pPr marL="1544638" indent="-1544638">
              <a:tabLst>
                <a:tab pos="914400" algn="l"/>
              </a:tabLst>
            </a:pPr>
            <a:endParaRPr lang="en-US" dirty="0"/>
          </a:p>
          <a:p>
            <a:pPr marL="1314450" indent="-1314450">
              <a:tabLst>
                <a:tab pos="914400" algn="l"/>
              </a:tabLst>
            </a:pPr>
            <a:r>
              <a:rPr lang="en-US" dirty="0"/>
              <a:t>	</a:t>
            </a:r>
          </a:p>
        </p:txBody>
      </p:sp>
    </p:spTree>
    <p:extLst>
      <p:ext uri="{BB962C8B-B14F-4D97-AF65-F5344CB8AC3E}">
        <p14:creationId xmlns:p14="http://schemas.microsoft.com/office/powerpoint/2010/main" val="210479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511629"/>
            <a:ext cx="11581665" cy="4801314"/>
          </a:xfrm>
          <a:prstGeom prst="rect">
            <a:avLst/>
          </a:prstGeom>
          <a:noFill/>
        </p:spPr>
        <p:txBody>
          <a:bodyPr wrap="square" rtlCol="0">
            <a:spAutoFit/>
          </a:bodyPr>
          <a:lstStyle/>
          <a:p>
            <a:pPr marL="1314450" indent="-1314450" algn="ctr">
              <a:tabLst>
                <a:tab pos="914400" algn="l"/>
              </a:tabLst>
            </a:pPr>
            <a:r>
              <a:rPr lang="en-US" b="1" dirty="0"/>
              <a:t>MADAM PRESIDENT CONTINUED</a:t>
            </a:r>
          </a:p>
          <a:p>
            <a:pPr marL="1314450" indent="-1314450" algn="ctr">
              <a:tabLst>
                <a:tab pos="914400" algn="l"/>
              </a:tabLst>
            </a:pPr>
            <a:endParaRPr lang="en-US" b="1" dirty="0"/>
          </a:p>
          <a:p>
            <a:pPr marL="1314450" indent="-1314450">
              <a:tabLst>
                <a:tab pos="914400" algn="l"/>
              </a:tabLst>
            </a:pPr>
            <a:r>
              <a:rPr lang="en-US" b="1" dirty="0"/>
              <a:t>Committee Appointments required by the Rules &amp; Regulations Continued</a:t>
            </a:r>
          </a:p>
          <a:p>
            <a:pPr marL="1314450" indent="-1314450">
              <a:tabLst>
                <a:tab pos="914400" algn="l"/>
              </a:tabLst>
            </a:pPr>
            <a:r>
              <a:rPr lang="en-US" dirty="0"/>
              <a:t> </a:t>
            </a:r>
          </a:p>
          <a:p>
            <a:pPr marL="1314450" indent="-1314450">
              <a:tabLst>
                <a:tab pos="914400" algn="l"/>
              </a:tabLst>
            </a:pPr>
            <a:r>
              <a:rPr lang="en-US" b="1" dirty="0"/>
              <a:t>b. MEMBERSHIP COMMITTEE</a:t>
            </a:r>
          </a:p>
          <a:p>
            <a:pPr marL="1314450" indent="-1314450">
              <a:tabLst>
                <a:tab pos="914400" algn="l"/>
              </a:tabLst>
            </a:pPr>
            <a:endParaRPr lang="en-US" b="1" dirty="0"/>
          </a:p>
          <a:p>
            <a:pPr marL="1144588" indent="-1144588">
              <a:tabLst>
                <a:tab pos="914400" algn="l"/>
              </a:tabLst>
            </a:pPr>
            <a:r>
              <a:rPr lang="en-US" b="1" dirty="0"/>
              <a:t>	1. </a:t>
            </a:r>
            <a:r>
              <a:rPr lang="en-US" dirty="0"/>
              <a:t>Shall consist of four or more members. </a:t>
            </a:r>
          </a:p>
          <a:p>
            <a:pPr marL="1144588" indent="-1144588">
              <a:tabLst>
                <a:tab pos="914400" algn="l"/>
              </a:tabLst>
            </a:pPr>
            <a:endParaRPr lang="en-US" dirty="0"/>
          </a:p>
          <a:p>
            <a:pPr marL="1144588" indent="-1144588">
              <a:tabLst>
                <a:tab pos="914400" algn="l"/>
              </a:tabLst>
            </a:pPr>
            <a:r>
              <a:rPr lang="en-US" b="1" dirty="0"/>
              <a:t>	2. </a:t>
            </a:r>
            <a:r>
              <a:rPr lang="en-US" dirty="0"/>
              <a:t>You will need a Membership Chairman, Reenrollment Chairman, no Goose Egg Chairman and</a:t>
            </a:r>
          </a:p>
          <a:p>
            <a:pPr marL="1144588" indent="-1144588">
              <a:tabLst>
                <a:tab pos="914400" algn="l"/>
              </a:tabLst>
            </a:pPr>
            <a:r>
              <a:rPr lang="en-US" dirty="0"/>
              <a:t>     	    a Net Gain Chairman. </a:t>
            </a:r>
          </a:p>
          <a:p>
            <a:pPr marL="1144588" indent="-1144588">
              <a:tabLst>
                <a:tab pos="914400" algn="l"/>
              </a:tabLst>
            </a:pPr>
            <a:endParaRPr lang="en-US" dirty="0"/>
          </a:p>
          <a:p>
            <a:pPr marL="1144588" indent="-1144588">
              <a:tabLst>
                <a:tab pos="914400" algn="l"/>
              </a:tabLst>
            </a:pPr>
            <a:r>
              <a:rPr lang="en-US" b="1" dirty="0"/>
              <a:t>	3. </a:t>
            </a:r>
            <a:r>
              <a:rPr lang="en-US" dirty="0"/>
              <a:t>The Membership Chairman shall be the committee coordinator. </a:t>
            </a:r>
          </a:p>
          <a:p>
            <a:pPr marL="1144588" indent="-1144588">
              <a:tabLst>
                <a:tab pos="914400" algn="l"/>
              </a:tabLst>
            </a:pPr>
            <a:endParaRPr lang="en-US" dirty="0"/>
          </a:p>
          <a:p>
            <a:pPr marL="1144588" indent="-1144588">
              <a:tabLst>
                <a:tab pos="914400" algn="l"/>
              </a:tabLst>
            </a:pPr>
            <a:r>
              <a:rPr lang="en-US" b="1" dirty="0"/>
              <a:t>	4. </a:t>
            </a:r>
            <a:r>
              <a:rPr lang="en-US" dirty="0"/>
              <a:t>The Committee will serve for a term of one year or until successors are appointed. </a:t>
            </a:r>
          </a:p>
          <a:p>
            <a:pPr marL="1144588" indent="-1144588">
              <a:tabLst>
                <a:tab pos="914400" algn="l"/>
              </a:tabLst>
            </a:pPr>
            <a:endParaRPr lang="en-US" dirty="0"/>
          </a:p>
          <a:p>
            <a:pPr marL="1144588" indent="-1144588">
              <a:tabLst>
                <a:tab pos="914400" algn="l"/>
              </a:tabLst>
            </a:pPr>
            <a:r>
              <a:rPr lang="en-US" b="1" dirty="0"/>
              <a:t>	5. </a:t>
            </a:r>
            <a:r>
              <a:rPr lang="en-US" dirty="0"/>
              <a:t>The duties of the committee are to develop programs to vitalize, strengthen, and improve membership. </a:t>
            </a:r>
          </a:p>
        </p:txBody>
      </p:sp>
    </p:spTree>
    <p:extLst>
      <p:ext uri="{BB962C8B-B14F-4D97-AF65-F5344CB8AC3E}">
        <p14:creationId xmlns:p14="http://schemas.microsoft.com/office/powerpoint/2010/main" val="171834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8" y="647700"/>
            <a:ext cx="11451771" cy="5355312"/>
          </a:xfrm>
          <a:prstGeom prst="rect">
            <a:avLst/>
          </a:prstGeom>
        </p:spPr>
        <p:txBody>
          <a:bodyPr wrap="square">
            <a:spAutoFit/>
          </a:bodyPr>
          <a:lstStyle/>
          <a:p>
            <a:pPr marL="1314450" indent="-1314450" algn="ctr">
              <a:tabLst>
                <a:tab pos="914400" algn="l"/>
              </a:tabLst>
            </a:pPr>
            <a:r>
              <a:rPr lang="en-US" b="1" dirty="0"/>
              <a:t>MADAM PRESIDENT CONTINUED</a:t>
            </a:r>
          </a:p>
          <a:p>
            <a:pPr marL="1314450" indent="-1314450" algn="ctr">
              <a:tabLst>
                <a:tab pos="914400" algn="l"/>
              </a:tabLst>
            </a:pPr>
            <a:endParaRPr lang="en-US" b="1" dirty="0"/>
          </a:p>
          <a:p>
            <a:pPr marL="1314450" indent="-1314450">
              <a:tabLst>
                <a:tab pos="914400" algn="l"/>
              </a:tabLst>
            </a:pPr>
            <a:r>
              <a:rPr lang="en-US" b="1" dirty="0"/>
              <a:t>Committee Appointments required by the Rules &amp; Regulations Continued</a:t>
            </a:r>
          </a:p>
          <a:p>
            <a:pPr marL="1314450" indent="-1314450">
              <a:tabLst>
                <a:tab pos="914400" algn="l"/>
              </a:tabLst>
            </a:pPr>
            <a:endParaRPr lang="en-US" b="1" dirty="0"/>
          </a:p>
          <a:p>
            <a:pPr marL="1544638" indent="-1544638">
              <a:tabLst>
                <a:tab pos="914400" algn="l"/>
              </a:tabLst>
            </a:pPr>
            <a:r>
              <a:rPr lang="en-US" b="1" dirty="0"/>
              <a:t>c.</a:t>
            </a:r>
            <a:r>
              <a:rPr lang="en-US" dirty="0"/>
              <a:t> </a:t>
            </a:r>
            <a:r>
              <a:rPr lang="en-US" b="1" dirty="0"/>
              <a:t>MEMBERSHIP SECURITY COMMITTEE</a:t>
            </a:r>
          </a:p>
          <a:p>
            <a:pPr marL="1544638" indent="-1544638">
              <a:tabLst>
                <a:tab pos="914400" algn="l"/>
              </a:tabLst>
            </a:pPr>
            <a:endParaRPr lang="en-US" b="1" dirty="0"/>
          </a:p>
          <a:p>
            <a:pPr marL="1314450" indent="-1314450">
              <a:tabLst>
                <a:tab pos="914400" algn="l"/>
              </a:tabLst>
            </a:pPr>
            <a:r>
              <a:rPr lang="en-US" dirty="0"/>
              <a:t>	</a:t>
            </a:r>
            <a:r>
              <a:rPr lang="en-US" b="1" dirty="0"/>
              <a:t>1.</a:t>
            </a:r>
            <a:r>
              <a:rPr lang="en-US" dirty="0"/>
              <a:t> Shall consist of three or more members</a:t>
            </a:r>
          </a:p>
          <a:p>
            <a:pPr marL="1314450" indent="-1314450">
              <a:tabLst>
                <a:tab pos="914400" algn="l"/>
              </a:tabLst>
            </a:pPr>
            <a:endParaRPr lang="en-US" dirty="0"/>
          </a:p>
          <a:p>
            <a:pPr marL="1314450" indent="-1314450">
              <a:tabLst>
                <a:tab pos="914400" algn="l"/>
              </a:tabLst>
            </a:pPr>
            <a:r>
              <a:rPr lang="en-US" dirty="0"/>
              <a:t>	</a:t>
            </a:r>
            <a:r>
              <a:rPr lang="en-US" b="1" dirty="0"/>
              <a:t>2. </a:t>
            </a:r>
            <a:r>
              <a:rPr lang="en-US" dirty="0"/>
              <a:t>Shall serve for a term of one year or until their successors are appointed</a:t>
            </a:r>
          </a:p>
          <a:p>
            <a:pPr marL="1314450" indent="-1314450">
              <a:tabLst>
                <a:tab pos="914400" algn="l"/>
              </a:tabLst>
            </a:pPr>
            <a:endParaRPr lang="en-US" dirty="0"/>
          </a:p>
          <a:p>
            <a:pPr marL="1144588" indent="-1144588">
              <a:tabLst>
                <a:tab pos="914400" algn="l"/>
              </a:tabLst>
            </a:pPr>
            <a:r>
              <a:rPr lang="en-US" dirty="0"/>
              <a:t>	</a:t>
            </a:r>
            <a:r>
              <a:rPr lang="en-US" b="1" dirty="0"/>
              <a:t>3. </a:t>
            </a:r>
            <a:r>
              <a:rPr lang="en-US" dirty="0"/>
              <a:t>Shall secure a list of delinquent members from the Madam Secretary.</a:t>
            </a:r>
          </a:p>
          <a:p>
            <a:pPr marL="1144588" indent="-1144588">
              <a:tabLst>
                <a:tab pos="914400" algn="l"/>
              </a:tabLst>
            </a:pPr>
            <a:endParaRPr lang="en-US" dirty="0"/>
          </a:p>
          <a:p>
            <a:pPr marL="1198563" indent="-1198563">
              <a:tabLst>
                <a:tab pos="914400" algn="l"/>
              </a:tabLst>
            </a:pPr>
            <a:r>
              <a:rPr lang="en-US" b="1" dirty="0"/>
              <a:t>d. CONCILIATION COMMITTEE</a:t>
            </a:r>
          </a:p>
          <a:p>
            <a:pPr marL="1198563" indent="-1198563">
              <a:tabLst>
                <a:tab pos="914400" algn="l"/>
              </a:tabLst>
            </a:pPr>
            <a:endParaRPr lang="en-US" b="1" dirty="0"/>
          </a:p>
          <a:p>
            <a:pPr marL="1198563" indent="-1198563">
              <a:tabLst>
                <a:tab pos="914400" algn="l"/>
              </a:tabLst>
            </a:pPr>
            <a:r>
              <a:rPr lang="en-US" dirty="0"/>
              <a:t>	</a:t>
            </a:r>
            <a:r>
              <a:rPr lang="en-US" b="1" dirty="0"/>
              <a:t>1. </a:t>
            </a:r>
            <a:r>
              <a:rPr lang="en-US" dirty="0"/>
              <a:t>Shall consist of five members, all of who shall be Past Madam Presidents of the Auxiliary, If available and will serve during your term of Office.</a:t>
            </a:r>
          </a:p>
          <a:p>
            <a:pPr marL="1198563" indent="-1198563">
              <a:tabLst>
                <a:tab pos="914400" algn="l"/>
              </a:tabLst>
            </a:pPr>
            <a:endParaRPr lang="en-US" dirty="0"/>
          </a:p>
          <a:p>
            <a:pPr marL="1198563" indent="-1198563">
              <a:tabLst>
                <a:tab pos="914400" algn="l"/>
              </a:tabLst>
            </a:pPr>
            <a:r>
              <a:rPr lang="en-US" dirty="0"/>
              <a:t>	</a:t>
            </a:r>
            <a:r>
              <a:rPr lang="en-US" b="1" dirty="0"/>
              <a:t>2. </a:t>
            </a:r>
            <a:r>
              <a:rPr lang="en-US" dirty="0"/>
              <a:t>The purpose of the committee is to provide a means for resolving disputes between members of the Auxiliary. </a:t>
            </a:r>
          </a:p>
        </p:txBody>
      </p:sp>
    </p:spTree>
    <p:extLst>
      <p:ext uri="{BB962C8B-B14F-4D97-AF65-F5344CB8AC3E}">
        <p14:creationId xmlns:p14="http://schemas.microsoft.com/office/powerpoint/2010/main" val="3466929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018" y="295564"/>
            <a:ext cx="11887200" cy="6001643"/>
          </a:xfrm>
          <a:prstGeom prst="rect">
            <a:avLst/>
          </a:prstGeom>
        </p:spPr>
        <p:txBody>
          <a:bodyPr wrap="square">
            <a:spAutoFit/>
          </a:bodyPr>
          <a:lstStyle/>
          <a:p>
            <a:pPr algn="ctr"/>
            <a:r>
              <a:rPr lang="en-US" sz="1200" b="1" dirty="0"/>
              <a:t>RECOMMENDED FORM</a:t>
            </a:r>
          </a:p>
          <a:p>
            <a:pPr algn="ctr"/>
            <a:endParaRPr lang="en-US" sz="1200" b="1" dirty="0"/>
          </a:p>
          <a:p>
            <a:pPr algn="ctr"/>
            <a:r>
              <a:rPr lang="en-US" sz="1200" dirty="0"/>
              <a:t>REPORT OF DISPUTE TO THE CONCILIATION COMMITTEE (Section 20.5)	</a:t>
            </a:r>
          </a:p>
          <a:p>
            <a:endParaRPr lang="en-US" sz="1200" dirty="0"/>
          </a:p>
          <a:p>
            <a:pPr algn="ctr"/>
            <a:r>
              <a:rPr lang="en-US" sz="1200" dirty="0"/>
              <a:t>This form should be used to refer a dispute to the Madam President</a:t>
            </a:r>
          </a:p>
          <a:p>
            <a:endParaRPr lang="en-US" sz="1200" dirty="0"/>
          </a:p>
          <a:p>
            <a:r>
              <a:rPr lang="en-US" sz="1200" dirty="0"/>
              <a:t>I,_______________________________, a member in good standing of Auxiliary No. __________, ______________________________, _________________________, </a:t>
            </a:r>
          </a:p>
          <a:p>
            <a:r>
              <a:rPr lang="en-US" sz="1200" dirty="0"/>
              <a:t>																    City	             	                     State/Province</a:t>
            </a:r>
          </a:p>
          <a:p>
            <a:endParaRPr lang="en-US" sz="1200" dirty="0"/>
          </a:p>
          <a:p>
            <a:r>
              <a:rPr lang="en-US" sz="1200" dirty="0"/>
              <a:t>Fraternal Order of Eagles, am filing this report against ______________________________, who is a member of the Fraternal Order of Eagles, Auxiliary No. _________, for the </a:t>
            </a:r>
          </a:p>
          <a:p>
            <a:endParaRPr lang="en-US" sz="1200" dirty="0"/>
          </a:p>
          <a:p>
            <a:r>
              <a:rPr lang="en-US" sz="1200" dirty="0"/>
              <a:t>following matter, which occurred on _____________, 20____, at approximately ____________AM/PM.</a:t>
            </a:r>
          </a:p>
          <a:p>
            <a:endParaRPr lang="en-US" sz="1200" dirty="0"/>
          </a:p>
          <a:p>
            <a:r>
              <a:rPr lang="en-US" sz="1200" dirty="0"/>
              <a:t>The nature of the dispute is:______________________________________________________________________________________________________________________________</a:t>
            </a:r>
          </a:p>
          <a:p>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a:t>
            </a:r>
          </a:p>
          <a:p>
            <a:r>
              <a:rPr lang="en-US" sz="1200" dirty="0"/>
              <a:t>Section 20.5 After a dispute is referred to the Madam President, she shall refer the matter to the Conciliation Committee, who shall set a date for the parties to informally meet with the Committee to attempt to resolve the dispute. If no resolution is reached, and if a formal written Complaint has been filed, then, that Complaint shall be given directly to the Aerie Secretary for the processing under Section 63.1 – 63.11 of the Statutes of the FOE. The accuser then become responsible for the payment of the filing fee, per Section 63.1 (b), Statutes. </a:t>
            </a:r>
          </a:p>
          <a:p>
            <a:r>
              <a:rPr lang="en-US" sz="1200" dirty="0"/>
              <a:t> </a:t>
            </a:r>
          </a:p>
          <a:p>
            <a:r>
              <a:rPr lang="en-US" sz="1200" dirty="0"/>
              <a:t>Date:  _________________________, 20_______.					__________________________________________</a:t>
            </a:r>
          </a:p>
          <a:p>
            <a:r>
              <a:rPr lang="en-US" sz="1200" dirty="0"/>
              <a:t>													         Auxiliary Member </a:t>
            </a:r>
          </a:p>
          <a:p>
            <a:r>
              <a:rPr lang="en-US" sz="1200" dirty="0"/>
              <a:t> </a:t>
            </a:r>
          </a:p>
          <a:p>
            <a:r>
              <a:rPr lang="en-US" sz="1200" dirty="0"/>
              <a:t>__________________________________________</a:t>
            </a:r>
          </a:p>
          <a:p>
            <a:r>
              <a:rPr lang="en-US" sz="1200" dirty="0"/>
              <a:t>Witness (optional)		Aerie/Auxiliary No. 		</a:t>
            </a:r>
          </a:p>
          <a:p>
            <a:r>
              <a:rPr lang="en-US" sz="1200" dirty="0"/>
              <a:t> </a:t>
            </a:r>
          </a:p>
          <a:p>
            <a:r>
              <a:rPr lang="en-US" sz="1200" dirty="0"/>
              <a:t>__________________________________________</a:t>
            </a:r>
          </a:p>
          <a:p>
            <a:r>
              <a:rPr lang="en-US" sz="1200" dirty="0"/>
              <a:t>Witness (optional) 		Aerie/Auxiliary No. 		</a:t>
            </a:r>
          </a:p>
        </p:txBody>
      </p:sp>
    </p:spTree>
    <p:extLst>
      <p:ext uri="{BB962C8B-B14F-4D97-AF65-F5344CB8AC3E}">
        <p14:creationId xmlns:p14="http://schemas.microsoft.com/office/powerpoint/2010/main" val="331812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1" y="54429"/>
            <a:ext cx="11838214" cy="6768007"/>
          </a:xfrm>
          <a:prstGeom prst="rect">
            <a:avLst/>
          </a:prstGeom>
        </p:spPr>
        <p:txBody>
          <a:bodyPr wrap="square">
            <a:spAutoFit/>
          </a:bodyPr>
          <a:lstStyle/>
          <a:p>
            <a:pPr algn="ctr"/>
            <a:r>
              <a:rPr lang="en-US" sz="1200" b="1" dirty="0">
                <a:latin typeface="Times New Roman" panose="02020603050405020304" pitchFamily="18" charset="0"/>
                <a:ea typeface="Times New Roman" panose="02020603050405020304" pitchFamily="18" charset="0"/>
              </a:rPr>
              <a:t>RECOMMENDED FORM</a:t>
            </a:r>
          </a:p>
          <a:p>
            <a:pPr algn="ctr"/>
            <a:r>
              <a:rPr lang="en-US" sz="1200" b="1" dirty="0">
                <a:latin typeface="Times New Roman" panose="02020603050405020304" pitchFamily="18" charset="0"/>
                <a:ea typeface="Times New Roman" panose="02020603050405020304" pitchFamily="18" charset="0"/>
              </a:rPr>
              <a:t>CONCILIATION DISPUTE RESOLUTION </a:t>
            </a:r>
          </a:p>
          <a:p>
            <a:pPr algn="ctr"/>
            <a:r>
              <a:rPr lang="en-US" sz="1200" dirty="0">
                <a:latin typeface="Times New Roman" panose="02020603050405020304" pitchFamily="18" charset="0"/>
                <a:ea typeface="Times New Roman" panose="02020603050405020304" pitchFamily="18" charset="0"/>
              </a:rPr>
              <a:t> </a:t>
            </a:r>
          </a:p>
          <a:p>
            <a:pPr>
              <a:lnSpc>
                <a:spcPct val="115000"/>
              </a:lnSpc>
            </a:pPr>
            <a:r>
              <a:rPr lang="en-US" sz="1200" dirty="0">
                <a:latin typeface="Times New Roman" panose="02020603050405020304" pitchFamily="18" charset="0"/>
                <a:ea typeface="Times New Roman" panose="02020603050405020304" pitchFamily="18" charset="0"/>
              </a:rPr>
              <a:t>Under Section 20.5, Ladies Auxiliary Rules and Regulations, the Madam President referred the dispute to the Conciliation Committee on </a:t>
            </a:r>
            <a:r>
              <a:rPr lang="en-US" sz="1200" u="sng"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 20</a:t>
            </a:r>
            <a:r>
              <a:rPr lang="en-US" sz="1200" u="sng"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a:t>
            </a:r>
          </a:p>
          <a:p>
            <a:r>
              <a:rPr lang="en-US" sz="1200" dirty="0">
                <a:latin typeface="Times New Roman" panose="02020603050405020304" pitchFamily="18" charset="0"/>
                <a:ea typeface="Times New Roman" panose="02020603050405020304" pitchFamily="18" charset="0"/>
              </a:rPr>
              <a:t> </a:t>
            </a:r>
          </a:p>
          <a:p>
            <a:pPr>
              <a:lnSpc>
                <a:spcPct val="150000"/>
              </a:lnSpc>
            </a:pPr>
            <a:r>
              <a:rPr lang="en-US" sz="1200" dirty="0">
                <a:latin typeface="Times New Roman" panose="02020603050405020304" pitchFamily="18" charset="0"/>
                <a:ea typeface="Times New Roman" panose="02020603050405020304" pitchFamily="18" charset="0"/>
              </a:rPr>
              <a:t>The Committee met informally with both parties on </a:t>
            </a:r>
            <a:r>
              <a:rPr lang="en-US" sz="1200" u="sng"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 20</a:t>
            </a:r>
            <a:r>
              <a:rPr lang="en-US" sz="1200" u="sng"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a:t>
            </a:r>
          </a:p>
          <a:p>
            <a:pPr>
              <a:lnSpc>
                <a:spcPct val="150000"/>
              </a:lnSpc>
            </a:pPr>
            <a:r>
              <a:rPr lang="en-US" sz="1200" dirty="0">
                <a:latin typeface="Times New Roman" panose="02020603050405020304" pitchFamily="18" charset="0"/>
                <a:ea typeface="Times New Roman" panose="02020603050405020304" pitchFamily="18" charset="0"/>
              </a:rPr>
              <a:t> </a:t>
            </a:r>
          </a:p>
          <a:p>
            <a:pPr algn="ctr">
              <a:lnSpc>
                <a:spcPct val="150000"/>
              </a:lnSpc>
            </a:pPr>
            <a:r>
              <a:rPr lang="en-US" sz="1200" b="1" u="sng" dirty="0">
                <a:latin typeface="Times New Roman" panose="02020603050405020304" pitchFamily="18" charset="0"/>
                <a:ea typeface="Times New Roman" panose="02020603050405020304" pitchFamily="18" charset="0"/>
              </a:rPr>
              <a:t>CONCILIATION RESULTS</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200" dirty="0">
                <a:latin typeface="Times New Roman" panose="02020603050405020304" pitchFamily="18" charset="0"/>
                <a:ea typeface="Times New Roman" panose="02020603050405020304" pitchFamily="18" charset="0"/>
              </a:rPr>
              <a:t>Contact(s) with_________________________________________________________Date(s): ____________________________________________								                 	             (Party One)	  				       </a:t>
            </a:r>
          </a:p>
          <a:p>
            <a:r>
              <a:rPr lang="en-US" sz="1200" dirty="0">
                <a:latin typeface="Times New Roman" panose="02020603050405020304" pitchFamily="18" charset="0"/>
                <a:ea typeface="Times New Roman" panose="02020603050405020304" pitchFamily="18" charset="0"/>
              </a:rPr>
              <a:t>Comments________________________________________________________________________________________________________________________________________________								</a:t>
            </a:r>
          </a:p>
          <a:p>
            <a:r>
              <a:rPr lang="en-US" sz="1200" dirty="0">
                <a:latin typeface="Times New Roman" panose="02020603050405020304" pitchFamily="18" charset="0"/>
                <a:ea typeface="Times New Roman" panose="02020603050405020304" pitchFamily="18" charset="0"/>
              </a:rPr>
              <a:t>Contact(s) with_________________________________________________________Date(s): ____________________________________________										          	(Party Two)		  			       </a:t>
            </a:r>
          </a:p>
          <a:p>
            <a:r>
              <a:rPr lang="en-US" sz="1200" dirty="0">
                <a:latin typeface="Times New Roman" panose="02020603050405020304" pitchFamily="18" charset="0"/>
                <a:ea typeface="Times New Roman" panose="02020603050405020304" pitchFamily="18" charset="0"/>
              </a:rPr>
              <a:t>Comments________________________________________________________________________________________________________________________________________________								</a:t>
            </a:r>
          </a:p>
          <a:p>
            <a:r>
              <a:rPr lang="en-US" sz="1200" dirty="0">
                <a:latin typeface="Times New Roman" panose="02020603050405020304" pitchFamily="18" charset="0"/>
                <a:ea typeface="Times New Roman" panose="02020603050405020304" pitchFamily="18" charset="0"/>
              </a:rPr>
              <a:t>As a result of the conciliation, the parties have agreed to:</a:t>
            </a:r>
          </a:p>
          <a:p>
            <a:r>
              <a:rPr lang="en-US" sz="1200" dirty="0">
                <a:latin typeface="Times New Roman" panose="02020603050405020304" pitchFamily="18" charset="0"/>
                <a:ea typeface="Times New Roman" panose="02020603050405020304" pitchFamily="18" charset="0"/>
              </a:rPr>
              <a:t> </a:t>
            </a:r>
          </a:p>
          <a:p>
            <a:pPr marL="342900" marR="0" lvl="0" indent="-342900">
              <a:lnSpc>
                <a:spcPct val="150000"/>
              </a:lnSpc>
              <a:spcBef>
                <a:spcPts val="0"/>
              </a:spcBef>
              <a:spcAft>
                <a:spcPts val="0"/>
              </a:spcAft>
              <a:buSzPts val="800"/>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1.	Settle the dispute, as follows: </a:t>
            </a:r>
            <a:r>
              <a:rPr lang="en-US" sz="1200" u="sng"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SzPts val="800"/>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2.	Dismiss the dispute. </a:t>
            </a:r>
          </a:p>
          <a:p>
            <a:pPr marL="342900" marR="0" lvl="0" indent="-342900">
              <a:spcBef>
                <a:spcPts val="0"/>
              </a:spcBef>
              <a:spcAft>
                <a:spcPts val="0"/>
              </a:spcAft>
              <a:buSzPts val="800"/>
              <a:buFont typeface="Wingdings" panose="05000000000000000000" pitchFamily="2" charset="2"/>
              <a:buChar char=""/>
            </a:pPr>
            <a:r>
              <a:rPr lang="en-US" sz="1200" dirty="0">
                <a:latin typeface="Times New Roman" panose="02020603050405020304" pitchFamily="18" charset="0"/>
                <a:ea typeface="Times New Roman" panose="02020603050405020304" pitchFamily="18" charset="0"/>
              </a:rPr>
              <a:t>3.	No resolution reached. A formal written Complaint has been filed directly with the Aerie Secretary for processing under Section 63.1 – 63.11 of the Statutes of the F.O.E. The Accuser is responsible for the payment of the filing fee, per Section 63.1 (b), Statutes.</a:t>
            </a:r>
          </a:p>
          <a:p>
            <a:pPr marL="228600" marR="0">
              <a:spcBef>
                <a:spcPts val="0"/>
              </a:spcBef>
              <a:spcAft>
                <a:spcPts val="0"/>
              </a:spcAft>
            </a:pPr>
            <a:r>
              <a:rPr lang="en-US" sz="1200" dirty="0">
                <a:latin typeface="Times New Roman" panose="02020603050405020304" pitchFamily="18" charset="0"/>
                <a:ea typeface="Times New Roman" panose="02020603050405020304" pitchFamily="18" charset="0"/>
              </a:rPr>
              <a:t> </a:t>
            </a:r>
          </a:p>
          <a:p>
            <a:r>
              <a:rPr lang="en-US" sz="1200" dirty="0">
                <a:latin typeface="Times New Roman" panose="02020603050405020304" pitchFamily="18" charset="0"/>
                <a:ea typeface="Times New Roman" panose="02020603050405020304" pitchFamily="18" charset="0"/>
              </a:rPr>
              <a:t>__________________________________________	</a:t>
            </a:r>
            <a:r>
              <a:rPr lang="en-US" sz="1200" u="sng"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Dated: </a:t>
            </a:r>
            <a:r>
              <a:rPr lang="en-US" sz="1200" u="sng"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 20 </a:t>
            </a:r>
            <a:r>
              <a:rPr lang="en-US" sz="1200" u="sng"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Signature (Party One)					         Signature (Party Two)				       </a:t>
            </a:r>
          </a:p>
          <a:p>
            <a:r>
              <a:rPr lang="en-US" sz="1200" dirty="0">
                <a:latin typeface="Times New Roman" panose="02020603050405020304" pitchFamily="18" charset="0"/>
                <a:ea typeface="Times New Roman" panose="02020603050405020304" pitchFamily="18" charset="0"/>
              </a:rPr>
              <a:t> </a:t>
            </a:r>
          </a:p>
          <a:p>
            <a:r>
              <a:rPr lang="en-US" sz="1200" dirty="0">
                <a:latin typeface="Times New Roman" panose="02020603050405020304" pitchFamily="18" charset="0"/>
                <a:ea typeface="Times New Roman" panose="02020603050405020304" pitchFamily="18" charset="0"/>
              </a:rPr>
              <a:t> </a:t>
            </a:r>
          </a:p>
          <a:p>
            <a:r>
              <a:rPr lang="en-US" sz="1200" dirty="0">
                <a:latin typeface="Times New Roman" panose="02020603050405020304" pitchFamily="18" charset="0"/>
                <a:ea typeface="Times New Roman" panose="02020603050405020304" pitchFamily="18" charset="0"/>
              </a:rPr>
              <a:t>CONCILIATION COMMITTEE:</a:t>
            </a:r>
          </a:p>
          <a:p>
            <a:r>
              <a:rPr lang="en-US" sz="1200" dirty="0">
                <a:latin typeface="Times New Roman" panose="02020603050405020304" pitchFamily="18" charset="0"/>
                <a:ea typeface="Times New Roman" panose="02020603050405020304" pitchFamily="18" charset="0"/>
              </a:rPr>
              <a:t> </a:t>
            </a:r>
          </a:p>
          <a:p>
            <a:r>
              <a:rPr lang="en-US" sz="1200" dirty="0">
                <a:latin typeface="Times New Roman" panose="02020603050405020304" pitchFamily="18" charset="0"/>
                <a:ea typeface="Times New Roman" panose="02020603050405020304" pitchFamily="18" charset="0"/>
              </a:rPr>
              <a:t>  _____________________________	 _____________________________		_____________________________		 _____________________________ </a:t>
            </a:r>
          </a:p>
          <a:p>
            <a:pPr indent="457200"/>
            <a:r>
              <a:rPr lang="en-US" sz="1200" dirty="0">
                <a:latin typeface="Times New Roman" panose="02020603050405020304" pitchFamily="18" charset="0"/>
                <a:ea typeface="Times New Roman" panose="02020603050405020304" pitchFamily="18" charset="0"/>
              </a:rPr>
              <a:t>           Member				           Member				           Member			                      Member	</a:t>
            </a:r>
          </a:p>
          <a:p>
            <a:r>
              <a:rPr lang="en-US" sz="1200" dirty="0">
                <a:latin typeface="Times New Roman" panose="02020603050405020304" pitchFamily="18" charset="0"/>
                <a:ea typeface="Times New Roman" panose="02020603050405020304" pitchFamily="18" charset="0"/>
              </a:rPr>
              <a:t> </a:t>
            </a:r>
          </a:p>
          <a:p>
            <a:r>
              <a:rPr lang="en-US" sz="1200" dirty="0">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4761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356" y="250371"/>
            <a:ext cx="11728475" cy="6463308"/>
          </a:xfrm>
          <a:prstGeom prst="rect">
            <a:avLst/>
          </a:prstGeom>
        </p:spPr>
        <p:txBody>
          <a:bodyPr wrap="square">
            <a:spAutoFit/>
          </a:bodyPr>
          <a:lstStyle/>
          <a:p>
            <a:pPr marL="1314450" indent="-1314450" algn="ctr">
              <a:tabLst>
                <a:tab pos="914400" algn="l"/>
              </a:tabLst>
            </a:pPr>
            <a:r>
              <a:rPr lang="en-US" b="1" dirty="0"/>
              <a:t>MADAM PRESIDENT CONTINUED</a:t>
            </a:r>
          </a:p>
          <a:p>
            <a:pPr marL="1314450" indent="-1314450" algn="ctr">
              <a:tabLst>
                <a:tab pos="914400" algn="l"/>
              </a:tabLst>
            </a:pPr>
            <a:endParaRPr lang="en-US" dirty="0"/>
          </a:p>
          <a:p>
            <a:pPr marL="1314450" indent="-1314450">
              <a:tabLst>
                <a:tab pos="914400" algn="l"/>
              </a:tabLst>
            </a:pPr>
            <a:r>
              <a:rPr lang="en-US" b="1" dirty="0"/>
              <a:t>Committee Appointments required by the Rules &amp; Regulations Continued</a:t>
            </a:r>
          </a:p>
          <a:p>
            <a:pPr marL="1314450" indent="-1314450">
              <a:tabLst>
                <a:tab pos="914400" algn="l"/>
              </a:tabLst>
            </a:pPr>
            <a:endParaRPr lang="en-US" dirty="0"/>
          </a:p>
          <a:p>
            <a:pPr marL="1198563" indent="-1198563">
              <a:tabLst>
                <a:tab pos="914400" algn="l"/>
              </a:tabLst>
            </a:pPr>
            <a:r>
              <a:rPr lang="en-US" b="1" dirty="0"/>
              <a:t>e. FINANCE COMMITTEE</a:t>
            </a:r>
          </a:p>
          <a:p>
            <a:pPr marL="1198563" indent="-1198563">
              <a:tabLst>
                <a:tab pos="914400" algn="l"/>
              </a:tabLst>
            </a:pPr>
            <a:endParaRPr lang="en-US" b="1" dirty="0"/>
          </a:p>
          <a:p>
            <a:pPr marL="1198563" indent="-1198563">
              <a:tabLst>
                <a:tab pos="914400" algn="l"/>
              </a:tabLst>
            </a:pPr>
            <a:r>
              <a:rPr lang="en-US" dirty="0"/>
              <a:t>	</a:t>
            </a:r>
            <a:r>
              <a:rPr lang="en-US" b="1" dirty="0"/>
              <a:t>1. </a:t>
            </a:r>
            <a:r>
              <a:rPr lang="en-US" dirty="0"/>
              <a:t>Shall be made up of three members.</a:t>
            </a:r>
          </a:p>
          <a:p>
            <a:pPr marL="1198563" indent="-1198563">
              <a:tabLst>
                <a:tab pos="914400" algn="l"/>
              </a:tabLst>
            </a:pPr>
            <a:endParaRPr lang="en-US" dirty="0"/>
          </a:p>
          <a:p>
            <a:pPr marL="1198563" indent="-1198563">
              <a:tabLst>
                <a:tab pos="914400" algn="l"/>
              </a:tabLst>
            </a:pPr>
            <a:r>
              <a:rPr lang="en-US" dirty="0"/>
              <a:t>	</a:t>
            </a:r>
            <a:r>
              <a:rPr lang="en-US" b="1" dirty="0"/>
              <a:t>2. </a:t>
            </a:r>
            <a:r>
              <a:rPr lang="en-US" dirty="0"/>
              <a:t>Shall serve for one year or until their successors are appointed</a:t>
            </a:r>
          </a:p>
          <a:p>
            <a:pPr marL="1198563" indent="-1198563">
              <a:tabLst>
                <a:tab pos="914400" algn="l"/>
              </a:tabLst>
            </a:pPr>
            <a:endParaRPr lang="en-US" dirty="0"/>
          </a:p>
          <a:p>
            <a:pPr marL="1198563" indent="-1198563">
              <a:tabLst>
                <a:tab pos="914400" algn="l"/>
              </a:tabLst>
            </a:pPr>
            <a:r>
              <a:rPr lang="en-US" dirty="0"/>
              <a:t>	</a:t>
            </a:r>
            <a:r>
              <a:rPr lang="en-US" b="1" dirty="0"/>
              <a:t>3. </a:t>
            </a:r>
            <a:r>
              <a:rPr lang="en-US" dirty="0"/>
              <a:t>Prior to each meeting they must examine all bills, pass on their validity and correctness, and recommend to the Auxiliary for their payment or rejection. </a:t>
            </a:r>
          </a:p>
          <a:p>
            <a:pPr marL="1198563" indent="-1198563">
              <a:tabLst>
                <a:tab pos="914400" algn="l"/>
              </a:tabLst>
            </a:pPr>
            <a:endParaRPr lang="en-US" dirty="0"/>
          </a:p>
          <a:p>
            <a:pPr marL="1198563" indent="-1198563">
              <a:tabLst>
                <a:tab pos="914400" algn="l"/>
              </a:tabLst>
            </a:pPr>
            <a:r>
              <a:rPr lang="en-US" dirty="0"/>
              <a:t>	</a:t>
            </a:r>
            <a:r>
              <a:rPr lang="en-US" b="1" dirty="0"/>
              <a:t>4. </a:t>
            </a:r>
            <a:r>
              <a:rPr lang="en-US" dirty="0"/>
              <a:t>Bills are to be given to the Madam Secretary to bring to the Auxiliary floor for final action.</a:t>
            </a:r>
          </a:p>
          <a:p>
            <a:pPr marL="1198563" indent="-1198563">
              <a:tabLst>
                <a:tab pos="914400" algn="l"/>
              </a:tabLst>
            </a:pPr>
            <a:endParaRPr lang="en-US" dirty="0"/>
          </a:p>
          <a:p>
            <a:pPr marL="1198563" indent="-1198563">
              <a:tabLst>
                <a:tab pos="914400" algn="l"/>
              </a:tabLst>
            </a:pPr>
            <a:r>
              <a:rPr lang="en-US" b="1" dirty="0"/>
              <a:t> f. PUBLICITY COMMITTEE</a:t>
            </a:r>
          </a:p>
          <a:p>
            <a:pPr marL="1198563" indent="-1198563">
              <a:tabLst>
                <a:tab pos="914400" algn="l"/>
              </a:tabLst>
            </a:pPr>
            <a:endParaRPr lang="en-US" b="1" dirty="0"/>
          </a:p>
          <a:p>
            <a:pPr marL="1314450" indent="-1314450">
              <a:tabLst>
                <a:tab pos="914400" algn="l"/>
              </a:tabLst>
            </a:pPr>
            <a:r>
              <a:rPr lang="en-US" dirty="0"/>
              <a:t>	</a:t>
            </a:r>
            <a:r>
              <a:rPr lang="en-US" b="1" dirty="0"/>
              <a:t>1. </a:t>
            </a:r>
            <a:r>
              <a:rPr lang="en-US" dirty="0"/>
              <a:t>Shall have up to three members</a:t>
            </a:r>
          </a:p>
          <a:p>
            <a:pPr marL="1314450" indent="-1314450">
              <a:tabLst>
                <a:tab pos="914400" algn="l"/>
              </a:tabLst>
            </a:pPr>
            <a:endParaRPr lang="en-US" dirty="0"/>
          </a:p>
          <a:p>
            <a:pPr marL="1314450" indent="-1314450">
              <a:tabLst>
                <a:tab pos="914400" algn="l"/>
              </a:tabLst>
            </a:pPr>
            <a:r>
              <a:rPr lang="en-US" dirty="0"/>
              <a:t>	</a:t>
            </a:r>
            <a:r>
              <a:rPr lang="en-US" b="1" dirty="0"/>
              <a:t>2. </a:t>
            </a:r>
            <a:r>
              <a:rPr lang="en-US" dirty="0"/>
              <a:t>shall serve for one year</a:t>
            </a:r>
          </a:p>
          <a:p>
            <a:pPr marL="1314450" indent="-1314450">
              <a:tabLst>
                <a:tab pos="914400" algn="l"/>
              </a:tabLst>
            </a:pPr>
            <a:endParaRPr lang="en-US" dirty="0"/>
          </a:p>
          <a:p>
            <a:pPr marL="1203325" indent="-1203325">
              <a:tabLst>
                <a:tab pos="914400" algn="l"/>
              </a:tabLst>
            </a:pPr>
            <a:r>
              <a:rPr lang="en-US" dirty="0"/>
              <a:t>	</a:t>
            </a:r>
            <a:r>
              <a:rPr lang="en-US" b="1" dirty="0"/>
              <a:t>3. </a:t>
            </a:r>
            <a:r>
              <a:rPr lang="en-US" dirty="0"/>
              <a:t>Assure that favorable publicity regarding functions and activities is provided to the community through whatever means of communication are available.</a:t>
            </a:r>
          </a:p>
        </p:txBody>
      </p:sp>
    </p:spTree>
    <p:extLst>
      <p:ext uri="{BB962C8B-B14F-4D97-AF65-F5344CB8AC3E}">
        <p14:creationId xmlns:p14="http://schemas.microsoft.com/office/powerpoint/2010/main" val="262682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885" y="257452"/>
            <a:ext cx="11399772" cy="5078313"/>
          </a:xfrm>
          <a:prstGeom prst="rect">
            <a:avLst/>
          </a:prstGeom>
          <a:noFill/>
        </p:spPr>
        <p:txBody>
          <a:bodyPr wrap="square" rtlCol="0">
            <a:spAutoFit/>
          </a:bodyPr>
          <a:lstStyle/>
          <a:p>
            <a:pPr marL="1314450" indent="-1314450">
              <a:tabLst>
                <a:tab pos="914400" algn="l"/>
              </a:tabLst>
            </a:pPr>
            <a:endParaRPr lang="en-US" dirty="0"/>
          </a:p>
          <a:p>
            <a:pPr marL="1314450" indent="-1314450" algn="ctr">
              <a:tabLst>
                <a:tab pos="914400" algn="l"/>
              </a:tabLst>
            </a:pPr>
            <a:r>
              <a:rPr lang="en-US" b="1" dirty="0"/>
              <a:t>MADAM PRESIDENT CONTINUED</a:t>
            </a:r>
          </a:p>
          <a:p>
            <a:pPr marL="1314450" indent="-1314450" algn="ctr">
              <a:tabLst>
                <a:tab pos="914400" algn="l"/>
              </a:tabLst>
            </a:pPr>
            <a:endParaRPr lang="en-US" b="1" dirty="0"/>
          </a:p>
          <a:p>
            <a:pPr marL="1314450" indent="-1314450">
              <a:tabLst>
                <a:tab pos="914400" algn="l"/>
              </a:tabLst>
            </a:pPr>
            <a:r>
              <a:rPr lang="en-US" b="1" dirty="0"/>
              <a:t>Committee Appointments required by the Rules &amp; Regulations Continued</a:t>
            </a:r>
          </a:p>
          <a:p>
            <a:pPr marL="1314450" indent="-1314450">
              <a:tabLst>
                <a:tab pos="914400" algn="l"/>
              </a:tabLst>
            </a:pPr>
            <a:endParaRPr lang="en-US" b="1" dirty="0"/>
          </a:p>
          <a:p>
            <a:pPr marL="1314450" indent="-1314450">
              <a:tabLst>
                <a:tab pos="914400" algn="l"/>
              </a:tabLst>
            </a:pPr>
            <a:r>
              <a:rPr lang="en-US" b="1" dirty="0"/>
              <a:t>g. INTERVIEWING COMMITTEE</a:t>
            </a:r>
          </a:p>
          <a:p>
            <a:pPr marL="1314450" indent="-1314450">
              <a:tabLst>
                <a:tab pos="914400" algn="l"/>
              </a:tabLst>
            </a:pPr>
            <a:endParaRPr lang="en-US" b="1" dirty="0"/>
          </a:p>
          <a:p>
            <a:pPr marL="1314450" indent="-1314450">
              <a:tabLst>
                <a:tab pos="914400" algn="l"/>
              </a:tabLst>
            </a:pPr>
            <a:r>
              <a:rPr lang="en-US" dirty="0"/>
              <a:t>	</a:t>
            </a:r>
            <a:r>
              <a:rPr lang="en-US" b="1" dirty="0"/>
              <a:t>1. </a:t>
            </a:r>
            <a:r>
              <a:rPr lang="en-US" dirty="0"/>
              <a:t>Shall consist of three members</a:t>
            </a:r>
          </a:p>
          <a:p>
            <a:pPr marL="1314450" indent="-1314450">
              <a:tabLst>
                <a:tab pos="914400" algn="l"/>
              </a:tabLst>
            </a:pPr>
            <a:endParaRPr lang="en-US" dirty="0"/>
          </a:p>
          <a:p>
            <a:pPr marL="1198563" indent="-1198563">
              <a:tabLst>
                <a:tab pos="914400" algn="l"/>
              </a:tabLst>
            </a:pPr>
            <a:r>
              <a:rPr lang="en-US" dirty="0"/>
              <a:t>	</a:t>
            </a:r>
            <a:r>
              <a:rPr lang="en-US" b="1" dirty="0"/>
              <a:t>2. </a:t>
            </a:r>
            <a:r>
              <a:rPr lang="en-US" dirty="0"/>
              <a:t>Shall serve for the fraternal year in which they are appointed and or until their successors are appointed</a:t>
            </a:r>
          </a:p>
          <a:p>
            <a:pPr marL="1314450" indent="-1314450">
              <a:tabLst>
                <a:tab pos="914400" algn="l"/>
              </a:tabLst>
            </a:pPr>
            <a:endParaRPr lang="en-US" dirty="0"/>
          </a:p>
          <a:p>
            <a:pPr marL="1314450" indent="-1314450">
              <a:tabLst>
                <a:tab pos="914400" algn="l"/>
              </a:tabLst>
            </a:pPr>
            <a:r>
              <a:rPr lang="en-US" dirty="0"/>
              <a:t>	</a:t>
            </a:r>
            <a:r>
              <a:rPr lang="en-US" b="1" dirty="0"/>
              <a:t>3. </a:t>
            </a:r>
            <a:r>
              <a:rPr lang="en-US" dirty="0"/>
              <a:t>A majority of the members of the committee will constitute a quorum for a report.</a:t>
            </a:r>
          </a:p>
          <a:p>
            <a:pPr marL="1314450" indent="-1314450">
              <a:tabLst>
                <a:tab pos="914400" algn="l"/>
              </a:tabLst>
            </a:pPr>
            <a:endParaRPr lang="en-US" dirty="0"/>
          </a:p>
          <a:p>
            <a:pPr marL="1144588" indent="-1144588">
              <a:tabLst>
                <a:tab pos="914400" algn="l"/>
              </a:tabLst>
            </a:pPr>
            <a:r>
              <a:rPr lang="en-US" dirty="0"/>
              <a:t>	</a:t>
            </a:r>
            <a:r>
              <a:rPr lang="en-US" b="1" dirty="0"/>
              <a:t>4. </a:t>
            </a:r>
            <a:r>
              <a:rPr lang="en-US" dirty="0"/>
              <a:t>It shall be their duty to personally interview all applicants for membership within 60 days after her application has first been read at a meeting of the Auxiliary to determine their eligibility and qualifications for membership.  </a:t>
            </a:r>
          </a:p>
          <a:p>
            <a:pPr marL="1144588" indent="-1144588">
              <a:tabLst>
                <a:tab pos="914400" algn="l"/>
              </a:tabLst>
            </a:pPr>
            <a:endParaRPr lang="en-US" dirty="0"/>
          </a:p>
          <a:p>
            <a:pPr marL="1144588" indent="-1144588">
              <a:tabLst>
                <a:tab pos="914400" algn="l"/>
              </a:tabLst>
            </a:pPr>
            <a:r>
              <a:rPr lang="en-US" dirty="0"/>
              <a:t>	</a:t>
            </a:r>
          </a:p>
        </p:txBody>
      </p:sp>
    </p:spTree>
    <p:extLst>
      <p:ext uri="{BB962C8B-B14F-4D97-AF65-F5344CB8AC3E}">
        <p14:creationId xmlns:p14="http://schemas.microsoft.com/office/powerpoint/2010/main" val="307362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942" y="577451"/>
            <a:ext cx="11718524" cy="5078313"/>
          </a:xfrm>
          <a:prstGeom prst="rect">
            <a:avLst/>
          </a:prstGeom>
        </p:spPr>
        <p:txBody>
          <a:bodyPr wrap="square">
            <a:spAutoFit/>
          </a:bodyPr>
          <a:lstStyle/>
          <a:p>
            <a:pPr marL="1314450" indent="-1314450" algn="ctr">
              <a:tabLst>
                <a:tab pos="914400" algn="l"/>
              </a:tabLst>
            </a:pPr>
            <a:r>
              <a:rPr lang="en-US" b="1" dirty="0"/>
              <a:t>MADAM PRESIDENT CONTINUED</a:t>
            </a:r>
          </a:p>
          <a:p>
            <a:pPr marL="1314450" indent="-1314450" algn="ctr">
              <a:tabLst>
                <a:tab pos="914400" algn="l"/>
              </a:tabLst>
            </a:pPr>
            <a:endParaRPr lang="en-US" dirty="0"/>
          </a:p>
          <a:p>
            <a:pPr marL="1314450" indent="-1314450">
              <a:tabLst>
                <a:tab pos="914400" algn="l"/>
              </a:tabLst>
            </a:pPr>
            <a:r>
              <a:rPr lang="en-US" b="1" dirty="0"/>
              <a:t>Committee Appointments required by the Rules &amp; Regulations Continued</a:t>
            </a:r>
          </a:p>
          <a:p>
            <a:pPr marL="1314450" indent="-1314450">
              <a:tabLst>
                <a:tab pos="914400" algn="l"/>
              </a:tabLst>
            </a:pPr>
            <a:endParaRPr lang="en-US" dirty="0"/>
          </a:p>
          <a:p>
            <a:pPr marL="1314450" indent="-1314450">
              <a:tabLst>
                <a:tab pos="914400" algn="l"/>
              </a:tabLst>
            </a:pPr>
            <a:r>
              <a:rPr lang="en-US" b="1" dirty="0"/>
              <a:t>h. MEETING ATTENDANCE COMMITTEE</a:t>
            </a:r>
          </a:p>
          <a:p>
            <a:pPr marL="1314450" indent="-1314450">
              <a:tabLst>
                <a:tab pos="914400" algn="l"/>
              </a:tabLst>
            </a:pPr>
            <a:endParaRPr lang="en-US" b="1" dirty="0"/>
          </a:p>
          <a:p>
            <a:pPr marL="1314450" indent="-1314450">
              <a:tabLst>
                <a:tab pos="914400" algn="l"/>
              </a:tabLst>
            </a:pPr>
            <a:r>
              <a:rPr lang="en-US" dirty="0"/>
              <a:t>	</a:t>
            </a:r>
            <a:r>
              <a:rPr lang="en-US" b="1" dirty="0"/>
              <a:t>1. </a:t>
            </a:r>
            <a:r>
              <a:rPr lang="en-US" dirty="0"/>
              <a:t>There are no set number of members to serve on this committee.</a:t>
            </a:r>
          </a:p>
          <a:p>
            <a:pPr marL="1314450" indent="-1314450">
              <a:tabLst>
                <a:tab pos="914400" algn="l"/>
              </a:tabLst>
            </a:pPr>
            <a:endParaRPr lang="en-US" dirty="0"/>
          </a:p>
          <a:p>
            <a:pPr marL="1198563" indent="-1198563">
              <a:tabLst>
                <a:tab pos="914400" algn="l"/>
              </a:tabLst>
            </a:pPr>
            <a:r>
              <a:rPr lang="en-US" dirty="0"/>
              <a:t>	</a:t>
            </a:r>
            <a:r>
              <a:rPr lang="en-US" b="1" dirty="0"/>
              <a:t>2. </a:t>
            </a:r>
            <a:r>
              <a:rPr lang="en-US" dirty="0"/>
              <a:t>Committee should develop programs to encourage greater attendance at Auxiliary meetings. All programs must be reported &amp; approved by the Auxiliary.</a:t>
            </a:r>
          </a:p>
          <a:p>
            <a:pPr marL="1198563" indent="-1198563">
              <a:tabLst>
                <a:tab pos="914400" algn="l"/>
              </a:tabLst>
            </a:pPr>
            <a:endParaRPr lang="en-US" dirty="0"/>
          </a:p>
          <a:p>
            <a:pPr>
              <a:tabLst>
                <a:tab pos="914400" algn="l"/>
              </a:tabLst>
            </a:pPr>
            <a:r>
              <a:rPr lang="en-US" b="1" dirty="0"/>
              <a:t>i. AUDITOR</a:t>
            </a:r>
          </a:p>
          <a:p>
            <a:pPr marL="400050" indent="-400050">
              <a:buAutoNum type="romanLcPeriod"/>
              <a:tabLst>
                <a:tab pos="914400" algn="l"/>
              </a:tabLst>
            </a:pPr>
            <a:endParaRPr lang="en-US" b="1" dirty="0"/>
          </a:p>
          <a:p>
            <a:pPr indent="914400">
              <a:tabLst>
                <a:tab pos="914400" algn="l"/>
              </a:tabLst>
            </a:pPr>
            <a:r>
              <a:rPr lang="en-US" b="1" dirty="0"/>
              <a:t>1.</a:t>
            </a:r>
            <a:r>
              <a:rPr lang="en-US" dirty="0"/>
              <a:t> Appoint your Auditor immediately after installation.</a:t>
            </a:r>
          </a:p>
          <a:p>
            <a:pPr indent="914400">
              <a:tabLst>
                <a:tab pos="914400" algn="l"/>
              </a:tabLst>
            </a:pPr>
            <a:endParaRPr lang="en-US" dirty="0"/>
          </a:p>
          <a:p>
            <a:pPr indent="914400">
              <a:tabLst>
                <a:tab pos="914400" algn="l"/>
              </a:tabLst>
            </a:pPr>
            <a:r>
              <a:rPr lang="en-US" b="1" dirty="0"/>
              <a:t>2. </a:t>
            </a:r>
            <a:r>
              <a:rPr lang="en-US" dirty="0"/>
              <a:t>May be a qualified member of any Auxiliary or Aerie</a:t>
            </a:r>
          </a:p>
          <a:p>
            <a:pPr indent="914400">
              <a:tabLst>
                <a:tab pos="914400" algn="l"/>
              </a:tabLst>
            </a:pPr>
            <a:endParaRPr lang="en-US" dirty="0"/>
          </a:p>
          <a:p>
            <a:pPr indent="914400">
              <a:tabLst>
                <a:tab pos="914400" algn="l"/>
              </a:tabLst>
            </a:pPr>
            <a:r>
              <a:rPr lang="en-US" b="1" dirty="0"/>
              <a:t>3. </a:t>
            </a:r>
            <a:r>
              <a:rPr lang="en-US" dirty="0"/>
              <a:t>No bonded Officer of the Auxiliary may be appointed as the Auditor. 	</a:t>
            </a:r>
          </a:p>
        </p:txBody>
      </p:sp>
    </p:spTree>
    <p:extLst>
      <p:ext uri="{BB962C8B-B14F-4D97-AF65-F5344CB8AC3E}">
        <p14:creationId xmlns:p14="http://schemas.microsoft.com/office/powerpoint/2010/main" val="109098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Madam Vice-President</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1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619" y="4439742"/>
            <a:ext cx="11645660" cy="1062326"/>
          </a:xfrm>
        </p:spPr>
        <p:txBody>
          <a:bodyPr>
            <a:normAutofit fontScale="90000"/>
          </a:bodyPr>
          <a:lstStyle/>
          <a:p>
            <a:pPr algn="ctr"/>
            <a:br>
              <a:rPr lang="en-US" b="1" dirty="0"/>
            </a:br>
            <a:r>
              <a:rPr lang="en-US" sz="2700" b="1" dirty="0"/>
              <a:t>General Duties &amp; Responsibilities of </a:t>
            </a:r>
            <a:r>
              <a:rPr lang="en-US" sz="2700" b="1" u="sng" dirty="0"/>
              <a:t>ALL</a:t>
            </a:r>
            <a:r>
              <a:rPr lang="en-US" sz="2700" b="1" dirty="0"/>
              <a:t> </a:t>
            </a:r>
            <a:r>
              <a:rPr lang="en-US" sz="2700" b="1" u="sng" dirty="0"/>
              <a:t>Auxiliary</a:t>
            </a:r>
            <a:r>
              <a:rPr lang="en-US" sz="2700" b="1" dirty="0"/>
              <a:t> Officers</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01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499" y="76200"/>
            <a:ext cx="11758485" cy="6463308"/>
          </a:xfrm>
          <a:prstGeom prst="rect">
            <a:avLst/>
          </a:prstGeom>
          <a:noFill/>
        </p:spPr>
        <p:txBody>
          <a:bodyPr wrap="square" rtlCol="0">
            <a:spAutoFit/>
          </a:bodyPr>
          <a:lstStyle/>
          <a:p>
            <a:pPr algn="ctr"/>
            <a:r>
              <a:rPr lang="en-US" b="1" dirty="0"/>
              <a:t>MADAM VICE PRESIDENT</a:t>
            </a:r>
            <a:endParaRPr lang="en-US" dirty="0"/>
          </a:p>
          <a:p>
            <a:r>
              <a:rPr lang="en-US" b="1" dirty="0"/>
              <a:t>DUTIES</a:t>
            </a:r>
          </a:p>
          <a:p>
            <a:endParaRPr lang="en-US" b="1" dirty="0"/>
          </a:p>
          <a:p>
            <a:r>
              <a:rPr lang="en-US" b="1" dirty="0"/>
              <a:t>1. </a:t>
            </a:r>
            <a:r>
              <a:rPr lang="en-US" dirty="0"/>
              <a:t>Shall assist the Madam President in preserving order and decorum in the Auxiliary.</a:t>
            </a:r>
          </a:p>
          <a:p>
            <a:pPr marL="342900" indent="-342900">
              <a:buAutoNum type="arabicPeriod"/>
            </a:pPr>
            <a:endParaRPr lang="en-US" dirty="0"/>
          </a:p>
          <a:p>
            <a:pPr marL="230188" indent="-230188"/>
            <a:r>
              <a:rPr lang="en-US" b="1" dirty="0"/>
              <a:t>2. </a:t>
            </a:r>
            <a:r>
              <a:rPr lang="en-US" dirty="0"/>
              <a:t>Shall in conjunction with the Madam President, inspect all ballots on applications and report to the Auxiliary. </a:t>
            </a:r>
          </a:p>
          <a:p>
            <a:pPr marL="230188" indent="-230188"/>
            <a:endParaRPr lang="en-US" dirty="0"/>
          </a:p>
          <a:p>
            <a:pPr marL="288925" indent="-288925" defTabSz="461963"/>
            <a:r>
              <a:rPr lang="en-US" b="1" dirty="0"/>
              <a:t>3. </a:t>
            </a:r>
            <a:r>
              <a:rPr lang="en-US" dirty="0"/>
              <a:t>She shall preside in the absence of the Madam President and perform all other duties required of her by the Laws of the Order. In the absence of the Madam President and the Madam Vice-President, the Junior Past Madam President shall preside and, in the absence of all of the above named, Past Madam Presidents in good standing and who are in attendance at such meeting shall preside according to the order of the most recent term of service. In the absence of the above mentioned, the highest-ranking officer shall preside.</a:t>
            </a:r>
          </a:p>
          <a:p>
            <a:pPr marL="230188" indent="-230188"/>
            <a:endParaRPr lang="en-US" dirty="0"/>
          </a:p>
          <a:p>
            <a:pPr marL="288925" indent="-288925"/>
            <a:r>
              <a:rPr lang="en-US" b="1" dirty="0"/>
              <a:t>4. </a:t>
            </a:r>
            <a:r>
              <a:rPr lang="en-US" dirty="0"/>
              <a:t>The Madam Vice-President shall have her name on the bank accounts to sign checks in the absence or inability of any of the prescribed officers.</a:t>
            </a:r>
          </a:p>
          <a:p>
            <a:pPr marL="230188" indent="-230188"/>
            <a:endParaRPr lang="en-US" dirty="0"/>
          </a:p>
          <a:p>
            <a:pPr marL="288925" indent="-288925"/>
            <a:r>
              <a:rPr lang="en-US" b="1" dirty="0"/>
              <a:t>5. </a:t>
            </a:r>
            <a:r>
              <a:rPr lang="en-US" dirty="0"/>
              <a:t>If a vacancy occurs in the Office of the Madam President, the Madam Vice President must succeed to the office of Madam President and the office of Madam Vice President shall be declared vacant.</a:t>
            </a:r>
          </a:p>
          <a:p>
            <a:pPr marL="230188" indent="-230188"/>
            <a:r>
              <a:rPr lang="en-US" dirty="0"/>
              <a:t> </a:t>
            </a:r>
          </a:p>
          <a:p>
            <a:pPr marL="230188" indent="-230188"/>
            <a:r>
              <a:rPr lang="en-US" b="1" dirty="0"/>
              <a:t>6. </a:t>
            </a:r>
            <a:r>
              <a:rPr lang="en-US" dirty="0"/>
              <a:t>The office of Madam Vice President must always be filled by election.</a:t>
            </a:r>
          </a:p>
          <a:p>
            <a:pPr marL="230188" indent="-230188"/>
            <a:endParaRPr lang="en-US" dirty="0"/>
          </a:p>
          <a:p>
            <a:pPr marL="288925" indent="-288925"/>
            <a:r>
              <a:rPr lang="en-US" b="1" dirty="0"/>
              <a:t>7. </a:t>
            </a:r>
            <a:r>
              <a:rPr lang="en-US" dirty="0"/>
              <a:t>When a vacancy occurs in the office of Madam President the Madam Vice President, must succeed to that office. If she refuses to do so, then she must give up her office of Madam Vice President and both offices are declared vacant. </a:t>
            </a:r>
          </a:p>
        </p:txBody>
      </p:sp>
    </p:spTree>
    <p:extLst>
      <p:ext uri="{BB962C8B-B14F-4D97-AF65-F5344CB8AC3E}">
        <p14:creationId xmlns:p14="http://schemas.microsoft.com/office/powerpoint/2010/main" val="116183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Madam Chaplain</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5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495300"/>
            <a:ext cx="11581224" cy="4801314"/>
          </a:xfrm>
          <a:prstGeom prst="rect">
            <a:avLst/>
          </a:prstGeom>
          <a:noFill/>
        </p:spPr>
        <p:txBody>
          <a:bodyPr wrap="square" rtlCol="0">
            <a:spAutoFit/>
          </a:bodyPr>
          <a:lstStyle/>
          <a:p>
            <a:pPr algn="ctr"/>
            <a:r>
              <a:rPr lang="en-US" b="1" dirty="0"/>
              <a:t>MADAM CHAPLAIN</a:t>
            </a:r>
          </a:p>
          <a:p>
            <a:pPr algn="ctr"/>
            <a:endParaRPr lang="en-US" dirty="0"/>
          </a:p>
          <a:p>
            <a:r>
              <a:rPr lang="en-US" b="1" dirty="0"/>
              <a:t>DUTIES</a:t>
            </a:r>
          </a:p>
          <a:p>
            <a:endParaRPr lang="en-US" b="1" dirty="0"/>
          </a:p>
          <a:p>
            <a:r>
              <a:rPr lang="en-US" b="1" dirty="0"/>
              <a:t>1. </a:t>
            </a:r>
            <a:r>
              <a:rPr lang="en-US" dirty="0"/>
              <a:t>Shall have charge of the devotional exercises of the Auxiliary in accordance with the Ritual.</a:t>
            </a:r>
          </a:p>
          <a:p>
            <a:endParaRPr lang="en-US" dirty="0"/>
          </a:p>
          <a:p>
            <a:pPr marL="230188" indent="-230188"/>
            <a:r>
              <a:rPr lang="en-US" b="1" dirty="0"/>
              <a:t>2. </a:t>
            </a:r>
            <a:r>
              <a:rPr lang="en-US" dirty="0"/>
              <a:t>Shall assists the Madam Conductor with inspecting the official receipts and make sure they are up to date and signed.</a:t>
            </a:r>
          </a:p>
          <a:p>
            <a:endParaRPr lang="en-US" dirty="0"/>
          </a:p>
          <a:p>
            <a:pPr marL="342900" indent="-342900">
              <a:buFont typeface="+mj-lt"/>
              <a:buAutoNum type="arabicPeriod"/>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4663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Madam Conductor</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07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194" y="130384"/>
            <a:ext cx="11647504" cy="4302716"/>
          </a:xfrm>
          <a:prstGeom prst="rect">
            <a:avLst/>
          </a:prstGeom>
          <a:noFill/>
        </p:spPr>
        <p:txBody>
          <a:bodyPr wrap="square" rtlCol="0">
            <a:spAutoFit/>
          </a:bodyPr>
          <a:lstStyle/>
          <a:p>
            <a:pPr algn="ctr"/>
            <a:r>
              <a:rPr lang="en-US" b="1" dirty="0"/>
              <a:t>CONDUCTOR</a:t>
            </a:r>
          </a:p>
          <a:p>
            <a:pPr algn="ctr"/>
            <a:endParaRPr lang="en-US" b="1" dirty="0"/>
          </a:p>
          <a:p>
            <a:pPr algn="ctr"/>
            <a:endParaRPr lang="en-US" b="1" dirty="0"/>
          </a:p>
          <a:p>
            <a:pPr>
              <a:lnSpc>
                <a:spcPct val="80000"/>
              </a:lnSpc>
              <a:defRPr/>
            </a:pPr>
            <a:r>
              <a:rPr lang="en-US" b="1" dirty="0"/>
              <a:t>1. </a:t>
            </a:r>
            <a:r>
              <a:rPr lang="en-US" dirty="0"/>
              <a:t>Sets up the Meeting Room per the Ritual.</a:t>
            </a:r>
          </a:p>
          <a:p>
            <a:pPr>
              <a:lnSpc>
                <a:spcPct val="80000"/>
              </a:lnSpc>
              <a:defRPr/>
            </a:pPr>
            <a:endParaRPr lang="en-US" dirty="0"/>
          </a:p>
          <a:p>
            <a:pPr marL="230188" indent="-230188">
              <a:lnSpc>
                <a:spcPct val="80000"/>
              </a:lnSpc>
              <a:defRPr/>
            </a:pPr>
            <a:r>
              <a:rPr lang="en-US" b="1" dirty="0"/>
              <a:t>2. </a:t>
            </a:r>
            <a:r>
              <a:rPr lang="en-US" dirty="0"/>
              <a:t>Shall ensure all those present in the meeting are members in good standing. Official receipts must be up to date and signed.</a:t>
            </a:r>
          </a:p>
          <a:p>
            <a:pPr>
              <a:lnSpc>
                <a:spcPct val="80000"/>
              </a:lnSpc>
              <a:defRPr/>
            </a:pPr>
            <a:r>
              <a:rPr lang="en-US" dirty="0"/>
              <a:t>				</a:t>
            </a:r>
          </a:p>
          <a:p>
            <a:pPr>
              <a:lnSpc>
                <a:spcPct val="80000"/>
              </a:lnSpc>
              <a:defRPr/>
            </a:pPr>
            <a:r>
              <a:rPr lang="en-US" b="1" dirty="0"/>
              <a:t>3. </a:t>
            </a:r>
            <a:r>
              <a:rPr lang="en-US" dirty="0"/>
              <a:t>Prepares the ballot box for election of candidates and supervises the voting.</a:t>
            </a:r>
          </a:p>
          <a:p>
            <a:pPr>
              <a:lnSpc>
                <a:spcPct val="80000"/>
              </a:lnSpc>
              <a:defRPr/>
            </a:pPr>
            <a:endParaRPr lang="en-US" dirty="0"/>
          </a:p>
          <a:p>
            <a:pPr>
              <a:lnSpc>
                <a:spcPct val="80000"/>
              </a:lnSpc>
              <a:defRPr/>
            </a:pPr>
            <a:r>
              <a:rPr lang="en-US" b="1" dirty="0"/>
              <a:t>4. </a:t>
            </a:r>
            <a:r>
              <a:rPr lang="en-US" dirty="0"/>
              <a:t>Introduces all visitors and conducts them to their seats.</a:t>
            </a:r>
          </a:p>
          <a:p>
            <a:pPr>
              <a:lnSpc>
                <a:spcPct val="80000"/>
              </a:lnSpc>
              <a:defRPr/>
            </a:pPr>
            <a:r>
              <a:rPr lang="en-US" dirty="0"/>
              <a:t>		</a:t>
            </a:r>
          </a:p>
          <a:p>
            <a:pPr>
              <a:lnSpc>
                <a:spcPct val="80000"/>
              </a:lnSpc>
              <a:defRPr/>
            </a:pPr>
            <a:r>
              <a:rPr lang="en-US" b="1" dirty="0"/>
              <a:t>5. </a:t>
            </a:r>
            <a:r>
              <a:rPr lang="en-US" dirty="0"/>
              <a:t>Has custody of all Ritual paraphernalia.</a:t>
            </a:r>
          </a:p>
          <a:p>
            <a:pPr>
              <a:lnSpc>
                <a:spcPct val="80000"/>
              </a:lnSpc>
              <a:defRPr/>
            </a:pPr>
            <a:r>
              <a:rPr lang="en-US" dirty="0"/>
              <a:t>		</a:t>
            </a:r>
          </a:p>
          <a:p>
            <a:pPr>
              <a:lnSpc>
                <a:spcPct val="80000"/>
              </a:lnSpc>
              <a:defRPr/>
            </a:pPr>
            <a:r>
              <a:rPr lang="en-US" b="1" dirty="0"/>
              <a:t>6. </a:t>
            </a:r>
            <a:r>
              <a:rPr lang="en-US" dirty="0"/>
              <a:t>Shall perform such other duties as required of her by the President and/or by the Laws of the Order.</a:t>
            </a:r>
          </a:p>
          <a:p>
            <a:pPr>
              <a:lnSpc>
                <a:spcPct val="80000"/>
              </a:lnSpc>
              <a:defRPr/>
            </a:pPr>
            <a:r>
              <a:rPr lang="en-US" dirty="0"/>
              <a:t>	</a:t>
            </a:r>
          </a:p>
          <a:p>
            <a:pPr>
              <a:lnSpc>
                <a:spcPct val="80000"/>
              </a:lnSpc>
              <a:defRPr/>
            </a:pPr>
            <a:r>
              <a:rPr lang="en-US" b="1" dirty="0"/>
              <a:t>7. </a:t>
            </a:r>
            <a:r>
              <a:rPr lang="en-US" dirty="0"/>
              <a:t>Assist in the initiation of the candidates.</a:t>
            </a:r>
          </a:p>
          <a:p>
            <a:pPr algn="ctr"/>
            <a:endParaRPr lang="en-US" b="1" dirty="0"/>
          </a:p>
        </p:txBody>
      </p:sp>
    </p:spTree>
    <p:extLst>
      <p:ext uri="{BB962C8B-B14F-4D97-AF65-F5344CB8AC3E}">
        <p14:creationId xmlns:p14="http://schemas.microsoft.com/office/powerpoint/2010/main" val="3258378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Madam Secretary</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789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172" y="228600"/>
            <a:ext cx="11911054" cy="5909310"/>
          </a:xfrm>
          <a:prstGeom prst="rect">
            <a:avLst/>
          </a:prstGeom>
          <a:noFill/>
        </p:spPr>
        <p:txBody>
          <a:bodyPr wrap="square" rtlCol="0">
            <a:spAutoFit/>
          </a:bodyPr>
          <a:lstStyle/>
          <a:p>
            <a:pPr algn="ctr"/>
            <a:r>
              <a:rPr lang="en-US" b="1" dirty="0"/>
              <a:t>SECRETARY</a:t>
            </a:r>
            <a:endParaRPr lang="en-US" dirty="0"/>
          </a:p>
          <a:p>
            <a:endParaRPr lang="en-US" b="1" dirty="0"/>
          </a:p>
          <a:p>
            <a:r>
              <a:rPr lang="en-US" b="1" dirty="0"/>
              <a:t>DUTIES</a:t>
            </a:r>
          </a:p>
          <a:p>
            <a:pPr algn="ctr"/>
            <a:endParaRPr lang="en-US" dirty="0"/>
          </a:p>
          <a:p>
            <a:pPr marL="230188" indent="-230188"/>
            <a:r>
              <a:rPr lang="en-US" b="1" dirty="0"/>
              <a:t>1. </a:t>
            </a:r>
            <a:r>
              <a:rPr lang="en-US" dirty="0"/>
              <a:t>Keep a full and complete record of the proceedings of the Auxiliary in a book provided for that purpose by the Grand Aerie or if the records are kept electronically, they shall be printed and read at each meeting and, once approved by the membership and signed by the Madam President and Secretary, copies shall be kept and protected in a three (3) ring binder or book for that purpose. </a:t>
            </a:r>
          </a:p>
          <a:p>
            <a:endParaRPr lang="en-US" dirty="0"/>
          </a:p>
          <a:p>
            <a:pPr marL="230188" indent="-230188"/>
            <a:r>
              <a:rPr lang="en-US" b="1" dirty="0"/>
              <a:t>2. </a:t>
            </a:r>
            <a:r>
              <a:rPr lang="en-US" dirty="0"/>
              <a:t>Shall read in the meetings all Auxiliary communications. All official communications received from the Grand Aerie, shall be read in their entirety unless otherwise specifically directed. </a:t>
            </a:r>
          </a:p>
          <a:p>
            <a:endParaRPr lang="en-US" dirty="0"/>
          </a:p>
          <a:p>
            <a:pPr marL="230188" indent="-230188"/>
            <a:r>
              <a:rPr lang="en-US" b="1" dirty="0"/>
              <a:t>3. </a:t>
            </a:r>
            <a:r>
              <a:rPr lang="en-US" dirty="0"/>
              <a:t>Shall</a:t>
            </a:r>
            <a:r>
              <a:rPr lang="en-US" b="1" dirty="0"/>
              <a:t> </a:t>
            </a:r>
            <a:r>
              <a:rPr lang="en-US" dirty="0"/>
              <a:t>write all communications, fill out all certificates and cards granted by the Auxiliary.</a:t>
            </a:r>
          </a:p>
          <a:p>
            <a:endParaRPr lang="en-US" dirty="0"/>
          </a:p>
          <a:p>
            <a:pPr marL="230188" indent="-230188"/>
            <a:r>
              <a:rPr lang="en-US" b="1" dirty="0"/>
              <a:t>4. </a:t>
            </a:r>
            <a:r>
              <a:rPr lang="en-US" dirty="0"/>
              <a:t>Shall maintain at all times a full, complete and up-to-date roster of the Membership, Committees and Officers of the Auxiliary, as required by the Membership Management System (MMS) with the latest up-to-date residence, mailing address, phone or cell numbers and email address</a:t>
            </a:r>
            <a:r>
              <a:rPr lang="en-US" b="1" dirty="0"/>
              <a:t>.</a:t>
            </a:r>
          </a:p>
          <a:p>
            <a:pPr marL="230188" indent="-230188"/>
            <a:endParaRPr lang="en-US" dirty="0"/>
          </a:p>
          <a:p>
            <a:pPr marL="230188" indent="-230188"/>
            <a:r>
              <a:rPr lang="en-US" b="1" dirty="0"/>
              <a:t>5</a:t>
            </a:r>
            <a:r>
              <a:rPr lang="en-US" dirty="0"/>
              <a:t>. Shall notify the Grand Secretary forthwith of the expulsion by the Trial Committee of any member or Officer removed from office.</a:t>
            </a:r>
            <a:endParaRPr lang="en-US" b="1" dirty="0"/>
          </a:p>
          <a:p>
            <a:endParaRPr lang="en-US" b="1" dirty="0"/>
          </a:p>
        </p:txBody>
      </p:sp>
    </p:spTree>
    <p:extLst>
      <p:ext uri="{BB962C8B-B14F-4D97-AF65-F5344CB8AC3E}">
        <p14:creationId xmlns:p14="http://schemas.microsoft.com/office/powerpoint/2010/main" val="2210253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734" y="299404"/>
            <a:ext cx="11752028" cy="5078313"/>
          </a:xfrm>
          <a:prstGeom prst="rect">
            <a:avLst/>
          </a:prstGeom>
          <a:noFill/>
        </p:spPr>
        <p:txBody>
          <a:bodyPr wrap="square" rtlCol="0">
            <a:spAutoFit/>
          </a:bodyPr>
          <a:lstStyle/>
          <a:p>
            <a:pPr algn="ctr"/>
            <a:endParaRPr lang="en-US" dirty="0"/>
          </a:p>
          <a:p>
            <a:pPr marL="230188" indent="-230188"/>
            <a:r>
              <a:rPr lang="en-US" b="1" dirty="0"/>
              <a:t>6. </a:t>
            </a:r>
            <a:r>
              <a:rPr lang="en-US" dirty="0"/>
              <a:t>Shall maintain such systems of records, books and accounts, and shall issue such notices and make such reports as the Grand Aerie shall prescribe.</a:t>
            </a:r>
          </a:p>
          <a:p>
            <a:pPr marL="230188" indent="-230188"/>
            <a:endParaRPr lang="en-US" dirty="0"/>
          </a:p>
          <a:p>
            <a:pPr marL="341313" indent="-341313"/>
            <a:r>
              <a:rPr lang="en-US" b="1" dirty="0"/>
              <a:t>7. </a:t>
            </a:r>
            <a:r>
              <a:rPr lang="en-US" dirty="0"/>
              <a:t>Provide a delinquent list of members to the Membership Security Committee Board, dues expire on May 31st.</a:t>
            </a:r>
          </a:p>
          <a:p>
            <a:pPr marL="230188" indent="-230188"/>
            <a:endParaRPr lang="en-US" dirty="0"/>
          </a:p>
          <a:p>
            <a:pPr marL="230188" indent="-230188" defTabSz="230188"/>
            <a:r>
              <a:rPr lang="en-US" b="1" dirty="0"/>
              <a:t>8. </a:t>
            </a:r>
            <a:r>
              <a:rPr lang="en-US" dirty="0"/>
              <a:t>The mailing list or roster is an official record of the Local Auxiliary for which the Madam Secretary is responsible. Every member whose name is on the roster list of the Local Auxiliary is entitled to full protection from any misuse of such roster list. Neither the Madam Secretary nor any other officer of the Local Auxiliary may use or authorize the use of the Auxiliary roster list. </a:t>
            </a:r>
            <a:r>
              <a:rPr lang="en-US" u="sng" dirty="0"/>
              <a:t>NAMES ONLY may be given for official Auxiliary business. </a:t>
            </a:r>
          </a:p>
          <a:p>
            <a:endParaRPr lang="en-US" b="1" u="sng" dirty="0"/>
          </a:p>
          <a:p>
            <a:pPr marL="230188" indent="-230188"/>
            <a:r>
              <a:rPr lang="en-US" b="1" dirty="0"/>
              <a:t>9. </a:t>
            </a:r>
            <a:r>
              <a:rPr lang="en-US" dirty="0"/>
              <a:t>If the Auxiliary has an office in the Aerie Home and it is an office shared by the Auxiliary officers, the Auxiliary membership controls who is to have a key to that office.</a:t>
            </a:r>
          </a:p>
          <a:p>
            <a:pPr marL="230188" indent="-230188"/>
            <a:r>
              <a:rPr lang="en-US" dirty="0"/>
              <a:t>	If the office is under the control of the Secretary, she controls who has keys to the office, with the exception that a key must be given to the Aerie Trustees for security and emergency purposes only. </a:t>
            </a:r>
          </a:p>
          <a:p>
            <a:pPr marL="230188" indent="-230188"/>
            <a:endParaRPr lang="en-US" b="1" dirty="0"/>
          </a:p>
          <a:p>
            <a:pPr marL="341313" indent="-341313" defTabSz="114300">
              <a:tabLst>
                <a:tab pos="111125" algn="l"/>
                <a:tab pos="684213" algn="l"/>
              </a:tabLst>
            </a:pPr>
            <a:r>
              <a:rPr lang="en-US" b="1" dirty="0"/>
              <a:t>10.</a:t>
            </a:r>
            <a:r>
              <a:rPr lang="en-US" dirty="0"/>
              <a:t> The Local Auxiliary’s current By-Laws shall be posted at all times on the Auxiliary Bulletin Board, so they are available to all members of the Auxiliary to read.</a:t>
            </a:r>
            <a:endParaRPr lang="en-US" b="1" dirty="0"/>
          </a:p>
        </p:txBody>
      </p:sp>
    </p:spTree>
    <p:extLst>
      <p:ext uri="{BB962C8B-B14F-4D97-AF65-F5344CB8AC3E}">
        <p14:creationId xmlns:p14="http://schemas.microsoft.com/office/powerpoint/2010/main" val="97285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5" y="178625"/>
            <a:ext cx="11813309" cy="6740307"/>
          </a:xfrm>
          <a:prstGeom prst="rect">
            <a:avLst/>
          </a:prstGeom>
        </p:spPr>
        <p:txBody>
          <a:bodyPr wrap="square">
            <a:spAutoFit/>
          </a:bodyPr>
          <a:lstStyle/>
          <a:p>
            <a:pPr marL="341313" indent="-341313"/>
            <a:r>
              <a:rPr lang="en-US" b="1" dirty="0">
                <a:ea typeface="Times New Roman" panose="02020603050405020304" pitchFamily="18" charset="0"/>
              </a:rPr>
              <a:t>11. </a:t>
            </a:r>
            <a:r>
              <a:rPr lang="en-US" dirty="0">
                <a:ea typeface="Times New Roman" panose="02020603050405020304" pitchFamily="18" charset="0"/>
              </a:rPr>
              <a:t>The Madam Secretary shall segregate and enter amounts of all monies received upon her records to the credit of the respective funds of the Auxiliary, as required by the Laws of the Order, and shall pay such money to the Madam Treasurer at the close of each meeting, or on the succeeding day and demand the signature of the Madam Treasurer in the Secretary’s Cash Book, for money received by the Madam Treasurer.</a:t>
            </a:r>
          </a:p>
          <a:p>
            <a:endParaRPr lang="en-US" dirty="0"/>
          </a:p>
          <a:p>
            <a:pPr marL="346075" indent="-346075"/>
            <a:r>
              <a:rPr lang="en-US" b="1" dirty="0"/>
              <a:t>12. </a:t>
            </a:r>
            <a:r>
              <a:rPr lang="en-US" dirty="0"/>
              <a:t>The Madam Secretary shall demand, receive and immediately receipt for all money and/or property belonging to the Auxiliary and receive from every source, including any committee, Marching Club, Degree or Drill Team or other Internal Unit.</a:t>
            </a:r>
          </a:p>
          <a:p>
            <a:pPr marL="346075" indent="-346075"/>
            <a:endParaRPr lang="en-US" dirty="0">
              <a:solidFill>
                <a:srgbClr val="FF0000"/>
              </a:solidFill>
            </a:endParaRPr>
          </a:p>
          <a:p>
            <a:pPr marL="346075" indent="-346075"/>
            <a:r>
              <a:rPr lang="en-US" b="1" dirty="0"/>
              <a:t>13. </a:t>
            </a:r>
            <a:r>
              <a:rPr lang="en-US" dirty="0"/>
              <a:t>May appoint an assistant to efficiently carry on the duties of her office. The assistants so appointed shall give bond for the faithful performance of such duties, the premiums to be paid for by the Auxiliary. The Secretary shall also be responsible for her bond, for the faithful performance of the duties assigned to such assistants</a:t>
            </a:r>
            <a:r>
              <a:rPr lang="en-US" b="1" dirty="0"/>
              <a:t>. </a:t>
            </a:r>
            <a:r>
              <a:rPr lang="en-US" dirty="0"/>
              <a:t>The assistants’ compensation shall be paid by regular Auxiliary check from the treasury of the Auxiliary if compensation is provided for in the By-Laws of the Local Auxiliary</a:t>
            </a:r>
            <a:r>
              <a:rPr lang="en-US" b="1" dirty="0"/>
              <a:t>,</a:t>
            </a:r>
            <a:r>
              <a:rPr lang="en-US" dirty="0"/>
              <a:t> and in that event, the compensation to the assistant shall not be charged against, and regularly deducted from, the compensation of the Secretary. </a:t>
            </a:r>
            <a:r>
              <a:rPr lang="en-US" b="1" dirty="0"/>
              <a:t>No compensation shall be paid to the assistant unless specifically stated in the Auxiliary By-Laws.</a:t>
            </a:r>
          </a:p>
          <a:p>
            <a:pPr marL="346075" indent="-346075"/>
            <a:endParaRPr lang="en-US" dirty="0"/>
          </a:p>
          <a:p>
            <a:pPr hangingPunct="0">
              <a:spcBef>
                <a:spcPts val="0"/>
              </a:spcBef>
            </a:pPr>
            <a:r>
              <a:rPr lang="en-US" b="1" dirty="0"/>
              <a:t>14. </a:t>
            </a:r>
            <a:r>
              <a:rPr lang="en-US" dirty="0"/>
              <a:t>Shall read at every meeting:</a:t>
            </a:r>
          </a:p>
          <a:p>
            <a:pPr hangingPunct="0"/>
            <a:endParaRPr lang="en-US" dirty="0"/>
          </a:p>
          <a:p>
            <a:pPr marL="914400" lvl="1" indent="-457200" hangingPunct="0">
              <a:spcBef>
                <a:spcPts val="0"/>
              </a:spcBef>
              <a:buFont typeface="+mj-lt"/>
              <a:buAutoNum type="alphaLcPeriod"/>
            </a:pPr>
            <a:r>
              <a:rPr lang="en-US" dirty="0"/>
              <a:t>An itemized account of the receipts to and the disbursements from each fund of the Auxiliary since the last regular meeting. </a:t>
            </a:r>
          </a:p>
          <a:p>
            <a:pPr marL="914400" lvl="1" indent="-457200" hangingPunct="0">
              <a:spcBef>
                <a:spcPts val="0"/>
              </a:spcBef>
              <a:buFont typeface="+mj-lt"/>
              <a:buAutoNum type="alphaLcPeriod"/>
            </a:pPr>
            <a:r>
              <a:rPr lang="en-US" dirty="0"/>
              <a:t>At the last regular meeting of each month she shall read an itemized list of all, approved unpaid bills of the Auxiliary on hand, and the date such bills were due and payable.</a:t>
            </a:r>
          </a:p>
          <a:p>
            <a:pPr marL="914400" lvl="1" indent="-457200" hangingPunct="0">
              <a:spcBef>
                <a:spcPts val="0"/>
              </a:spcBef>
              <a:buFont typeface="+mj-lt"/>
              <a:buAutoNum type="alphaLcPeriod"/>
            </a:pPr>
            <a:endParaRPr lang="en-US" dirty="0"/>
          </a:p>
        </p:txBody>
      </p:sp>
    </p:spTree>
    <p:extLst>
      <p:ext uri="{BB962C8B-B14F-4D97-AF65-F5344CB8AC3E}">
        <p14:creationId xmlns:p14="http://schemas.microsoft.com/office/powerpoint/2010/main" val="3649990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16" y="1324804"/>
            <a:ext cx="11628583" cy="5078313"/>
          </a:xfrm>
          <a:prstGeom prst="rect">
            <a:avLst/>
          </a:prstGeom>
        </p:spPr>
        <p:txBody>
          <a:bodyPr wrap="square">
            <a:spAutoFit/>
          </a:bodyPr>
          <a:lstStyle/>
          <a:p>
            <a:pPr defTabSz="341313">
              <a:spcBef>
                <a:spcPts val="0"/>
              </a:spcBef>
            </a:pPr>
            <a:r>
              <a:rPr lang="en-US" b="1" dirty="0"/>
              <a:t>15. </a:t>
            </a:r>
            <a:r>
              <a:rPr lang="en-US" dirty="0"/>
              <a:t>Shall, on request, deliver all books, papers and property of the Auxiliary to the Auditor or to such officer or officers as 	the Grand Worthy President or the Grand Secretary shall direct.</a:t>
            </a:r>
          </a:p>
          <a:p>
            <a:pPr defTabSz="341313">
              <a:spcBef>
                <a:spcPts val="0"/>
              </a:spcBef>
            </a:pPr>
            <a:endParaRPr lang="en-US" dirty="0"/>
          </a:p>
          <a:p>
            <a:pPr marL="400050" indent="-400050"/>
            <a:r>
              <a:rPr lang="en-US" b="1" dirty="0">
                <a:ea typeface="Times New Roman" panose="02020603050405020304" pitchFamily="18" charset="0"/>
              </a:rPr>
              <a:t>16. </a:t>
            </a:r>
            <a:r>
              <a:rPr lang="en-US" dirty="0">
                <a:ea typeface="Times New Roman" panose="02020603050405020304" pitchFamily="18" charset="0"/>
              </a:rPr>
              <a:t>S</a:t>
            </a:r>
            <a:r>
              <a:rPr lang="en-US" dirty="0"/>
              <a:t>hall receive compensation for the performance of her duties as may be prescribed by the By-Laws of the Auxiliary. </a:t>
            </a:r>
          </a:p>
          <a:p>
            <a:pPr marL="742950" indent="-342900">
              <a:buFont typeface="+mj-lt"/>
              <a:buAutoNum type="alphaLcParenR"/>
            </a:pPr>
            <a:endParaRPr lang="en-US" dirty="0"/>
          </a:p>
          <a:p>
            <a:pPr marL="742950" indent="-342900">
              <a:buFont typeface="+mj-lt"/>
              <a:buAutoNum type="alphaLcParenR"/>
            </a:pPr>
            <a:r>
              <a:rPr lang="en-US" dirty="0"/>
              <a:t>Such compensation shall be a per-capita compensation </a:t>
            </a:r>
          </a:p>
          <a:p>
            <a:pPr marL="742950" indent="-342900">
              <a:buFont typeface="+mj-lt"/>
              <a:buAutoNum type="alphaLcParenR"/>
            </a:pPr>
            <a:r>
              <a:rPr lang="en-US" dirty="0"/>
              <a:t>Shall be based upon the number of members who are in good standing or who are not more than (1) month in arrears. </a:t>
            </a:r>
          </a:p>
          <a:p>
            <a:pPr marL="400050" indent="-3175" defTabSz="369888">
              <a:buFont typeface="+mj-lt"/>
              <a:buAutoNum type="alphaLcParenR"/>
            </a:pPr>
            <a:r>
              <a:rPr lang="en-US" dirty="0"/>
              <a:t>	Shall not be paid until all required reports have been completed and transmitted.</a:t>
            </a:r>
          </a:p>
          <a:p>
            <a:pPr marL="396875" defTabSz="369888"/>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p:txBody>
      </p:sp>
    </p:spTree>
    <p:extLst>
      <p:ext uri="{BB962C8B-B14F-4D97-AF65-F5344CB8AC3E}">
        <p14:creationId xmlns:p14="http://schemas.microsoft.com/office/powerpoint/2010/main" val="191210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342" y="394692"/>
            <a:ext cx="10646229" cy="6463308"/>
          </a:xfrm>
          <a:prstGeom prst="rect">
            <a:avLst/>
          </a:prstGeom>
          <a:noFill/>
        </p:spPr>
        <p:txBody>
          <a:bodyPr wrap="square" rtlCol="0">
            <a:spAutoFit/>
          </a:bodyPr>
          <a:lstStyle/>
          <a:p>
            <a:pPr algn="ctr"/>
            <a:r>
              <a:rPr lang="en-US" b="1" dirty="0"/>
              <a:t>GENERAL DUTIES AND RESPONSIBILITIES OF ALL AUXILIARY OFFICERS</a:t>
            </a:r>
          </a:p>
          <a:p>
            <a:pPr algn="ctr"/>
            <a:endParaRPr lang="en-US" b="1" dirty="0"/>
          </a:p>
          <a:p>
            <a:r>
              <a:rPr lang="en-US" dirty="0"/>
              <a:t>Members are elected to serve in the respective offices of the Auxiliary because the membership has confidence in these individuals – confidence in their ability to direct the various activities – and confidence in their integrity. If you are an offi­cer, you are most anxious to fulfill the trust that has been placed in you. </a:t>
            </a:r>
          </a:p>
          <a:p>
            <a:r>
              <a:rPr lang="en-US" dirty="0"/>
              <a:t> </a:t>
            </a:r>
          </a:p>
          <a:p>
            <a:r>
              <a:rPr lang="en-US" dirty="0"/>
              <a:t>The Rules and Regulations for the Government of Ladies Auxiliaries, the Ritual, and the operating By­-Laws of the Auxiliary are the “guide post” by which the offi­cers should be directed in the conduct of their various duties.</a:t>
            </a:r>
          </a:p>
          <a:p>
            <a:r>
              <a:rPr lang="en-US" dirty="0"/>
              <a:t> </a:t>
            </a:r>
          </a:p>
          <a:p>
            <a:r>
              <a:rPr lang="en-US" dirty="0"/>
              <a:t>Each officer has her own specific duties and if these are performed as they should be, and in cooperation with the efforts of every other officer, the Auxiliary will have every right to be proud and pleased with the officers elected. </a:t>
            </a:r>
            <a:br>
              <a:rPr lang="en-US" dirty="0"/>
            </a:br>
            <a:endParaRPr lang="en-US" dirty="0"/>
          </a:p>
          <a:p>
            <a:r>
              <a:rPr lang="en-US" dirty="0"/>
              <a:t>First, the officers meetings are designed to lay plans for future programs. The officers do not transact any business, nor spend any of the funds of the Auxiliary. All officers are expected to attend the officers meetings and be prepared to active­ly participate in a discussion of the suggested programs and present constructive ideas for advancing the welfare of the Auxiliary. By “pooling” these suggestions, the officers can then recommend projects to the Auxiliary for consideration and final action. </a:t>
            </a:r>
          </a:p>
          <a:p>
            <a:endParaRPr lang="en-US" dirty="0"/>
          </a:p>
          <a:p>
            <a:r>
              <a:rPr lang="en-US" dirty="0"/>
              <a:t> </a:t>
            </a:r>
          </a:p>
        </p:txBody>
      </p:sp>
    </p:spTree>
    <p:extLst>
      <p:ext uri="{BB962C8B-B14F-4D97-AF65-F5344CB8AC3E}">
        <p14:creationId xmlns:p14="http://schemas.microsoft.com/office/powerpoint/2010/main" val="53333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617" y="76674"/>
            <a:ext cx="11711709" cy="5078313"/>
          </a:xfrm>
          <a:prstGeom prst="rect">
            <a:avLst/>
          </a:prstGeom>
        </p:spPr>
        <p:txBody>
          <a:bodyPr wrap="square">
            <a:spAutoFit/>
          </a:bodyPr>
          <a:lstStyle/>
          <a:p>
            <a:pPr marL="346075" indent="-346075"/>
            <a:r>
              <a:rPr lang="en-US" b="1" dirty="0"/>
              <a:t>17. Temporary Receipts - </a:t>
            </a:r>
            <a:r>
              <a:rPr lang="en-US" dirty="0"/>
              <a:t>to immediately acknowledge receipt of dues and application fees. </a:t>
            </a:r>
          </a:p>
          <a:p>
            <a:pPr marL="346075" indent="-346075"/>
            <a:endParaRPr lang="en-US" dirty="0"/>
          </a:p>
          <a:p>
            <a:pPr marL="346075" indent="-346075"/>
            <a:r>
              <a:rPr lang="en-US" dirty="0"/>
              <a:t>	</a:t>
            </a:r>
            <a:r>
              <a:rPr lang="en-US" b="1" dirty="0"/>
              <a:t>Miscellaneous Receipts -</a:t>
            </a:r>
            <a:r>
              <a:rPr lang="en-US" dirty="0"/>
              <a:t> a duplicate carbon receipt for all other monies received </a:t>
            </a:r>
          </a:p>
          <a:p>
            <a:pPr marL="346075" indent="-346075"/>
            <a:r>
              <a:rPr lang="en-US" dirty="0"/>
              <a:t>	- original to be given to the person you received money from</a:t>
            </a:r>
          </a:p>
          <a:p>
            <a:pPr marL="346075" indent="-346075"/>
            <a:r>
              <a:rPr lang="en-US" dirty="0"/>
              <a:t>	- Receipts are in numerical order.</a:t>
            </a:r>
          </a:p>
          <a:p>
            <a:pPr marL="346075" indent="-346075"/>
            <a:endParaRPr lang="en-US" dirty="0"/>
          </a:p>
          <a:p>
            <a:pPr marL="346075" indent="-346075"/>
            <a:r>
              <a:rPr lang="en-US" dirty="0"/>
              <a:t>	Both receipts provided by the Grand Aerie.</a:t>
            </a:r>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a:p>
            <a:pPr marL="346075" indent="-346075"/>
            <a:endParaRPr lang="en-US" dirty="0"/>
          </a:p>
        </p:txBody>
      </p:sp>
      <p:pic>
        <p:nvPicPr>
          <p:cNvPr id="4" name="Picture 3" descr="C:\Users\DONALD\Documents\My Scans\scan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17" y="2068944"/>
            <a:ext cx="11711710"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202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075" y="2480105"/>
            <a:ext cx="11911053" cy="923330"/>
          </a:xfrm>
          <a:prstGeom prst="rect">
            <a:avLst/>
          </a:prstGeom>
        </p:spPr>
        <p:txBody>
          <a:bodyPr wrap="square">
            <a:spAutoFit/>
          </a:bodyPr>
          <a:lstStyle/>
          <a:p>
            <a:pPr algn="ctr"/>
            <a:endParaRPr lang="en-US" b="1" dirty="0"/>
          </a:p>
          <a:p>
            <a:endParaRPr lang="en-US" b="1" dirty="0">
              <a:ea typeface="Times New Roman" panose="02020603050405020304" pitchFamily="18" charset="0"/>
            </a:endParaRPr>
          </a:p>
          <a:p>
            <a:endParaRPr lang="en-US" dirty="0"/>
          </a:p>
        </p:txBody>
      </p:sp>
      <p:sp>
        <p:nvSpPr>
          <p:cNvPr id="3" name="Rectangle 2"/>
          <p:cNvSpPr/>
          <p:nvPr/>
        </p:nvSpPr>
        <p:spPr>
          <a:xfrm>
            <a:off x="151074" y="198783"/>
            <a:ext cx="11911053" cy="1754326"/>
          </a:xfrm>
          <a:prstGeom prst="rect">
            <a:avLst/>
          </a:prstGeom>
        </p:spPr>
        <p:txBody>
          <a:bodyPr wrap="square">
            <a:spAutoFit/>
          </a:bodyPr>
          <a:lstStyle/>
          <a:p>
            <a:pPr lvl="0" hangingPunct="0"/>
            <a:r>
              <a:rPr lang="en-US" b="1" dirty="0"/>
              <a:t>18. </a:t>
            </a:r>
            <a:r>
              <a:rPr lang="en-US" b="1" i="1" u="sng" dirty="0">
                <a:latin typeface="Calibri" panose="020F0502020204030204" pitchFamily="34" charset="0"/>
                <a:cs typeface="Calibri" panose="020F0502020204030204" pitchFamily="34" charset="0"/>
              </a:rPr>
              <a:t>DISTRIBUTION OF RECEIPT FORMS</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Can be obtained from the Grand Aerie Supply Department.</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A valuable tool for making the turnover of money to the Treasurer and making your report to the membership.</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Not to be used as a receipt from the Treasurer.</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Indicates how your deposits are made to the different funds.</a:t>
            </a:r>
          </a:p>
          <a:p>
            <a:pPr marL="514350" lvl="0" indent="-514350" hangingPunct="0">
              <a:buFont typeface="+mj-lt"/>
              <a:buAutoNum type="alphaLcParenR"/>
            </a:pPr>
            <a:r>
              <a:rPr lang="en-US" dirty="0">
                <a:latin typeface="Calibri" panose="020F0502020204030204" pitchFamily="34" charset="0"/>
                <a:cs typeface="Calibri" panose="020F0502020204030204" pitchFamily="34" charset="0"/>
              </a:rPr>
              <a:t>Perforated for tearing off part for the Treasurer.</a:t>
            </a:r>
            <a:endParaRPr lang="en-US" dirty="0"/>
          </a:p>
        </p:txBody>
      </p:sp>
      <p:pic>
        <p:nvPicPr>
          <p:cNvPr id="4" name="Picture 3" descr="G:\ClubOps Scol\Distribution R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9" y="1862231"/>
            <a:ext cx="11776377" cy="489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32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2880" y="206734"/>
            <a:ext cx="11823590" cy="63689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hangingPunct="0">
              <a:spcBef>
                <a:spcPts val="0"/>
              </a:spcBef>
              <a:buFont typeface="Arial" panose="020B0604020202020204" pitchFamily="34" charset="0"/>
              <a:buNone/>
            </a:pPr>
            <a:r>
              <a:rPr lang="en-US" sz="1800" b="1" dirty="0">
                <a:latin typeface="Calibri" panose="020F0502020204030204" pitchFamily="34" charset="0"/>
                <a:cs typeface="Calibri" panose="020F0502020204030204" pitchFamily="34" charset="0"/>
              </a:rPr>
              <a:t>19. SECRETARY’S MINUTE BOOK</a:t>
            </a:r>
          </a:p>
          <a:p>
            <a:pPr marL="0" indent="0" hangingPunct="0">
              <a:spcBef>
                <a:spcPts val="0"/>
              </a:spcBef>
              <a:buFont typeface="Arial" panose="020B0604020202020204" pitchFamily="34" charset="0"/>
              <a:buNone/>
            </a:pPr>
            <a:endParaRPr lang="en-US" sz="1800" b="1" i="1" u="sng" dirty="0">
              <a:latin typeface="Calibri" panose="020F0502020204030204" pitchFamily="34" charset="0"/>
              <a:cs typeface="Calibri" panose="020F0502020204030204" pitchFamily="34" charset="0"/>
            </a:endParaRPr>
          </a:p>
          <a:p>
            <a:pPr marL="514350" indent="-514350" hangingPunct="0">
              <a:spcBef>
                <a:spcPts val="0"/>
              </a:spcBef>
              <a:buFont typeface="+mj-lt"/>
              <a:buAutoNum type="arabicPeriod"/>
            </a:pPr>
            <a:r>
              <a:rPr lang="en-US" sz="1800" dirty="0">
                <a:cs typeface="Calibri" panose="020F0502020204030204" pitchFamily="34" charset="0"/>
              </a:rPr>
              <a:t>Secretary’s must keep a complete and full record of the proceedings of the Auxiliary.</a:t>
            </a:r>
          </a:p>
          <a:p>
            <a:pPr marL="514350" indent="-514350" hangingPunct="0">
              <a:spcBef>
                <a:spcPts val="0"/>
              </a:spcBef>
              <a:buFont typeface="+mj-lt"/>
              <a:buAutoNum type="arabicPeriod"/>
            </a:pPr>
            <a:endParaRPr lang="en-US" sz="1800" dirty="0">
              <a:cs typeface="Calibri" panose="020F0502020204030204" pitchFamily="34" charset="0"/>
            </a:endParaRPr>
          </a:p>
          <a:p>
            <a:pPr marL="514350" indent="-514350" hangingPunct="0">
              <a:spcBef>
                <a:spcPts val="0"/>
              </a:spcBef>
              <a:buFont typeface="+mj-lt"/>
              <a:buAutoNum type="arabicPeriod"/>
            </a:pPr>
            <a:r>
              <a:rPr lang="en-US" sz="1800" dirty="0">
                <a:cs typeface="Calibri" panose="020F0502020204030204" pitchFamily="34" charset="0"/>
              </a:rPr>
              <a:t>DO NOT attempt to write out completed minutes of the meeting during the meeting.  Take notes and/or record the meeting. </a:t>
            </a:r>
          </a:p>
          <a:p>
            <a:pPr marL="342900" indent="-342900" hangingPunct="0">
              <a:spcBef>
                <a:spcPts val="0"/>
              </a:spcBef>
              <a:buFont typeface="+mj-lt"/>
              <a:buAutoNum type="arabicPeriod"/>
            </a:pPr>
            <a:endParaRPr lang="en-US" sz="1800" dirty="0">
              <a:cs typeface="Calibri" panose="020F0502020204030204" pitchFamily="34" charset="0"/>
            </a:endParaRPr>
          </a:p>
          <a:p>
            <a:pPr marL="517525" indent="-517525" hangingPunct="0">
              <a:spcBef>
                <a:spcPts val="0"/>
              </a:spcBef>
              <a:buFont typeface="+mj-lt"/>
              <a:buAutoNum type="arabicPeriod"/>
            </a:pPr>
            <a:r>
              <a:rPr lang="en-US" sz="1800" dirty="0">
                <a:cs typeface="Calibri" panose="020F0502020204030204" pitchFamily="34" charset="0"/>
              </a:rPr>
              <a:t>A Local Auxiliary may, by a proper By-Law, prohibit the tape recording of any of its meetings other than that done by the Secretary or designated recorder for those proceedings or meetings. Opinion No. 703.</a:t>
            </a:r>
          </a:p>
          <a:p>
            <a:pPr marL="517525" indent="-517525" hangingPunct="0">
              <a:spcBef>
                <a:spcPts val="0"/>
              </a:spcBef>
              <a:buFont typeface="+mj-lt"/>
              <a:buAutoNum type="arabicPeriod"/>
            </a:pPr>
            <a:endParaRPr lang="en-US" sz="1800" dirty="0">
              <a:cs typeface="Calibri" panose="020F0502020204030204" pitchFamily="34" charset="0"/>
            </a:endParaRPr>
          </a:p>
          <a:p>
            <a:pPr marL="342900" indent="-342900" hangingPunct="0">
              <a:spcBef>
                <a:spcPts val="0"/>
              </a:spcBef>
              <a:buFont typeface="+mj-lt"/>
              <a:buAutoNum type="arabicPeriod"/>
            </a:pPr>
            <a:r>
              <a:rPr lang="en-US" sz="1800" dirty="0"/>
              <a:t>Create an outline of standard minutes required so you have it available for each meeting:</a:t>
            </a:r>
          </a:p>
          <a:p>
            <a:pPr marL="342900" indent="-342900" hangingPunct="0">
              <a:spcBef>
                <a:spcPts val="0"/>
              </a:spcBef>
              <a:buFont typeface="+mj-lt"/>
              <a:buAutoNum type="arabicPeriod"/>
            </a:pPr>
            <a:endParaRPr lang="en-US" sz="1800" dirty="0"/>
          </a:p>
          <a:p>
            <a:pPr marL="914400" lvl="1" indent="-457200" hangingPunct="0">
              <a:spcBef>
                <a:spcPts val="0"/>
              </a:spcBef>
              <a:buFont typeface="+mj-lt"/>
              <a:buAutoNum type="alphaLcParenR"/>
            </a:pPr>
            <a:r>
              <a:rPr lang="en-US" sz="1800" dirty="0"/>
              <a:t>Roll Call of Officers</a:t>
            </a:r>
          </a:p>
          <a:p>
            <a:pPr marL="914400" lvl="1" indent="-457200" hangingPunct="0">
              <a:spcBef>
                <a:spcPts val="0"/>
              </a:spcBef>
              <a:buFont typeface="+mj-lt"/>
              <a:buAutoNum type="alphaLcParenR"/>
            </a:pPr>
            <a:r>
              <a:rPr lang="en-US" sz="1800" dirty="0"/>
              <a:t>Reading of the Minutes of the previous meeting</a:t>
            </a:r>
          </a:p>
          <a:p>
            <a:pPr marL="914400" lvl="1" indent="-457200" hangingPunct="0">
              <a:spcBef>
                <a:spcPts val="0"/>
              </a:spcBef>
              <a:buFont typeface="+mj-lt"/>
              <a:buAutoNum type="alphaLcParenR"/>
            </a:pPr>
            <a:r>
              <a:rPr lang="en-US" sz="1800" dirty="0"/>
              <a:t>Treasurer’s Report</a:t>
            </a:r>
          </a:p>
          <a:p>
            <a:pPr marL="914400" lvl="1" indent="-457200" hangingPunct="0">
              <a:spcBef>
                <a:spcPts val="0"/>
              </a:spcBef>
              <a:buFont typeface="+mj-lt"/>
              <a:buAutoNum type="alphaLcParenR"/>
            </a:pPr>
            <a:r>
              <a:rPr lang="en-US" sz="1800" dirty="0"/>
              <a:t>Old Business</a:t>
            </a:r>
          </a:p>
          <a:p>
            <a:pPr marL="914400" lvl="1" indent="-457200" hangingPunct="0">
              <a:spcBef>
                <a:spcPts val="0"/>
              </a:spcBef>
              <a:buFont typeface="+mj-lt"/>
              <a:buAutoNum type="alphaLcParenR"/>
            </a:pPr>
            <a:r>
              <a:rPr lang="en-US" sz="1800" dirty="0"/>
              <a:t>New Business</a:t>
            </a:r>
          </a:p>
          <a:p>
            <a:pPr marL="914400" lvl="1" indent="-457200" hangingPunct="0">
              <a:spcBef>
                <a:spcPts val="0"/>
              </a:spcBef>
              <a:buFont typeface="+mj-lt"/>
              <a:buAutoNum type="alphaLcParenR"/>
            </a:pPr>
            <a:r>
              <a:rPr lang="en-US" sz="1800" dirty="0"/>
              <a:t>Reading of new applicants</a:t>
            </a:r>
          </a:p>
          <a:p>
            <a:pPr marL="914400" lvl="1" indent="-457200" hangingPunct="0">
              <a:spcBef>
                <a:spcPts val="0"/>
              </a:spcBef>
              <a:buFont typeface="+mj-lt"/>
              <a:buAutoNum type="alphaLcParenR"/>
            </a:pPr>
            <a:r>
              <a:rPr lang="en-US" sz="1800" dirty="0"/>
              <a:t>Reading of re-enrolled applicants</a:t>
            </a:r>
          </a:p>
          <a:p>
            <a:pPr marL="914400" lvl="1" indent="-457200" hangingPunct="0">
              <a:spcBef>
                <a:spcPts val="0"/>
              </a:spcBef>
              <a:buFont typeface="+mj-lt"/>
              <a:buAutoNum type="alphaLcParenR"/>
            </a:pPr>
            <a:r>
              <a:rPr lang="en-US" sz="1800" dirty="0"/>
              <a:t>Etc.</a:t>
            </a:r>
          </a:p>
          <a:p>
            <a:pPr marL="914400" lvl="1" indent="-457200" hangingPunct="0">
              <a:spcBef>
                <a:spcPts val="0"/>
              </a:spcBef>
              <a:buFont typeface="+mj-lt"/>
              <a:buAutoNum type="alphaLcParenR"/>
            </a:pPr>
            <a:endParaRPr lang="en-US" sz="1800" dirty="0"/>
          </a:p>
          <a:p>
            <a:pPr marL="914400" lvl="1" indent="-457200" hangingPunct="0">
              <a:spcBef>
                <a:spcPts val="0"/>
              </a:spcBef>
              <a:buFont typeface="+mj-lt"/>
              <a:buAutoNum type="alphaLcParenR"/>
            </a:pPr>
            <a:endParaRPr lang="en-US" sz="1800" dirty="0"/>
          </a:p>
          <a:p>
            <a:pPr marL="914400" lvl="1" indent="-457200" hangingPunct="0">
              <a:spcBef>
                <a:spcPts val="0"/>
              </a:spcBef>
              <a:buFont typeface="+mj-lt"/>
              <a:buAutoNum type="alphaLcParenR"/>
            </a:pPr>
            <a:endParaRPr lang="en-US" sz="1800" dirty="0"/>
          </a:p>
          <a:p>
            <a:pPr marL="914400" lvl="1" indent="-457200" hangingPunct="0">
              <a:spcBef>
                <a:spcPts val="0"/>
              </a:spcBef>
              <a:buFont typeface="+mj-lt"/>
              <a:buAutoNum type="alphaLcParenR"/>
            </a:pPr>
            <a:endParaRPr lang="en-US" sz="1800" dirty="0"/>
          </a:p>
          <a:p>
            <a:pPr marL="342900" indent="-342900" hangingPunct="0">
              <a:spcBef>
                <a:spcPts val="0"/>
              </a:spcBef>
              <a:buFont typeface="+mj-lt"/>
              <a:buAutoNum type="arabicPeriod"/>
            </a:pPr>
            <a:endParaRPr lang="en-US" sz="1800" dirty="0">
              <a:latin typeface="Calibri" panose="020F0502020204030204" pitchFamily="34" charset="0"/>
              <a:cs typeface="Calibri" panose="020F0502020204030204" pitchFamily="34" charset="0"/>
            </a:endParaRPr>
          </a:p>
          <a:p>
            <a:pPr marL="0" indent="0" hangingPunct="0">
              <a:spcBef>
                <a:spcPts val="0"/>
              </a:spcBef>
              <a:buFont typeface="Arial" panose="020B0604020202020204" pitchFamily="34" charset="0"/>
              <a:buNone/>
            </a:pPr>
            <a:endParaRPr lang="en-US" sz="1800" dirty="0">
              <a:latin typeface="Calibri" panose="020F0502020204030204" pitchFamily="34" charset="0"/>
              <a:cs typeface="Calibri" panose="020F0502020204030204" pitchFamily="34" charset="0"/>
            </a:endParaRPr>
          </a:p>
          <a:p>
            <a:pPr marL="0" indent="0" hangingPunct="0">
              <a:spcBef>
                <a:spcPts val="0"/>
              </a:spcBef>
              <a:buFont typeface="Arial" panose="020B0604020202020204" pitchFamily="34" charset="0"/>
              <a:buNone/>
            </a:pPr>
            <a:endParaRPr lang="en-US" sz="1800" b="1" i="1" u="sng" dirty="0">
              <a:latin typeface="Calibri" panose="020F0502020204030204" pitchFamily="34" charset="0"/>
              <a:cs typeface="Calibri" panose="020F0502020204030204" pitchFamily="34" charset="0"/>
            </a:endParaRPr>
          </a:p>
          <a:p>
            <a:pPr marL="0" indent="0" hangingPunct="0">
              <a:spcBef>
                <a:spcPts val="0"/>
              </a:spcBef>
              <a:buFont typeface="Arial" panose="020B0604020202020204" pitchFamily="34" charset="0"/>
              <a:buNone/>
            </a:pPr>
            <a:endParaRPr lang="en-US" sz="1800" b="1" i="1" u="sng"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128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343" y="551289"/>
            <a:ext cx="11791785" cy="6740307"/>
          </a:xfrm>
          <a:prstGeom prst="rect">
            <a:avLst/>
          </a:prstGeom>
        </p:spPr>
        <p:txBody>
          <a:bodyPr wrap="square">
            <a:spAutoFit/>
          </a:bodyPr>
          <a:lstStyle/>
          <a:p>
            <a:pPr lvl="0" hangingPunct="0">
              <a:spcBef>
                <a:spcPts val="0"/>
              </a:spcBef>
            </a:pPr>
            <a:r>
              <a:rPr lang="en-US" dirty="0">
                <a:latin typeface="Calibri" panose="020F0502020204030204" pitchFamily="34" charset="0"/>
                <a:cs typeface="Calibri" panose="020F0502020204030204" pitchFamily="34" charset="0"/>
              </a:rPr>
              <a:t>5.	Minutes can be typed and glued to the Secretary’s minute book pages or maintained in a Applicant's binder.</a:t>
            </a:r>
          </a:p>
          <a:p>
            <a:pPr lvl="0" hangingPunct="0">
              <a:spcBef>
                <a:spcPts val="0"/>
              </a:spcBef>
            </a:pPr>
            <a:endParaRPr lang="en-US" dirty="0">
              <a:latin typeface="Calibri" panose="020F0502020204030204" pitchFamily="34" charset="0"/>
              <a:cs typeface="Calibri" panose="020F0502020204030204" pitchFamily="34" charset="0"/>
            </a:endParaRPr>
          </a:p>
          <a:p>
            <a:pPr lvl="0" hangingPunct="0">
              <a:spcBef>
                <a:spcPts val="0"/>
              </a:spcBef>
            </a:pPr>
            <a:r>
              <a:rPr lang="en-US" dirty="0">
                <a:latin typeface="Calibri" panose="020F0502020204030204" pitchFamily="34" charset="0"/>
                <a:cs typeface="Calibri" panose="020F0502020204030204" pitchFamily="34" charset="0"/>
              </a:rPr>
              <a:t>6.	It is VERY important to include the following in the Minutes book:</a:t>
            </a:r>
          </a:p>
          <a:p>
            <a:pPr lvl="0" hangingPunct="0"/>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Visiting Members</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Officers absent and if they were excused</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Applications received for New/Reenrolls/Dual/Transfer</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Applicant’s names voted upon</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Applicant’s names that were rejected</a:t>
            </a:r>
          </a:p>
          <a:p>
            <a:pPr marL="971550" lvl="1" indent="-514350" hangingPunct="0">
              <a:spcBef>
                <a:spcPts val="0"/>
              </a:spcBef>
              <a:buFont typeface="+mj-lt"/>
              <a:buAutoNum type="alphaLcParenR"/>
            </a:pPr>
            <a:r>
              <a:rPr lang="en-US" dirty="0">
                <a:latin typeface="Calibri" panose="020F0502020204030204" pitchFamily="34" charset="0"/>
                <a:cs typeface="Calibri" panose="020F0502020204030204" pitchFamily="34" charset="0"/>
              </a:rPr>
              <a:t>Applicant’s names who were initiated</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Members on the sick list</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Short resume on all communications received and read</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Action taken on reports of all committees</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Excuses of absentees</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Old Business – Motions, etc.</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New Business – Motions, etc.</a:t>
            </a:r>
          </a:p>
          <a:p>
            <a:pPr marL="914400" lvl="1" indent="-457200" hangingPunct="0">
              <a:buFont typeface="+mj-lt"/>
              <a:buAutoNum type="alphaLcParenR"/>
            </a:pPr>
            <a:r>
              <a:rPr lang="en-US" dirty="0">
                <a:latin typeface="Calibri" panose="020F0502020204030204" pitchFamily="34" charset="0"/>
                <a:cs typeface="Calibri" panose="020F0502020204030204" pitchFamily="34" charset="0"/>
              </a:rPr>
              <a:t>Good of the Order</a:t>
            </a: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marL="971550" lvl="1" indent="-514350" hangingPunct="0">
              <a:spcBef>
                <a:spcPts val="0"/>
              </a:spcBef>
              <a:buFont typeface="+mj-lt"/>
              <a:buAutoNum type="alphaLcParenR"/>
            </a:pPr>
            <a:endParaRPr lang="en-US" dirty="0">
              <a:latin typeface="Calibri" panose="020F0502020204030204" pitchFamily="34" charset="0"/>
              <a:cs typeface="Calibri" panose="020F0502020204030204" pitchFamily="34" charset="0"/>
            </a:endParaRPr>
          </a:p>
          <a:p>
            <a:pPr lvl="0" hangingPunct="0"/>
            <a:endParaRPr lang="en-US" b="1" i="1" u="sng" dirty="0">
              <a:latin typeface="Calibri Light" panose="020F0302020204030204" pitchFamily="34" charset="0"/>
            </a:endParaRPr>
          </a:p>
        </p:txBody>
      </p:sp>
    </p:spTree>
    <p:extLst>
      <p:ext uri="{BB962C8B-B14F-4D97-AF65-F5344CB8AC3E}">
        <p14:creationId xmlns:p14="http://schemas.microsoft.com/office/powerpoint/2010/main" val="2564442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432" y="323442"/>
            <a:ext cx="11789135" cy="6186309"/>
          </a:xfrm>
          <a:prstGeom prst="rect">
            <a:avLst/>
          </a:prstGeom>
        </p:spPr>
        <p:txBody>
          <a:bodyPr wrap="square">
            <a:spAutoFit/>
          </a:bodyPr>
          <a:lstStyle/>
          <a:p>
            <a:pPr marL="514350" lvl="0" indent="-514350" hangingPunct="0">
              <a:spcBef>
                <a:spcPts val="0"/>
              </a:spcBef>
              <a:buFont typeface="+mj-lt"/>
              <a:buAutoNum type="arabicPeriod" startAt="6"/>
            </a:pPr>
            <a:endParaRPr lang="en-US" dirty="0">
              <a:latin typeface="Calibri" panose="020F0502020204030204" pitchFamily="34" charset="0"/>
              <a:cs typeface="Calibri" panose="020F0502020204030204" pitchFamily="34" charset="0"/>
            </a:endParaRPr>
          </a:p>
          <a:p>
            <a:pPr algn="ctr" hangingPunct="0"/>
            <a:r>
              <a:rPr lang="en-US" b="1" dirty="0">
                <a:latin typeface="Calibri" panose="020F0502020204030204" pitchFamily="34" charset="0"/>
                <a:cs typeface="Calibri" panose="020F0502020204030204" pitchFamily="34" charset="0"/>
              </a:rPr>
              <a:t>20. SECRETARY’S MINUTE BOOK PART 2</a:t>
            </a:r>
          </a:p>
          <a:p>
            <a:pPr algn="ctr" hangingPunct="0"/>
            <a:endParaRPr lang="en-US" b="1" dirty="0">
              <a:latin typeface="Calibri" panose="020F0502020204030204" pitchFamily="34" charset="0"/>
              <a:cs typeface="Calibri" panose="020F0502020204030204" pitchFamily="34" charset="0"/>
            </a:endParaRPr>
          </a:p>
          <a:p>
            <a:pPr algn="ctr" hangingPunct="0"/>
            <a:endParaRPr lang="en-US" b="1"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Part two of the minute books is a record of all Special Committees.</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Part three is for a record of all Standing Committees.</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Part four is for recording attendance of all Officers.</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Fraternal and Fiscal Year – June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to May 31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a:t>
            </a:r>
          </a:p>
          <a:p>
            <a:pPr marL="342900" lvl="0"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342900" lvl="0"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There are 2 authorized funds:</a:t>
            </a:r>
          </a:p>
          <a:p>
            <a:pPr lvl="0" hangingPunct="0"/>
            <a:endParaRPr lang="en-US" dirty="0">
              <a:latin typeface="Calibri" panose="020F0502020204030204" pitchFamily="34" charset="0"/>
              <a:cs typeface="Calibri" panose="020F0502020204030204" pitchFamily="34" charset="0"/>
            </a:endParaRPr>
          </a:p>
          <a:p>
            <a:pPr marL="342900" indent="-342900">
              <a:buFont typeface="+mj-lt"/>
              <a:buAutoNum type="alphaLcParenR"/>
            </a:pPr>
            <a:r>
              <a:rPr lang="en-US" dirty="0"/>
              <a:t>General Fund </a:t>
            </a:r>
          </a:p>
          <a:p>
            <a:pPr marL="342900" indent="-342900">
              <a:buFont typeface="+mj-lt"/>
              <a:buAutoNum type="alphaLcParenR"/>
            </a:pPr>
            <a:r>
              <a:rPr lang="en-US" dirty="0"/>
              <a:t>Benefit Fund </a:t>
            </a:r>
          </a:p>
          <a:p>
            <a:pPr marL="342900" indent="-342900">
              <a:buFont typeface="+mj-lt"/>
              <a:buAutoNum type="alphaLcParenR"/>
            </a:pPr>
            <a:r>
              <a:rPr lang="en-US" dirty="0"/>
              <a:t>Local Auxiliaries may, by their By-Laws, provide for special funds for any purpose not prohibited by the Laws of the Order, upon obtaining the approval of the Grand Aerie Financial Advisor.</a:t>
            </a:r>
          </a:p>
          <a:p>
            <a:pPr marL="342900" indent="-342900">
              <a:buFont typeface="+mj-lt"/>
              <a:buAutoNum type="alphaLcParenR"/>
            </a:pPr>
            <a:endParaRPr lang="en-US" dirty="0"/>
          </a:p>
          <a:p>
            <a:pPr hangingPunct="0"/>
            <a:endParaRPr lang="en-US" dirty="0">
              <a:latin typeface="Calibri" panose="020F0502020204030204" pitchFamily="34" charset="0"/>
              <a:cs typeface="Calibri" panose="020F0502020204030204" pitchFamily="34" charset="0"/>
            </a:endParaRPr>
          </a:p>
          <a:p>
            <a:pPr hangingPunct="0"/>
            <a:r>
              <a:rPr lang="en-US" dirty="0">
                <a:latin typeface="Calibri" panose="020F0502020204030204" pitchFamily="34" charset="0"/>
                <a:cs typeface="Calibri" panose="020F0502020204030204" pitchFamily="34" charset="0"/>
              </a:rPr>
              <a:t>The Secretary Cash Book is available through the Grand Aerie Supply Department or you may use the Quicken </a:t>
            </a:r>
            <a:r>
              <a:rPr lang="en-US" dirty="0" err="1">
                <a:latin typeface="Calibri" panose="020F0502020204030204" pitchFamily="34" charset="0"/>
                <a:cs typeface="Calibri" panose="020F0502020204030204" pitchFamily="34" charset="0"/>
              </a:rPr>
              <a:t>Quickbooks</a:t>
            </a:r>
            <a:r>
              <a:rPr lang="en-US" dirty="0">
                <a:latin typeface="Calibri" panose="020F0502020204030204" pitchFamily="34" charset="0"/>
                <a:cs typeface="Calibri" panose="020F0502020204030204" pitchFamily="34" charset="0"/>
              </a:rPr>
              <a:t> or similar program.</a:t>
            </a:r>
            <a:endParaRPr lang="en-US" b="1" i="1" u="sng" dirty="0">
              <a:latin typeface="Calibri Light" panose="020F0302020204030204" pitchFamily="34" charset="0"/>
            </a:endParaRPr>
          </a:p>
        </p:txBody>
      </p:sp>
    </p:spTree>
    <p:extLst>
      <p:ext uri="{BB962C8B-B14F-4D97-AF65-F5344CB8AC3E}">
        <p14:creationId xmlns:p14="http://schemas.microsoft.com/office/powerpoint/2010/main" val="257033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0908"/>
            <a:ext cx="701964" cy="369332"/>
          </a:xfrm>
          <a:prstGeom prst="rect">
            <a:avLst/>
          </a:prstGeom>
          <a:noFill/>
        </p:spPr>
        <p:txBody>
          <a:bodyPr wrap="square" rtlCol="0">
            <a:spAutoFit/>
          </a:bodyPr>
          <a:lstStyle/>
          <a:p>
            <a:r>
              <a:rPr lang="en-US" b="1" dirty="0"/>
              <a:t>21.  </a:t>
            </a:r>
            <a:endParaRPr lang="en-US" dirty="0"/>
          </a:p>
        </p:txBody>
      </p:sp>
      <p:sp>
        <p:nvSpPr>
          <p:cNvPr id="4" name="Rectangle 2"/>
          <p:cNvSpPr>
            <a:spLocks noChangeArrowheads="1"/>
          </p:cNvSpPr>
          <p:nvPr/>
        </p:nvSpPr>
        <p:spPr bwMode="auto">
          <a:xfrm rot="5400000">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descr="Secretary's Cash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34145" y="-2341415"/>
            <a:ext cx="6604003" cy="1152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249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132608" y="-2316848"/>
            <a:ext cx="6123709" cy="1199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30908"/>
            <a:ext cx="701964" cy="369332"/>
          </a:xfrm>
          <a:prstGeom prst="rect">
            <a:avLst/>
          </a:prstGeom>
          <a:noFill/>
        </p:spPr>
        <p:txBody>
          <a:bodyPr wrap="square" rtlCol="0">
            <a:spAutoFit/>
          </a:bodyPr>
          <a:lstStyle/>
          <a:p>
            <a:r>
              <a:rPr lang="en-US" b="1" dirty="0"/>
              <a:t>21. a </a:t>
            </a:r>
            <a:endParaRPr lang="en-US" dirty="0"/>
          </a:p>
        </p:txBody>
      </p:sp>
    </p:spTree>
    <p:extLst>
      <p:ext uri="{BB962C8B-B14F-4D97-AF65-F5344CB8AC3E}">
        <p14:creationId xmlns:p14="http://schemas.microsoft.com/office/powerpoint/2010/main" val="342891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564" y="582067"/>
            <a:ext cx="11573163" cy="4247317"/>
          </a:xfrm>
          <a:prstGeom prst="rect">
            <a:avLst/>
          </a:prstGeom>
        </p:spPr>
        <p:txBody>
          <a:bodyPr wrap="square">
            <a:spAutoFit/>
          </a:bodyPr>
          <a:lstStyle/>
          <a:p>
            <a:pPr lvl="0" hangingPunct="0">
              <a:spcBef>
                <a:spcPts val="0"/>
              </a:spcBef>
            </a:pPr>
            <a:r>
              <a:rPr lang="en-US" b="1" dirty="0">
                <a:latin typeface="Calibri" panose="020F0502020204030204" pitchFamily="34" charset="0"/>
                <a:cs typeface="Calibri" panose="020F0502020204030204" pitchFamily="34" charset="0"/>
              </a:rPr>
              <a:t>22. </a:t>
            </a:r>
            <a:r>
              <a:rPr lang="en-US" dirty="0">
                <a:latin typeface="Calibri" panose="020F0502020204030204" pitchFamily="34" charset="0"/>
                <a:cs typeface="Calibri" panose="020F0502020204030204" pitchFamily="34" charset="0"/>
              </a:rPr>
              <a:t>Secretary’s Annual Report – Per Capita Tax</a:t>
            </a:r>
          </a:p>
          <a:p>
            <a:pPr lvl="0" hangingPunct="0"/>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Each Local Auxiliary shall pay to the Grand Aerie an annual Per Capita Tax of </a:t>
            </a:r>
            <a:r>
              <a:rPr lang="en-US" b="1" dirty="0">
                <a:latin typeface="Calibri" panose="020F0502020204030204" pitchFamily="34" charset="0"/>
                <a:cs typeface="Calibri" panose="020F0502020204030204" pitchFamily="34" charset="0"/>
              </a:rPr>
              <a:t>twenty ($20.00).</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Invoice will appear on the Membership Management System home page</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Paid from the Benefit Fund</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r>
              <a:rPr lang="en-US" dirty="0">
                <a:latin typeface="Calibri" panose="020F0502020204030204" pitchFamily="34" charset="0"/>
                <a:cs typeface="Calibri" panose="020F0502020204030204" pitchFamily="34" charset="0"/>
              </a:rPr>
              <a:t>Due and payable by June 1st. It becomes delinquent on July 1st.</a:t>
            </a: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800100" lvl="1" indent="-34290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6316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689" y="278296"/>
            <a:ext cx="4986570" cy="6376946"/>
          </a:xfrm>
          <a:prstGeom prst="rect">
            <a:avLst/>
          </a:prstGeom>
        </p:spPr>
      </p:pic>
      <p:sp>
        <p:nvSpPr>
          <p:cNvPr id="3" name="TextBox 2"/>
          <p:cNvSpPr txBox="1"/>
          <p:nvPr/>
        </p:nvSpPr>
        <p:spPr>
          <a:xfrm>
            <a:off x="452582" y="620202"/>
            <a:ext cx="2567709" cy="923330"/>
          </a:xfrm>
          <a:prstGeom prst="rect">
            <a:avLst/>
          </a:prstGeom>
          <a:noFill/>
        </p:spPr>
        <p:txBody>
          <a:bodyPr wrap="square" rtlCol="0">
            <a:spAutoFit/>
          </a:bodyPr>
          <a:lstStyle/>
          <a:p>
            <a:pPr marL="341313" indent="-341313" defTabSz="341313">
              <a:tabLst>
                <a:tab pos="341313" algn="l"/>
              </a:tabLst>
            </a:pPr>
            <a:r>
              <a:rPr lang="en-US" b="1" dirty="0"/>
              <a:t>23. </a:t>
            </a:r>
            <a:r>
              <a:rPr lang="en-US" dirty="0"/>
              <a:t>Sample of Local Auxiliary Per-Capita Tax Statement</a:t>
            </a:r>
          </a:p>
        </p:txBody>
      </p:sp>
    </p:spTree>
    <p:extLst>
      <p:ext uri="{BB962C8B-B14F-4D97-AF65-F5344CB8AC3E}">
        <p14:creationId xmlns:p14="http://schemas.microsoft.com/office/powerpoint/2010/main" val="2498206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582" y="620202"/>
            <a:ext cx="2567709" cy="923330"/>
          </a:xfrm>
          <a:prstGeom prst="rect">
            <a:avLst/>
          </a:prstGeom>
          <a:noFill/>
        </p:spPr>
        <p:txBody>
          <a:bodyPr wrap="square" rtlCol="0">
            <a:spAutoFit/>
          </a:bodyPr>
          <a:lstStyle/>
          <a:p>
            <a:pPr marL="341313" indent="-341313" defTabSz="341313">
              <a:tabLst>
                <a:tab pos="341313" algn="l"/>
              </a:tabLst>
            </a:pPr>
            <a:r>
              <a:rPr lang="en-US" b="1" dirty="0"/>
              <a:t>24. </a:t>
            </a:r>
            <a:r>
              <a:rPr lang="en-US" dirty="0"/>
              <a:t>Sample of State Auxiliary Per-Capita Tax Statement</a:t>
            </a:r>
          </a:p>
        </p:txBody>
      </p:sp>
      <p:pic>
        <p:nvPicPr>
          <p:cNvPr id="5" name="Picture 4" descr="A close-up of a bill&#10;&#10;Description automatically generated">
            <a:extLst>
              <a:ext uri="{FF2B5EF4-FFF2-40B4-BE49-F238E27FC236}">
                <a16:creationId xmlns:a16="http://schemas.microsoft.com/office/drawing/2014/main" id="{020172C0-9808-C538-420A-179CE765A6AA}"/>
              </a:ext>
            </a:extLst>
          </p:cNvPr>
          <p:cNvPicPr>
            <a:picLocks noChangeAspect="1"/>
          </p:cNvPicPr>
          <p:nvPr/>
        </p:nvPicPr>
        <p:blipFill>
          <a:blip r:embed="rId2"/>
          <a:stretch>
            <a:fillRect/>
          </a:stretch>
        </p:blipFill>
        <p:spPr>
          <a:xfrm>
            <a:off x="3463454" y="0"/>
            <a:ext cx="5265092" cy="6858000"/>
          </a:xfrm>
          <a:prstGeom prst="rect">
            <a:avLst/>
          </a:prstGeom>
        </p:spPr>
      </p:pic>
    </p:spTree>
    <p:extLst>
      <p:ext uri="{BB962C8B-B14F-4D97-AF65-F5344CB8AC3E}">
        <p14:creationId xmlns:p14="http://schemas.microsoft.com/office/powerpoint/2010/main" val="407384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72" y="514504"/>
            <a:ext cx="11174185" cy="6186309"/>
          </a:xfrm>
          <a:prstGeom prst="rect">
            <a:avLst/>
          </a:prstGeom>
        </p:spPr>
        <p:txBody>
          <a:bodyPr wrap="square">
            <a:spAutoFit/>
          </a:bodyPr>
          <a:lstStyle/>
          <a:p>
            <a:r>
              <a:rPr lang="en-US" dirty="0"/>
              <a:t>It is the duty of each officer to attend all meetings, regular, special and officers meetings. She should not be absent unless she has a good excuse, and if an offi­cer finds she cannot be present for a particular meeting, she should promptly noti­fy the Madam President and/or Madam Secretary. </a:t>
            </a:r>
          </a:p>
          <a:p>
            <a:r>
              <a:rPr lang="en-US" dirty="0"/>
              <a:t> </a:t>
            </a:r>
          </a:p>
          <a:p>
            <a:r>
              <a:rPr lang="en-US" dirty="0"/>
              <a:t>The Ritual is to be spoken, not read. Therefore, each officer should memorize her part as soon after installation as possible. She should be thoroughly acquainted with the duties of her office, but should be careful not to infringe upon the duties of any other officer. </a:t>
            </a:r>
          </a:p>
          <a:p>
            <a:r>
              <a:rPr lang="en-US" dirty="0"/>
              <a:t> </a:t>
            </a:r>
          </a:p>
          <a:p>
            <a:r>
              <a:rPr lang="en-US" dirty="0"/>
              <a:t>Each officer should be well informed on all programs of the Auxiliary and the manner in which they are to be conducted so that she can intelligently discuss them with anyone who requests information. It is the responsibility of the officers to direct the activities in such a manner that a spirit of harmony and cooperation prevails. </a:t>
            </a:r>
          </a:p>
          <a:p>
            <a:r>
              <a:rPr lang="en-US" dirty="0"/>
              <a:t> </a:t>
            </a:r>
          </a:p>
          <a:p>
            <a:r>
              <a:rPr lang="en-US" dirty="0"/>
              <a:t>Well­-organized business meetings will do much to encourage attendance at the regular meetings. Meetings should always open promptly at the designated hour. It is the responsibility of the Madam President to conduct the meetings; however, it is the duty of every officer to be prompt and be present when the meeting opens. It is also the duty of each one to do her part to assist in the conduct of a well­-organ­ized business session. </a:t>
            </a:r>
          </a:p>
          <a:p>
            <a:r>
              <a:rPr lang="en-US" dirty="0"/>
              <a:t> </a:t>
            </a:r>
          </a:p>
          <a:p>
            <a:r>
              <a:rPr lang="en-US" dirty="0"/>
              <a:t>Last the officers are the leaders of the Auxiliary. They represent the membership and should conduct themselves at all times with dignity. They should also be friendly in manner, treating all members alike. </a:t>
            </a:r>
          </a:p>
          <a:p>
            <a:r>
              <a:rPr lang="en-US" dirty="0"/>
              <a:t>If for any reason an officer does not complete her term, she does not receive cred­it for that office. </a:t>
            </a:r>
          </a:p>
        </p:txBody>
      </p:sp>
      <p:sp>
        <p:nvSpPr>
          <p:cNvPr id="3" name="Rectangle 2"/>
          <p:cNvSpPr/>
          <p:nvPr/>
        </p:nvSpPr>
        <p:spPr>
          <a:xfrm>
            <a:off x="1699953" y="145172"/>
            <a:ext cx="7942555" cy="369332"/>
          </a:xfrm>
          <a:prstGeom prst="rect">
            <a:avLst/>
          </a:prstGeom>
        </p:spPr>
        <p:txBody>
          <a:bodyPr wrap="square">
            <a:spAutoFit/>
          </a:bodyPr>
          <a:lstStyle/>
          <a:p>
            <a:pPr algn="ctr"/>
            <a:r>
              <a:rPr lang="en-US" b="1" dirty="0"/>
              <a:t>GENERAL DUTIES AND RESPONSIBILITIES OF ALL AUXILIARY OFFICERS</a:t>
            </a:r>
          </a:p>
        </p:txBody>
      </p:sp>
    </p:spTree>
    <p:extLst>
      <p:ext uri="{BB962C8B-B14F-4D97-AF65-F5344CB8AC3E}">
        <p14:creationId xmlns:p14="http://schemas.microsoft.com/office/powerpoint/2010/main" val="4173504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392" y="212437"/>
            <a:ext cx="11759979" cy="6186309"/>
          </a:xfrm>
          <a:prstGeom prst="rect">
            <a:avLst/>
          </a:prstGeom>
        </p:spPr>
        <p:txBody>
          <a:bodyPr wrap="square">
            <a:spAutoFit/>
          </a:bodyPr>
          <a:lstStyle/>
          <a:p>
            <a:pPr lvl="0" hangingPunct="0">
              <a:spcBef>
                <a:spcPts val="0"/>
              </a:spcBef>
            </a:pPr>
            <a:r>
              <a:rPr lang="en-US" b="1" dirty="0">
                <a:cs typeface="Calibri" panose="020F0502020204030204" pitchFamily="34" charset="0"/>
              </a:rPr>
              <a:t>25. </a:t>
            </a:r>
            <a:r>
              <a:rPr lang="en-US" dirty="0">
                <a:cs typeface="Calibri" panose="020F0502020204030204" pitchFamily="34" charset="0"/>
              </a:rPr>
              <a:t>Delinquent Members and Dues Reminders</a:t>
            </a:r>
          </a:p>
          <a:p>
            <a:pPr lvl="0" hangingPunct="0"/>
            <a:endParaRPr lang="en-US" dirty="0">
              <a:cs typeface="Calibri" panose="020F0502020204030204" pitchFamily="34" charset="0"/>
            </a:endParaRPr>
          </a:p>
          <a:p>
            <a:pPr marL="971550" lvl="1" indent="-514350" hangingPunct="0">
              <a:spcBef>
                <a:spcPts val="0"/>
              </a:spcBef>
              <a:buFont typeface="+mj-lt"/>
              <a:buAutoNum type="alphaLcPeriod"/>
            </a:pPr>
            <a:r>
              <a:rPr lang="en-US" dirty="0">
                <a:cs typeface="Calibri" panose="020F0502020204030204" pitchFamily="34" charset="0"/>
              </a:rPr>
              <a:t>Members are considered delinquent as of June 1</a:t>
            </a:r>
            <a:r>
              <a:rPr lang="en-US" baseline="30000" dirty="0">
                <a:cs typeface="Calibri" panose="020F0502020204030204" pitchFamily="34" charset="0"/>
              </a:rPr>
              <a:t>st</a:t>
            </a:r>
            <a:r>
              <a:rPr lang="en-US" dirty="0">
                <a:cs typeface="Calibri" panose="020F0502020204030204" pitchFamily="34" charset="0"/>
              </a:rPr>
              <a:t>.</a:t>
            </a:r>
          </a:p>
          <a:p>
            <a:pPr marL="971550" lvl="1" indent="-514350" hangingPunct="0">
              <a:spcBef>
                <a:spcPts val="0"/>
              </a:spcBef>
              <a:buFont typeface="+mj-lt"/>
              <a:buAutoNum type="alphaLcPeriod"/>
            </a:pPr>
            <a:r>
              <a:rPr lang="en-US" dirty="0">
                <a:cs typeface="Calibri" panose="020F0502020204030204" pitchFamily="34" charset="0"/>
              </a:rPr>
              <a:t>A Delinquent Member Report is available in the Membership Management System.</a:t>
            </a:r>
          </a:p>
          <a:p>
            <a:pPr marL="971550" lvl="1" indent="-514350" hangingPunct="0">
              <a:spcBef>
                <a:spcPts val="0"/>
              </a:spcBef>
              <a:buFont typeface="+mj-lt"/>
              <a:buAutoNum type="alphaLcPeriod"/>
            </a:pPr>
            <a:r>
              <a:rPr lang="en-US" dirty="0">
                <a:cs typeface="Calibri" panose="020F0502020204030204" pitchFamily="34" charset="0"/>
              </a:rPr>
              <a:t>Dues Reminders will be sent by the Grand Aerie.</a:t>
            </a:r>
          </a:p>
          <a:p>
            <a:pPr lvl="0" hangingPunct="0"/>
            <a:endParaRPr lang="en-US" b="1" i="1" u="sng" dirty="0">
              <a:cs typeface="Calibri" panose="020F0502020204030204" pitchFamily="34" charset="0"/>
            </a:endParaRPr>
          </a:p>
          <a:p>
            <a:pPr lvl="0" hangingPunct="0">
              <a:spcBef>
                <a:spcPts val="0"/>
              </a:spcBef>
            </a:pPr>
            <a:r>
              <a:rPr lang="en-US" b="1" dirty="0">
                <a:cs typeface="Calibri" panose="020F0502020204030204" pitchFamily="34" charset="0"/>
              </a:rPr>
              <a:t>26.</a:t>
            </a:r>
            <a:r>
              <a:rPr lang="en-US" dirty="0">
                <a:cs typeface="Calibri" panose="020F0502020204030204" pitchFamily="34" charset="0"/>
              </a:rPr>
              <a:t> Report of Applications</a:t>
            </a:r>
          </a:p>
          <a:p>
            <a:pPr marL="514350" lvl="0" indent="-514350" hangingPunct="0">
              <a:spcBef>
                <a:spcPts val="0"/>
              </a:spcBef>
              <a:buFont typeface="+mj-lt"/>
              <a:buAutoNum type="arabicPeriod" startAt="4"/>
            </a:pPr>
            <a:endParaRPr lang="en-US" dirty="0">
              <a:cs typeface="Calibri" panose="020F0502020204030204" pitchFamily="34" charset="0"/>
            </a:endParaRPr>
          </a:p>
          <a:p>
            <a:pPr marL="914400" lvl="1" indent="-457200" hangingPunct="0">
              <a:spcBef>
                <a:spcPts val="0"/>
              </a:spcBef>
              <a:buFont typeface="+mj-lt"/>
              <a:buAutoNum type="alphaLcPeriod"/>
            </a:pPr>
            <a:r>
              <a:rPr lang="en-US" dirty="0">
                <a:cs typeface="Calibri" panose="020F0502020204030204" pitchFamily="34" charset="0"/>
              </a:rPr>
              <a:t>Applications for membership shall be entered into the MMS System before the next regularly scheduled meeting.</a:t>
            </a:r>
          </a:p>
          <a:p>
            <a:pPr marL="914400" lvl="1" indent="-457200" hangingPunct="0">
              <a:spcBef>
                <a:spcPts val="0"/>
              </a:spcBef>
              <a:buFont typeface="+mj-lt"/>
              <a:buAutoNum type="alphaLcPeriod"/>
            </a:pPr>
            <a:r>
              <a:rPr lang="en-US" dirty="0">
                <a:cs typeface="Calibri" panose="020F0502020204030204" pitchFamily="34" charset="0"/>
              </a:rPr>
              <a:t>An Initiation/Re-enrollment Report is available in the MMS System.</a:t>
            </a:r>
          </a:p>
          <a:p>
            <a:pPr marL="914400" lvl="1" indent="-457200" hangingPunct="0">
              <a:spcBef>
                <a:spcPts val="0"/>
              </a:spcBef>
              <a:buFont typeface="+mj-lt"/>
              <a:buAutoNum type="alphaLcPeriod"/>
            </a:pPr>
            <a:endParaRPr lang="en-US" dirty="0">
              <a:cs typeface="Calibri" panose="020F0502020204030204" pitchFamily="34" charset="0"/>
            </a:endParaRPr>
          </a:p>
          <a:p>
            <a:pPr lvl="0" hangingPunct="0">
              <a:spcBef>
                <a:spcPts val="0"/>
              </a:spcBef>
            </a:pPr>
            <a:r>
              <a:rPr lang="en-US" b="1" dirty="0"/>
              <a:t>27. </a:t>
            </a:r>
            <a:r>
              <a:rPr lang="en-US" dirty="0"/>
              <a:t>Notice of Election to Membership</a:t>
            </a:r>
          </a:p>
          <a:p>
            <a:pPr lvl="0" hangingPunct="0"/>
            <a:endParaRPr lang="en-US" dirty="0"/>
          </a:p>
          <a:p>
            <a:pPr marL="914400" lvl="1" indent="-457200" hangingPunct="0">
              <a:spcBef>
                <a:spcPts val="0"/>
              </a:spcBef>
              <a:buFont typeface="+mj-lt"/>
              <a:buAutoNum type="alphaLcPeriod"/>
            </a:pPr>
            <a:r>
              <a:rPr lang="en-US" dirty="0"/>
              <a:t>Must appear for interview within 60 day of notice</a:t>
            </a:r>
          </a:p>
          <a:p>
            <a:pPr marL="914400" lvl="1" indent="-457200" hangingPunct="0">
              <a:spcBef>
                <a:spcPts val="0"/>
              </a:spcBef>
              <a:buFont typeface="+mj-lt"/>
              <a:buAutoNum type="alphaLcPeriod"/>
            </a:pPr>
            <a:r>
              <a:rPr lang="en-US" dirty="0"/>
              <a:t>Has a period of six (6) months to appear for Initiation</a:t>
            </a:r>
          </a:p>
          <a:p>
            <a:pPr lvl="1" hangingPunct="0"/>
            <a:endParaRPr lang="en-US" dirty="0"/>
          </a:p>
          <a:p>
            <a:pPr marL="1428750" lvl="2" indent="-514350" hangingPunct="0">
              <a:spcBef>
                <a:spcPts val="0"/>
              </a:spcBef>
              <a:buFont typeface="+mj-lt"/>
              <a:buAutoNum type="romanLcPeriod"/>
            </a:pPr>
            <a:r>
              <a:rPr lang="en-US" dirty="0"/>
              <a:t>If they do not appear, they forfeit all fees paid.</a:t>
            </a:r>
          </a:p>
          <a:p>
            <a:pPr marL="1428750" lvl="2" indent="-514350" hangingPunct="0">
              <a:spcBef>
                <a:spcPts val="0"/>
              </a:spcBef>
              <a:buFont typeface="+mj-lt"/>
              <a:buAutoNum type="romanLcPeriod"/>
            </a:pPr>
            <a:r>
              <a:rPr lang="en-US" dirty="0"/>
              <a:t>Application for membership is cancelled.</a:t>
            </a:r>
          </a:p>
          <a:p>
            <a:pPr lvl="2" hangingPunct="0"/>
            <a:endParaRPr lang="en-US" dirty="0"/>
          </a:p>
          <a:p>
            <a:pPr lvl="0" hangingPunct="0">
              <a:spcBef>
                <a:spcPts val="0"/>
              </a:spcBef>
            </a:pPr>
            <a:r>
              <a:rPr lang="en-US" b="1" dirty="0"/>
              <a:t>28.</a:t>
            </a:r>
            <a:r>
              <a:rPr lang="en-US" dirty="0"/>
              <a:t> Report of Officers to the Grand Aerie</a:t>
            </a:r>
          </a:p>
          <a:p>
            <a:pPr lvl="0" hangingPunct="0"/>
            <a:endParaRPr lang="en-US" dirty="0"/>
          </a:p>
          <a:p>
            <a:pPr marL="914400" lvl="1" indent="-457200" hangingPunct="0">
              <a:spcBef>
                <a:spcPts val="0"/>
              </a:spcBef>
              <a:buFont typeface="+mj-lt"/>
              <a:buAutoNum type="alphaLcPeriod"/>
            </a:pPr>
            <a:r>
              <a:rPr lang="en-US" dirty="0"/>
              <a:t>The Secretary is required to enter all Officers and required Committees in the Membership Management System.</a:t>
            </a:r>
            <a:endParaRPr lang="en-US" dirty="0">
              <a:cs typeface="Calibri" panose="020F0502020204030204" pitchFamily="34" charset="0"/>
            </a:endParaRPr>
          </a:p>
        </p:txBody>
      </p:sp>
    </p:spTree>
    <p:extLst>
      <p:ext uri="{BB962C8B-B14F-4D97-AF65-F5344CB8AC3E}">
        <p14:creationId xmlns:p14="http://schemas.microsoft.com/office/powerpoint/2010/main" val="3195006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831" y="225261"/>
            <a:ext cx="11807687" cy="3139321"/>
          </a:xfrm>
          <a:prstGeom prst="rect">
            <a:avLst/>
          </a:prstGeom>
        </p:spPr>
        <p:txBody>
          <a:bodyPr wrap="square">
            <a:spAutoFit/>
          </a:bodyPr>
          <a:lstStyle/>
          <a:p>
            <a:pPr algn="ctr" hangingPunct="0"/>
            <a:r>
              <a:rPr lang="en-US" b="1" dirty="0">
                <a:latin typeface="Calibri" panose="020F0502020204030204" pitchFamily="34" charset="0"/>
                <a:ea typeface="Times New Roman" panose="02020603050405020304" pitchFamily="18" charset="0"/>
                <a:cs typeface="Calibri" panose="020F0502020204030204" pitchFamily="34" charset="0"/>
              </a:rPr>
              <a:t>29. MEMBERSHIP MANAGEMENT SYSTEM (MMS)</a:t>
            </a:r>
            <a:endParaRPr lang="en-US" dirty="0">
              <a:latin typeface="Calibri" panose="020F0502020204030204" pitchFamily="34" charset="0"/>
              <a:ea typeface="Times New Roman" panose="02020603050405020304" pitchFamily="18" charset="0"/>
              <a:cs typeface="Calibri" panose="020F0502020204030204" pitchFamily="34" charset="0"/>
            </a:endParaRP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The Membership Management System is used to assist the Local Secretaries with their day-to-day duties.  With MMS, the Secretary has the ability to maintain membership records, print dues receipts, run specific reports pertaining to membership, finances, etc., print Accounting statements, check their status with the Compliance Department, create postcards, send mass e-mails to their membership, update the Officer List and much more.</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The link to access the Membership Management System (MMS) is </a:t>
            </a:r>
            <a:r>
              <a:rPr lang="en-US"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2"/>
              </a:rPr>
              <a:t>https://mms.foe.com</a:t>
            </a:r>
            <a:endParaRPr lang="en-US" dirty="0">
              <a:latin typeface="Calibri" panose="020F0502020204030204" pitchFamily="34" charset="0"/>
              <a:ea typeface="Times New Roman" panose="02020603050405020304" pitchFamily="18" charset="0"/>
              <a:cs typeface="Calibri" panose="020F0502020204030204" pitchFamily="34" charset="0"/>
            </a:endParaRP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 </a:t>
            </a:r>
          </a:p>
          <a:p>
            <a:pPr algn="ctr" hangingPunct="0"/>
            <a:r>
              <a:rPr lang="en-US" dirty="0">
                <a:latin typeface="Calibri" panose="020F0502020204030204" pitchFamily="34" charset="0"/>
                <a:ea typeface="Times New Roman" panose="02020603050405020304" pitchFamily="18" charset="0"/>
                <a:cs typeface="Calibri" panose="020F0502020204030204" pitchFamily="34" charset="0"/>
              </a:rPr>
              <a:t>In order to access the system, you will need to have a username and password which can be obtained by sending an e-mail to </a:t>
            </a:r>
            <a:r>
              <a:rPr lang="en-US"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mmshelp@foe.com</a:t>
            </a:r>
            <a:r>
              <a:rPr lang="en-US" dirty="0">
                <a:latin typeface="Calibri" panose="020F0502020204030204" pitchFamily="34" charset="0"/>
                <a:ea typeface="Times New Roman" panose="02020603050405020304" pitchFamily="18"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804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029" t="10401" r="18778" b="2751"/>
          <a:stretch/>
        </p:blipFill>
        <p:spPr>
          <a:xfrm>
            <a:off x="0" y="0"/>
            <a:ext cx="12191999" cy="6858000"/>
          </a:xfrm>
          <a:prstGeom prst="rect">
            <a:avLst/>
          </a:prstGeom>
          <a:ln>
            <a:solidFill>
              <a:schemeClr val="accent1"/>
            </a:solidFill>
          </a:ln>
        </p:spPr>
      </p:pic>
      <p:sp>
        <p:nvSpPr>
          <p:cNvPr id="3" name="TextBox 2"/>
          <p:cNvSpPr txBox="1"/>
          <p:nvPr/>
        </p:nvSpPr>
        <p:spPr>
          <a:xfrm>
            <a:off x="73892" y="129309"/>
            <a:ext cx="498764" cy="369332"/>
          </a:xfrm>
          <a:prstGeom prst="rect">
            <a:avLst/>
          </a:prstGeom>
          <a:noFill/>
        </p:spPr>
        <p:txBody>
          <a:bodyPr wrap="square" rtlCol="0">
            <a:spAutoFit/>
          </a:bodyPr>
          <a:lstStyle/>
          <a:p>
            <a:r>
              <a:rPr lang="en-US" dirty="0"/>
              <a:t>30. </a:t>
            </a:r>
          </a:p>
        </p:txBody>
      </p:sp>
    </p:spTree>
    <p:extLst>
      <p:ext uri="{BB962C8B-B14F-4D97-AF65-F5344CB8AC3E}">
        <p14:creationId xmlns:p14="http://schemas.microsoft.com/office/powerpoint/2010/main" val="1680842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172" y="176406"/>
            <a:ext cx="11839492" cy="4247317"/>
          </a:xfrm>
          <a:prstGeom prst="rect">
            <a:avLst/>
          </a:prstGeom>
        </p:spPr>
        <p:txBody>
          <a:bodyPr wrap="square">
            <a:spAutoFit/>
          </a:bodyPr>
          <a:lstStyle/>
          <a:p>
            <a:pPr algn="ctr" hangingPunct="0"/>
            <a:r>
              <a:rPr lang="en-US" b="1" i="1" dirty="0"/>
              <a:t>31. New and Re-enrolled Membership Applications</a:t>
            </a:r>
          </a:p>
          <a:p>
            <a:pPr hangingPunct="0"/>
            <a:r>
              <a:rPr lang="en-US" dirty="0"/>
              <a:t> </a:t>
            </a:r>
          </a:p>
          <a:p>
            <a:pPr marL="514350" lvl="0" indent="-514350" hangingPunct="0">
              <a:spcBef>
                <a:spcPts val="0"/>
              </a:spcBef>
              <a:buFont typeface="+mj-lt"/>
              <a:buAutoNum type="arabicPeriod"/>
            </a:pPr>
            <a:r>
              <a:rPr lang="en-US" dirty="0">
                <a:cs typeface="Calibri" panose="020F0502020204030204" pitchFamily="34" charset="0"/>
              </a:rPr>
              <a:t>Every application for membership shall be recommended by two (2) members in good standing.</a:t>
            </a:r>
          </a:p>
          <a:p>
            <a:pPr marL="514350" lvl="0" indent="-514350" hangingPunct="0">
              <a:spcBef>
                <a:spcPts val="0"/>
              </a:spcBef>
              <a:buFont typeface="+mj-lt"/>
              <a:buAutoNum type="arabi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Initiation/Re-enrollment Fee is to be determined by the By-Laws.</a:t>
            </a:r>
          </a:p>
          <a:p>
            <a:pPr marL="514350" lvl="0" indent="-514350" hangingPunct="0">
              <a:spcBef>
                <a:spcPts val="0"/>
              </a:spcBef>
              <a:buFont typeface="+mj-lt"/>
              <a:buAutoNum type="arabi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$10.00 of the Application Fee is to be sent to the Grand Aerie.</a:t>
            </a:r>
          </a:p>
          <a:p>
            <a:pPr lvl="0" hangingPunct="0">
              <a:spcBef>
                <a:spcPts val="0"/>
              </a:spcBef>
            </a:pPr>
            <a:endParaRPr lang="en-US" dirty="0">
              <a:cs typeface="Calibri" panose="020F0502020204030204" pitchFamily="34" charset="0"/>
            </a:endParaRPr>
          </a:p>
          <a:p>
            <a:pPr marL="971550" lvl="1" indent="-514350" hangingPunct="0">
              <a:spcBef>
                <a:spcPts val="0"/>
              </a:spcBef>
              <a:buFont typeface="+mj-lt"/>
              <a:buAutoNum type="alphaLcPeriod"/>
            </a:pPr>
            <a:r>
              <a:rPr lang="en-US" dirty="0">
                <a:cs typeface="Calibri" panose="020F0502020204030204" pitchFamily="34" charset="0"/>
              </a:rPr>
              <a:t>The Grand Aerie will keep $6.00.  $4.00 will be forwarded to the State.</a:t>
            </a:r>
          </a:p>
          <a:p>
            <a:pPr marL="971550" lvl="1" indent="-514350" hangingPunct="0">
              <a:spcBef>
                <a:spcPts val="0"/>
              </a:spcBef>
              <a:buFont typeface="+mj-lt"/>
              <a:buAutoNum type="alphaL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Dues shall be determined by the By-Laws but can be no less than the amount equal to the Grand Aerie Per Capita Tax plus State Per Capita Tax and any fees and/or assessments.</a:t>
            </a:r>
          </a:p>
          <a:p>
            <a:pPr marL="514350" lvl="0" indent="-514350" hangingPunct="0">
              <a:spcBef>
                <a:spcPts val="0"/>
              </a:spcBef>
              <a:buFont typeface="+mj-lt"/>
              <a:buAutoNum type="arabicPeriod"/>
            </a:pPr>
            <a:endParaRPr lang="en-US" dirty="0">
              <a:cs typeface="Calibri" panose="020F0502020204030204" pitchFamily="34" charset="0"/>
            </a:endParaRPr>
          </a:p>
          <a:p>
            <a:pPr marL="514350" lvl="0" indent="-514350" hangingPunct="0">
              <a:spcBef>
                <a:spcPts val="0"/>
              </a:spcBef>
              <a:buFont typeface="+mj-lt"/>
              <a:buAutoNum type="arabicPeriod"/>
            </a:pPr>
            <a:r>
              <a:rPr lang="en-US" dirty="0">
                <a:cs typeface="Calibri" panose="020F0502020204030204" pitchFamily="34" charset="0"/>
              </a:rPr>
              <a:t>All applicants must be interviewed, voted upon and Initiated with the exception of re-enrollments as they are not required to go through the Initiation process again.</a:t>
            </a:r>
          </a:p>
        </p:txBody>
      </p:sp>
    </p:spTree>
    <p:extLst>
      <p:ext uri="{BB962C8B-B14F-4D97-AF65-F5344CB8AC3E}">
        <p14:creationId xmlns:p14="http://schemas.microsoft.com/office/powerpoint/2010/main" val="43202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365" y="83127"/>
            <a:ext cx="489526" cy="369332"/>
          </a:xfrm>
          <a:prstGeom prst="rect">
            <a:avLst/>
          </a:prstGeom>
          <a:noFill/>
        </p:spPr>
        <p:txBody>
          <a:bodyPr wrap="square" rtlCol="0">
            <a:spAutoFit/>
          </a:bodyPr>
          <a:lstStyle/>
          <a:p>
            <a:r>
              <a:rPr lang="en-US" b="1" dirty="0"/>
              <a:t>32. </a:t>
            </a:r>
            <a:endParaRPr lang="en-US" dirty="0"/>
          </a:p>
        </p:txBody>
      </p:sp>
      <p:pic>
        <p:nvPicPr>
          <p:cNvPr id="5" name="Picture 4" descr="A red and white card with text&#10;&#10;Description automatically generated">
            <a:extLst>
              <a:ext uri="{FF2B5EF4-FFF2-40B4-BE49-F238E27FC236}">
                <a16:creationId xmlns:a16="http://schemas.microsoft.com/office/drawing/2014/main" id="{DFC7072E-B17E-CC81-38F2-9E0B90770DE7}"/>
              </a:ext>
            </a:extLst>
          </p:cNvPr>
          <p:cNvPicPr>
            <a:picLocks noChangeAspect="1"/>
          </p:cNvPicPr>
          <p:nvPr/>
        </p:nvPicPr>
        <p:blipFill>
          <a:blip r:embed="rId2"/>
          <a:stretch>
            <a:fillRect/>
          </a:stretch>
        </p:blipFill>
        <p:spPr>
          <a:xfrm>
            <a:off x="473150" y="124691"/>
            <a:ext cx="11434832" cy="6567054"/>
          </a:xfrm>
          <a:prstGeom prst="rect">
            <a:avLst/>
          </a:prstGeom>
        </p:spPr>
      </p:pic>
    </p:spTree>
    <p:extLst>
      <p:ext uri="{BB962C8B-B14F-4D97-AF65-F5344CB8AC3E}">
        <p14:creationId xmlns:p14="http://schemas.microsoft.com/office/powerpoint/2010/main" val="2900313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65" y="83127"/>
            <a:ext cx="526472" cy="646331"/>
          </a:xfrm>
          <a:prstGeom prst="rect">
            <a:avLst/>
          </a:prstGeom>
          <a:noFill/>
        </p:spPr>
        <p:txBody>
          <a:bodyPr wrap="square" rtlCol="0">
            <a:spAutoFit/>
          </a:bodyPr>
          <a:lstStyle/>
          <a:p>
            <a:r>
              <a:rPr lang="en-US" b="1" dirty="0"/>
              <a:t>32. a </a:t>
            </a:r>
            <a:endParaRPr lang="en-US" dirty="0"/>
          </a:p>
        </p:txBody>
      </p:sp>
      <p:pic>
        <p:nvPicPr>
          <p:cNvPr id="5" name="Picture 4" descr="A close-up of a form&#10;&#10;Description automatically generated">
            <a:extLst>
              <a:ext uri="{FF2B5EF4-FFF2-40B4-BE49-F238E27FC236}">
                <a16:creationId xmlns:a16="http://schemas.microsoft.com/office/drawing/2014/main" id="{5B82AC47-0EE4-AEBF-F055-ECC95BDCC033}"/>
              </a:ext>
            </a:extLst>
          </p:cNvPr>
          <p:cNvPicPr>
            <a:picLocks noChangeAspect="1"/>
          </p:cNvPicPr>
          <p:nvPr/>
        </p:nvPicPr>
        <p:blipFill>
          <a:blip r:embed="rId2"/>
          <a:stretch>
            <a:fillRect/>
          </a:stretch>
        </p:blipFill>
        <p:spPr>
          <a:xfrm>
            <a:off x="464127" y="83126"/>
            <a:ext cx="11381509" cy="6580909"/>
          </a:xfrm>
          <a:prstGeom prst="rect">
            <a:avLst/>
          </a:prstGeom>
        </p:spPr>
      </p:pic>
    </p:spTree>
    <p:extLst>
      <p:ext uri="{BB962C8B-B14F-4D97-AF65-F5344CB8AC3E}">
        <p14:creationId xmlns:p14="http://schemas.microsoft.com/office/powerpoint/2010/main" val="1703671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l="8293" t="19063" r="8739" b="1350"/>
          <a:stretch>
            <a:fillRect/>
          </a:stretch>
        </p:blipFill>
        <p:spPr bwMode="auto">
          <a:xfrm>
            <a:off x="3596640" y="87464"/>
            <a:ext cx="4953000" cy="6655242"/>
          </a:xfrm>
          <a:prstGeom prst="rect">
            <a:avLst/>
          </a:prstGeom>
          <a:noFill/>
          <a:ln>
            <a:solidFill>
              <a:schemeClr val="tx1"/>
            </a:solidFill>
          </a:ln>
          <a:effectLst/>
        </p:spPr>
      </p:pic>
      <p:sp>
        <p:nvSpPr>
          <p:cNvPr id="3" name="TextBox 2"/>
          <p:cNvSpPr txBox="1"/>
          <p:nvPr/>
        </p:nvSpPr>
        <p:spPr>
          <a:xfrm>
            <a:off x="92364" y="83127"/>
            <a:ext cx="1717963" cy="923330"/>
          </a:xfrm>
          <a:prstGeom prst="rect">
            <a:avLst/>
          </a:prstGeom>
          <a:noFill/>
        </p:spPr>
        <p:txBody>
          <a:bodyPr wrap="square" rtlCol="0">
            <a:spAutoFit/>
          </a:bodyPr>
          <a:lstStyle/>
          <a:p>
            <a:pPr defTabSz="341313"/>
            <a:r>
              <a:rPr lang="en-US" b="1" dirty="0"/>
              <a:t>33. </a:t>
            </a:r>
            <a:r>
              <a:rPr lang="en-US" dirty="0"/>
              <a:t>Suggested 	Interview 	Worksheet</a:t>
            </a:r>
          </a:p>
        </p:txBody>
      </p:sp>
    </p:spTree>
    <p:extLst>
      <p:ext uri="{BB962C8B-B14F-4D97-AF65-F5344CB8AC3E}">
        <p14:creationId xmlns:p14="http://schemas.microsoft.com/office/powerpoint/2010/main" val="3943548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610" y="204736"/>
            <a:ext cx="11982615" cy="3970318"/>
          </a:xfrm>
          <a:prstGeom prst="rect">
            <a:avLst/>
          </a:prstGeom>
        </p:spPr>
        <p:txBody>
          <a:bodyPr wrap="square">
            <a:spAutoFit/>
          </a:bodyPr>
          <a:lstStyle/>
          <a:p>
            <a:pPr algn="ctr" hangingPunct="0"/>
            <a:r>
              <a:rPr lang="en-US" b="1" i="1" dirty="0">
                <a:latin typeface="Calibri" panose="020F0502020204030204" pitchFamily="34" charset="0"/>
                <a:cs typeface="Calibri" panose="020F0502020204030204" pitchFamily="34" charset="0"/>
              </a:rPr>
              <a:t>34. Dual Membership Applications</a:t>
            </a:r>
          </a:p>
          <a:p>
            <a:pPr hangingPunct="0"/>
            <a:r>
              <a:rPr lang="en-US" dirty="0">
                <a:latin typeface="Calibri" panose="020F0502020204030204" pitchFamily="34" charset="0"/>
                <a:cs typeface="Calibri" panose="020F0502020204030204" pitchFamily="34" charset="0"/>
              </a:rPr>
              <a:t> </a:t>
            </a: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No initiation fee is required.</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Must provide proof that their dues have been paid in advance at their Home Auxiliary.</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Must be interviewed and voted upon.</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Dues shall be determined by the By-Laws but can be no less than $10.00 nor more than the regular non-benefit member dues.</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No Per Capita Tax is paid to the Grand Aerie.</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Dual Members should NOT be added through Batch Entry.</a:t>
            </a:r>
          </a:p>
        </p:txBody>
      </p:sp>
    </p:spTree>
    <p:extLst>
      <p:ext uri="{BB962C8B-B14F-4D97-AF65-F5344CB8AC3E}">
        <p14:creationId xmlns:p14="http://schemas.microsoft.com/office/powerpoint/2010/main" val="1691059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1" y="379664"/>
            <a:ext cx="11855394" cy="3693319"/>
          </a:xfrm>
          <a:prstGeom prst="rect">
            <a:avLst/>
          </a:prstGeom>
        </p:spPr>
        <p:txBody>
          <a:bodyPr wrap="square">
            <a:spAutoFit/>
          </a:bodyPr>
          <a:lstStyle/>
          <a:p>
            <a:pPr algn="ctr" hangingPunct="0"/>
            <a:r>
              <a:rPr lang="en-US" b="1" i="1" dirty="0">
                <a:latin typeface="Calibri" panose="020F0502020204030204" pitchFamily="34" charset="0"/>
                <a:cs typeface="Calibri" panose="020F0502020204030204" pitchFamily="34" charset="0"/>
              </a:rPr>
              <a:t>35. TRANSFERS</a:t>
            </a:r>
          </a:p>
          <a:p>
            <a:pPr hangingPunct="0"/>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Must be interviewed and voted upon.</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Must be a member in good standing with no charges pending.</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A Home Auxiliary cannot refuse to transfer a member in good standing with no charges pending.</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Member forfeit any dues paid to the Auxiliary which they belong and are required to pay dues to the Auxiliary in which they are transferring to.</a:t>
            </a:r>
          </a:p>
          <a:p>
            <a:pPr marL="514350" lvl="0" indent="-514350" hangingPunct="0">
              <a:spcBef>
                <a:spcPts val="0"/>
              </a:spcBef>
              <a:buFont typeface="+mj-lt"/>
              <a:buAutoNum type="arabicPeriod"/>
            </a:pPr>
            <a:endParaRPr lang="en-US" dirty="0">
              <a:latin typeface="Calibri" panose="020F0502020204030204" pitchFamily="34" charset="0"/>
              <a:cs typeface="Calibri" panose="020F0502020204030204" pitchFamily="34" charset="0"/>
            </a:endParaRPr>
          </a:p>
          <a:p>
            <a:pPr marL="514350" lvl="0" indent="-514350" hangingPunct="0">
              <a:spcBef>
                <a:spcPts val="0"/>
              </a:spcBef>
              <a:buFont typeface="+mj-lt"/>
              <a:buAutoNum type="arabicPeriod"/>
            </a:pPr>
            <a:r>
              <a:rPr lang="en-US" dirty="0">
                <a:latin typeface="Calibri" panose="020F0502020204030204" pitchFamily="34" charset="0"/>
                <a:cs typeface="Calibri" panose="020F0502020204030204" pitchFamily="34" charset="0"/>
              </a:rPr>
              <a:t>Transfers should NOT be added through Batch Entry.</a:t>
            </a:r>
          </a:p>
          <a:p>
            <a:endParaRPr lang="en-US" dirty="0"/>
          </a:p>
        </p:txBody>
      </p:sp>
    </p:spTree>
    <p:extLst>
      <p:ext uri="{BB962C8B-B14F-4D97-AF65-F5344CB8AC3E}">
        <p14:creationId xmlns:p14="http://schemas.microsoft.com/office/powerpoint/2010/main" val="958185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296" y="154433"/>
            <a:ext cx="11728174" cy="2862322"/>
          </a:xfrm>
          <a:prstGeom prst="rect">
            <a:avLst/>
          </a:prstGeom>
        </p:spPr>
        <p:txBody>
          <a:bodyPr wrap="square">
            <a:spAutoFit/>
          </a:bodyPr>
          <a:lstStyle/>
          <a:p>
            <a:pPr lvl="0" algn="ctr" hangingPunct="0">
              <a:spcBef>
                <a:spcPts val="0"/>
              </a:spcBef>
            </a:pPr>
            <a:r>
              <a:rPr lang="en-US" b="1" dirty="0">
                <a:cs typeface="Calibri" panose="020F0502020204030204" pitchFamily="34" charset="0"/>
              </a:rPr>
              <a:t>36. Official Receipts</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Official Dues Receipts MUST be printed directly from the MMS System in color. This is the ONLY acceptable receipt to show as evidence of membership.</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The Official Receipt must include the highest office the member has attained, if any.</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Under 21 Years of Age must be endorsed on the receipt if the By-Laws so allow.</a:t>
            </a:r>
          </a:p>
          <a:p>
            <a:pPr marL="514350" lvl="0" indent="-514350" hangingPunct="0">
              <a:spcBef>
                <a:spcPts val="0"/>
              </a:spcBef>
              <a:buFont typeface="+mj-lt"/>
              <a:buAutoNum type="arabicPeriod"/>
            </a:pPr>
            <a:endParaRPr lang="en-US" dirty="0"/>
          </a:p>
          <a:p>
            <a:pPr marL="514350" lvl="0" indent="-514350" hangingPunct="0">
              <a:spcBef>
                <a:spcPts val="0"/>
              </a:spcBef>
              <a:buFont typeface="+mj-lt"/>
              <a:buAutoNum type="arabicPeriod"/>
            </a:pPr>
            <a:r>
              <a:rPr lang="en-US" dirty="0"/>
              <a:t>You can account for monies collected for dues and application fees within the MMS System.</a:t>
            </a:r>
          </a:p>
        </p:txBody>
      </p:sp>
    </p:spTree>
    <p:extLst>
      <p:ext uri="{BB962C8B-B14F-4D97-AF65-F5344CB8AC3E}">
        <p14:creationId xmlns:p14="http://schemas.microsoft.com/office/powerpoint/2010/main" val="427271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Jr. Past Madam President</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463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630315" cy="369332"/>
          </a:xfrm>
          <a:prstGeom prst="rect">
            <a:avLst/>
          </a:prstGeom>
          <a:noFill/>
        </p:spPr>
        <p:txBody>
          <a:bodyPr wrap="square" rtlCol="0">
            <a:spAutoFit/>
          </a:bodyPr>
          <a:lstStyle/>
          <a:p>
            <a:r>
              <a:rPr lang="en-US" b="1" dirty="0"/>
              <a:t>37.</a:t>
            </a:r>
          </a:p>
        </p:txBody>
      </p:sp>
      <p:sp>
        <p:nvSpPr>
          <p:cNvPr id="18" name="Text Placeholder 16"/>
          <p:cNvSpPr>
            <a:spLocks noGrp="1"/>
          </p:cNvSpPr>
          <p:nvPr>
            <p:ph type="body" sz="half" idx="16"/>
          </p:nvPr>
        </p:nvSpPr>
        <p:spPr>
          <a:xfrm>
            <a:off x="397164" y="99291"/>
            <a:ext cx="11693236" cy="6670964"/>
          </a:xfrm>
        </p:spPr>
        <p:txBody>
          <a:bodyPr>
            <a:normAutofit fontScale="25000" lnSpcReduction="20000"/>
          </a:bodyPr>
          <a:lstStyle/>
          <a:p>
            <a:r>
              <a:rPr lang="en-US" sz="6400" u="sng" dirty="0"/>
              <a:t>RECORDS TO BE KEPT PERMANENTLY</a:t>
            </a:r>
            <a:endParaRPr lang="en-US" sz="6400" dirty="0"/>
          </a:p>
          <a:p>
            <a:r>
              <a:rPr lang="en-US" sz="6400" dirty="0"/>
              <a:t>Secretary’s Cash Books</a:t>
            </a:r>
            <a:br>
              <a:rPr lang="en-US" sz="6400" dirty="0"/>
            </a:br>
            <a:r>
              <a:rPr lang="en-US" sz="6400" dirty="0"/>
              <a:t>Secretary’s Minute Books</a:t>
            </a:r>
            <a:br>
              <a:rPr lang="en-US" sz="6400" dirty="0"/>
            </a:br>
            <a:r>
              <a:rPr lang="en-US" sz="6400" dirty="0"/>
              <a:t>Deeds, mortgages, notes, leases and contracts</a:t>
            </a:r>
            <a:br>
              <a:rPr lang="en-US" sz="6400" dirty="0"/>
            </a:br>
            <a:r>
              <a:rPr lang="en-US" sz="6400" dirty="0"/>
              <a:t>Authorizations from Grand Aerie Departments</a:t>
            </a:r>
            <a:br>
              <a:rPr lang="en-US" sz="6400" dirty="0"/>
            </a:br>
            <a:r>
              <a:rPr lang="en-US" sz="6400" dirty="0"/>
              <a:t>By-Laws (current)</a:t>
            </a:r>
            <a:br>
              <a:rPr lang="en-US" sz="6400" dirty="0"/>
            </a:br>
            <a:r>
              <a:rPr lang="en-US" sz="6400" dirty="0"/>
              <a:t>All Tax Records</a:t>
            </a:r>
            <a:br>
              <a:rPr lang="en-US" sz="6400" dirty="0"/>
            </a:br>
            <a:r>
              <a:rPr lang="en-US" sz="6400" dirty="0"/>
              <a:t>Transfer Applications</a:t>
            </a:r>
            <a:br>
              <a:rPr lang="en-US" sz="6400" dirty="0"/>
            </a:br>
            <a:r>
              <a:rPr lang="en-US" sz="6400" dirty="0" err="1"/>
              <a:t>Applications</a:t>
            </a:r>
            <a:r>
              <a:rPr lang="en-US" sz="6400" dirty="0"/>
              <a:t> for Membership</a:t>
            </a:r>
            <a:br>
              <a:rPr lang="en-US" sz="6400" dirty="0"/>
            </a:br>
            <a:r>
              <a:rPr lang="en-US" sz="6400" dirty="0"/>
              <a:t>(Applications: Permanently or until the member has passed, resigned or transferred to another Auxiliary.)</a:t>
            </a:r>
          </a:p>
          <a:p>
            <a:endParaRPr lang="en-US" sz="6400" u="sng" dirty="0"/>
          </a:p>
          <a:p>
            <a:r>
              <a:rPr lang="en-US" sz="6400" u="sng" dirty="0"/>
              <a:t>RECORDS TO BE KEPT FOR SEVEN (7) YEARS, THEN DESTROYED</a:t>
            </a:r>
            <a:r>
              <a:rPr lang="en-US" sz="6400" dirty="0"/>
              <a:t> </a:t>
            </a:r>
          </a:p>
          <a:p>
            <a:r>
              <a:rPr lang="en-US" sz="6400" dirty="0"/>
              <a:t>Secretary’s Semi-Annual and Annual Reports</a:t>
            </a:r>
            <a:br>
              <a:rPr lang="en-US" sz="6400" dirty="0"/>
            </a:br>
            <a:r>
              <a:rPr lang="en-US" sz="6400" dirty="0"/>
              <a:t>Treasurer’s Cash Books</a:t>
            </a:r>
            <a:br>
              <a:rPr lang="en-US" sz="6400" dirty="0"/>
            </a:br>
            <a:r>
              <a:rPr lang="en-US" sz="6400" dirty="0"/>
              <a:t>Treasurer’s Annual Reports.</a:t>
            </a:r>
            <a:br>
              <a:rPr lang="en-US" sz="6400" dirty="0"/>
            </a:br>
            <a:r>
              <a:rPr lang="en-US" sz="6400" dirty="0"/>
              <a:t>Miscellaneous Receipts </a:t>
            </a:r>
            <a:br>
              <a:rPr lang="en-US" sz="6400" dirty="0"/>
            </a:br>
            <a:r>
              <a:rPr lang="en-US" sz="6400" dirty="0"/>
              <a:t>Individual ledger sheets and/or cards of deceased or former members</a:t>
            </a:r>
            <a:br>
              <a:rPr lang="en-US" sz="6400" dirty="0"/>
            </a:br>
            <a:r>
              <a:rPr lang="en-US" sz="6400" dirty="0"/>
              <a:t>Canceled checks, except those where the liens have not been canceled </a:t>
            </a:r>
            <a:br>
              <a:rPr lang="en-US" sz="6400" dirty="0"/>
            </a:br>
            <a:r>
              <a:rPr lang="en-US" sz="6400" dirty="0"/>
              <a:t>Check Stubs </a:t>
            </a:r>
            <a:br>
              <a:rPr lang="en-US" sz="6400" dirty="0"/>
            </a:br>
            <a:r>
              <a:rPr lang="en-US" sz="6400" dirty="0"/>
              <a:t>Auditor’s Monthly and Annual Statements</a:t>
            </a:r>
            <a:br>
              <a:rPr lang="en-US" sz="6400" dirty="0"/>
            </a:br>
            <a:r>
              <a:rPr lang="en-US" sz="6400" dirty="0"/>
              <a:t>Bank Statements </a:t>
            </a:r>
          </a:p>
          <a:p>
            <a:r>
              <a:rPr lang="en-US" sz="6400" dirty="0"/>
              <a:t> </a:t>
            </a:r>
          </a:p>
          <a:p>
            <a:r>
              <a:rPr lang="en-US" sz="6400" u="sng" dirty="0"/>
              <a:t>RECORDS TO BE KEPT FOR THREE (3) YEARS, THEN DESTROYED </a:t>
            </a:r>
            <a:r>
              <a:rPr lang="en-US" sz="6400" dirty="0"/>
              <a:t>Bills, invoices, etc.</a:t>
            </a:r>
            <a:br>
              <a:rPr lang="en-US" sz="6400" dirty="0"/>
            </a:br>
            <a:r>
              <a:rPr lang="en-US" sz="6400" dirty="0"/>
              <a:t>Temporary dues receipts </a:t>
            </a:r>
            <a:br>
              <a:rPr lang="en-US" sz="6400" dirty="0"/>
            </a:br>
            <a:r>
              <a:rPr lang="en-US" sz="6400" dirty="0"/>
              <a:t>Official Government and Grand Aerie/Auxiliary Correspondence  </a:t>
            </a:r>
          </a:p>
          <a:p>
            <a:r>
              <a:rPr lang="en-US" sz="6400" dirty="0"/>
              <a:t> </a:t>
            </a:r>
          </a:p>
          <a:p>
            <a:r>
              <a:rPr lang="en-US" sz="6400" dirty="0"/>
              <a:t>  </a:t>
            </a:r>
          </a:p>
          <a:p>
            <a:r>
              <a:rPr lang="en-US" sz="6400" b="1" dirty="0"/>
              <a:t>NOTE:</a:t>
            </a:r>
            <a:r>
              <a:rPr lang="en-US" sz="6400" dirty="0"/>
              <a:t> Official Correspondence should be carefully screened before destroying. Some correspondence could be destroyed in less than three (3) years, while some should be kept much longer. Correspondence that may be needed for </a:t>
            </a:r>
            <a:r>
              <a:rPr lang="en-US" sz="6400" b="1" u="sng" dirty="0"/>
              <a:t>any</a:t>
            </a:r>
            <a:r>
              <a:rPr lang="en-US" sz="6400" dirty="0"/>
              <a:t> audit should be kept for at least seven (7) years.</a:t>
            </a:r>
          </a:p>
          <a:p>
            <a:r>
              <a:rPr lang="en-US" sz="6400" dirty="0"/>
              <a:t> </a:t>
            </a:r>
          </a:p>
          <a:p>
            <a:r>
              <a:rPr lang="en-US" sz="6400" dirty="0"/>
              <a:t> </a:t>
            </a:r>
          </a:p>
          <a:p>
            <a:endParaRPr lang="en-US" dirty="0"/>
          </a:p>
        </p:txBody>
      </p:sp>
    </p:spTree>
    <p:extLst>
      <p:ext uri="{BB962C8B-B14F-4D97-AF65-F5344CB8AC3E}">
        <p14:creationId xmlns:p14="http://schemas.microsoft.com/office/powerpoint/2010/main" val="3538413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220"/>
            <a:ext cx="9943732" cy="704580"/>
          </a:xfrm>
        </p:spPr>
        <p:txBody>
          <a:bodyPr>
            <a:normAutofit/>
          </a:bodyPr>
          <a:lstStyle/>
          <a:p>
            <a:pPr algn="ctr"/>
            <a:r>
              <a:rPr lang="en-US" sz="1800" b="1" dirty="0">
                <a:latin typeface="+mn-lt"/>
              </a:rPr>
              <a:t>38. Checklist of Financial and Reporting Responsibilities for Aeries and Auxiliaries</a:t>
            </a:r>
            <a:br>
              <a:rPr lang="en-US" sz="1800" b="1" dirty="0">
                <a:latin typeface="+mn-lt"/>
              </a:rPr>
            </a:br>
            <a:endParaRPr lang="en-US" sz="1800" b="1" dirty="0">
              <a:latin typeface="+mn-lt"/>
            </a:endParaRPr>
          </a:p>
        </p:txBody>
      </p:sp>
      <p:sp>
        <p:nvSpPr>
          <p:cNvPr id="34" name="TextBox 33"/>
          <p:cNvSpPr txBox="1"/>
          <p:nvPr/>
        </p:nvSpPr>
        <p:spPr>
          <a:xfrm>
            <a:off x="321129" y="632579"/>
            <a:ext cx="6010132" cy="5262979"/>
          </a:xfrm>
          <a:prstGeom prst="rect">
            <a:avLst/>
          </a:prstGeom>
          <a:noFill/>
        </p:spPr>
        <p:txBody>
          <a:bodyPr wrap="square" rtlCol="0">
            <a:spAutoFit/>
          </a:bodyPr>
          <a:lstStyle/>
          <a:p>
            <a:r>
              <a:rPr lang="en-US" sz="1600" b="1" u="sng" dirty="0"/>
              <a:t>JUNE</a:t>
            </a:r>
          </a:p>
          <a:p>
            <a:r>
              <a:rPr lang="en-US" sz="1600" dirty="0"/>
              <a:t>1</a:t>
            </a:r>
            <a:r>
              <a:rPr lang="en-US" sz="1600" baseline="30000" dirty="0"/>
              <a:t>st</a:t>
            </a:r>
            <a:r>
              <a:rPr lang="en-US" sz="1600" dirty="0"/>
              <a:t>  - Per Capita Tax Due to Grand and State/Province</a:t>
            </a:r>
          </a:p>
          <a:p>
            <a:endParaRPr lang="en-US" sz="1600" dirty="0"/>
          </a:p>
          <a:p>
            <a:r>
              <a:rPr lang="en-US" sz="1600" b="1" u="sng" dirty="0"/>
              <a:t>JULY</a:t>
            </a:r>
          </a:p>
          <a:p>
            <a:r>
              <a:rPr lang="en-US" sz="1600" dirty="0"/>
              <a:t>1</a:t>
            </a:r>
            <a:r>
              <a:rPr lang="en-US" sz="1600" baseline="30000" dirty="0"/>
              <a:t>st</a:t>
            </a:r>
            <a:r>
              <a:rPr lang="en-US" sz="1600" dirty="0"/>
              <a:t> - Per Capita Tax LATE</a:t>
            </a:r>
          </a:p>
          <a:p>
            <a:r>
              <a:rPr lang="en-US" sz="1600" dirty="0"/>
              <a:t>31</a:t>
            </a:r>
            <a:r>
              <a:rPr lang="en-US" sz="1600" baseline="30000" dirty="0"/>
              <a:t>st</a:t>
            </a:r>
            <a:r>
              <a:rPr lang="en-US" sz="1600" dirty="0"/>
              <a:t> - IRS Payroll Tax Form 941 Due for June 30 </a:t>
            </a:r>
          </a:p>
          <a:p>
            <a:r>
              <a:rPr lang="en-US" sz="1600" dirty="0"/>
              <a:t>31</a:t>
            </a:r>
            <a:r>
              <a:rPr lang="en-US" sz="1600" baseline="30000" dirty="0"/>
              <a:t>st</a:t>
            </a:r>
            <a:r>
              <a:rPr lang="en-US" sz="1600" dirty="0"/>
              <a:t> - Qtr. Ends</a:t>
            </a:r>
          </a:p>
          <a:p>
            <a:endParaRPr lang="en-US" sz="1600" b="1" u="sng" dirty="0"/>
          </a:p>
          <a:p>
            <a:r>
              <a:rPr lang="en-US" sz="1600" b="1" u="sng" dirty="0"/>
              <a:t>OCTOBER</a:t>
            </a:r>
          </a:p>
          <a:p>
            <a:r>
              <a:rPr lang="en-US" sz="1600" dirty="0"/>
              <a:t>15</a:t>
            </a:r>
            <a:r>
              <a:rPr lang="en-US" sz="1600" baseline="30000" dirty="0"/>
              <a:t>th</a:t>
            </a:r>
            <a:r>
              <a:rPr lang="en-US" sz="1600" dirty="0"/>
              <a:t> - IRS Form 990 Due </a:t>
            </a:r>
          </a:p>
          <a:p>
            <a:r>
              <a:rPr lang="en-US" sz="1600" dirty="0"/>
              <a:t>15</a:t>
            </a:r>
            <a:r>
              <a:rPr lang="en-US" sz="1600" baseline="30000" dirty="0"/>
              <a:t>th</a:t>
            </a:r>
            <a:r>
              <a:rPr lang="en-US" sz="1600" dirty="0"/>
              <a:t> - IRS Form 990 Extension Due if unable to file </a:t>
            </a:r>
          </a:p>
          <a:p>
            <a:r>
              <a:rPr lang="en-US" sz="1600" dirty="0"/>
              <a:t>15</a:t>
            </a:r>
            <a:r>
              <a:rPr lang="en-US" sz="1600" baseline="30000" dirty="0"/>
              <a:t>th</a:t>
            </a:r>
            <a:r>
              <a:rPr lang="en-US" sz="1600" dirty="0"/>
              <a:t> - Treasurer’s Report and 990 Copy Due to Grand Aerie</a:t>
            </a:r>
          </a:p>
          <a:p>
            <a:r>
              <a:rPr lang="en-US" sz="1600" dirty="0"/>
              <a:t>15</a:t>
            </a:r>
            <a:r>
              <a:rPr lang="en-US" sz="1600" baseline="30000" dirty="0"/>
              <a:t>th</a:t>
            </a:r>
            <a:r>
              <a:rPr lang="en-US" sz="1600" dirty="0"/>
              <a:t> - Auditor Report due for all postcard filers and Canada</a:t>
            </a:r>
          </a:p>
          <a:p>
            <a:r>
              <a:rPr lang="en-US" sz="1600" dirty="0"/>
              <a:t>31</a:t>
            </a:r>
            <a:r>
              <a:rPr lang="en-US" sz="1600" baseline="30000" dirty="0"/>
              <a:t>st</a:t>
            </a:r>
            <a:r>
              <a:rPr lang="en-US" sz="1600" dirty="0"/>
              <a:t> - IRS Payroll Tax Form 941 Due for Sept 30 </a:t>
            </a:r>
          </a:p>
          <a:p>
            <a:r>
              <a:rPr lang="en-US" sz="1600" dirty="0"/>
              <a:t>31</a:t>
            </a:r>
            <a:r>
              <a:rPr lang="en-US" sz="1600" baseline="30000" dirty="0"/>
              <a:t>st</a:t>
            </a:r>
            <a:r>
              <a:rPr lang="en-US" sz="1600" dirty="0"/>
              <a:t> - Qtr. Ends</a:t>
            </a:r>
          </a:p>
          <a:p>
            <a:endParaRPr lang="en-US" sz="1600" dirty="0"/>
          </a:p>
          <a:p>
            <a:r>
              <a:rPr lang="en-US" sz="1600" b="1" u="sng" dirty="0"/>
              <a:t>JANUARY</a:t>
            </a:r>
            <a:endParaRPr lang="en-US" sz="1600" dirty="0"/>
          </a:p>
          <a:p>
            <a:r>
              <a:rPr lang="en-US" sz="1600" dirty="0"/>
              <a:t>31</a:t>
            </a:r>
            <a:r>
              <a:rPr lang="en-US" sz="1600" baseline="30000" dirty="0"/>
              <a:t>st</a:t>
            </a:r>
            <a:r>
              <a:rPr lang="en-US" sz="1600" dirty="0"/>
              <a:t> - IRS Payroll Tax Form 941 Due for September 30 Qtr. end</a:t>
            </a:r>
            <a:endParaRPr lang="en-US" sz="1400" dirty="0"/>
          </a:p>
          <a:p>
            <a:r>
              <a:rPr lang="en-US" sz="1600" dirty="0"/>
              <a:t>31</a:t>
            </a:r>
            <a:r>
              <a:rPr lang="en-US" sz="1600" baseline="30000" dirty="0"/>
              <a:t>st</a:t>
            </a:r>
            <a:r>
              <a:rPr lang="en-US" sz="1600" dirty="0"/>
              <a:t> - IRS Payroll Tax Form 941 Due for December 31 Qtr. end</a:t>
            </a:r>
            <a:endParaRPr lang="en-US" sz="1400" dirty="0"/>
          </a:p>
          <a:p>
            <a:r>
              <a:rPr lang="en-US" sz="1600" dirty="0"/>
              <a:t>31</a:t>
            </a:r>
            <a:r>
              <a:rPr lang="en-US" sz="1600" baseline="30000" dirty="0"/>
              <a:t>st</a:t>
            </a:r>
            <a:r>
              <a:rPr lang="en-US" sz="1600" dirty="0"/>
              <a:t> - IRS Payroll Tax Form 940 Due for December 31 year end</a:t>
            </a:r>
          </a:p>
          <a:p>
            <a:endParaRPr lang="en-US" sz="1600" dirty="0"/>
          </a:p>
        </p:txBody>
      </p:sp>
      <p:sp>
        <p:nvSpPr>
          <p:cNvPr id="35" name="TextBox 34"/>
          <p:cNvSpPr txBox="1"/>
          <p:nvPr/>
        </p:nvSpPr>
        <p:spPr>
          <a:xfrm>
            <a:off x="6331261" y="812800"/>
            <a:ext cx="5698723" cy="3293209"/>
          </a:xfrm>
          <a:prstGeom prst="rect">
            <a:avLst/>
          </a:prstGeom>
          <a:noFill/>
        </p:spPr>
        <p:txBody>
          <a:bodyPr wrap="square" rtlCol="0">
            <a:spAutoFit/>
          </a:bodyPr>
          <a:lstStyle/>
          <a:p>
            <a:r>
              <a:rPr lang="en-US" sz="1600" b="1" u="sng" dirty="0"/>
              <a:t>JANUARY</a:t>
            </a:r>
          </a:p>
          <a:p>
            <a:r>
              <a:rPr lang="en-US" sz="1600" dirty="0"/>
              <a:t>31</a:t>
            </a:r>
            <a:r>
              <a:rPr lang="en-US" sz="1600" baseline="30000" dirty="0"/>
              <a:t>st</a:t>
            </a:r>
            <a:r>
              <a:rPr lang="en-US" sz="1600" dirty="0"/>
              <a:t> - Forms 1099 and W2 due to recipient </a:t>
            </a:r>
          </a:p>
          <a:p>
            <a:r>
              <a:rPr lang="en-US" sz="1600" dirty="0"/>
              <a:t>28</a:t>
            </a:r>
            <a:r>
              <a:rPr lang="en-US" sz="1600" baseline="30000" dirty="0"/>
              <a:t>th </a:t>
            </a:r>
            <a:r>
              <a:rPr lang="en-US" sz="1600" dirty="0"/>
              <a:t>- Form 1096 (1099 Summary Report) due to IRS </a:t>
            </a:r>
          </a:p>
          <a:p>
            <a:endParaRPr lang="en-US" sz="1600" dirty="0"/>
          </a:p>
          <a:p>
            <a:r>
              <a:rPr lang="en-US" sz="1600" b="1" u="sng" dirty="0"/>
              <a:t>APRIL </a:t>
            </a:r>
          </a:p>
          <a:p>
            <a:r>
              <a:rPr lang="en-US" sz="1600" dirty="0"/>
              <a:t>15</a:t>
            </a:r>
            <a:r>
              <a:rPr lang="en-US" sz="1600" baseline="30000" dirty="0"/>
              <a:t>th </a:t>
            </a:r>
            <a:r>
              <a:rPr lang="en-US" sz="1600" b="1" dirty="0"/>
              <a:t>- </a:t>
            </a:r>
            <a:r>
              <a:rPr lang="en-US" sz="1600" dirty="0"/>
              <a:t>IRS Form 990 due – if extension was filed</a:t>
            </a:r>
          </a:p>
          <a:p>
            <a:r>
              <a:rPr lang="en-US" sz="1600" dirty="0"/>
              <a:t>30</a:t>
            </a:r>
            <a:r>
              <a:rPr lang="en-US" sz="1600" baseline="30000" dirty="0"/>
              <a:t>th</a:t>
            </a:r>
            <a:r>
              <a:rPr lang="en-US" sz="1600" dirty="0"/>
              <a:t> - IRS Payroll tax form 941 due for March 31 Qtr. end </a:t>
            </a:r>
          </a:p>
          <a:p>
            <a:endParaRPr lang="en-US" sz="1600" dirty="0"/>
          </a:p>
          <a:p>
            <a:r>
              <a:rPr lang="en-US" sz="1600" b="1" u="sng" dirty="0"/>
              <a:t>MAY</a:t>
            </a:r>
          </a:p>
          <a:p>
            <a:r>
              <a:rPr lang="en-US" sz="1600" dirty="0"/>
              <a:t>31</a:t>
            </a:r>
            <a:r>
              <a:rPr lang="en-US" sz="1600" baseline="30000" dirty="0"/>
              <a:t>st</a:t>
            </a:r>
            <a:r>
              <a:rPr lang="en-US" sz="1600" dirty="0"/>
              <a:t> - Contributions must be received in Grand Aerie for fiscal year </a:t>
            </a:r>
          </a:p>
          <a:p>
            <a:r>
              <a:rPr lang="en-US" sz="1600" dirty="0"/>
              <a:t>31</a:t>
            </a:r>
            <a:r>
              <a:rPr lang="en-US" sz="1600" baseline="30000" dirty="0"/>
              <a:t>st</a:t>
            </a:r>
            <a:r>
              <a:rPr lang="en-US" sz="1600" dirty="0"/>
              <a:t> -  Credit on Convention Reports </a:t>
            </a:r>
          </a:p>
          <a:p>
            <a:r>
              <a:rPr lang="en-US" sz="1600" dirty="0"/>
              <a:t>31</a:t>
            </a:r>
            <a:r>
              <a:rPr lang="en-US" sz="1600" baseline="30000" dirty="0"/>
              <a:t>st</a:t>
            </a:r>
            <a:r>
              <a:rPr lang="en-US" sz="1600" dirty="0"/>
              <a:t> - Grand Aerie Books Closed</a:t>
            </a:r>
          </a:p>
          <a:p>
            <a:r>
              <a:rPr lang="en-US" sz="1600" dirty="0"/>
              <a:t>31</a:t>
            </a:r>
            <a:r>
              <a:rPr lang="en-US" sz="1600" baseline="30000" dirty="0"/>
              <a:t>st</a:t>
            </a:r>
            <a:r>
              <a:rPr lang="en-US" sz="1600" dirty="0"/>
              <a:t> -  Last POST Date </a:t>
            </a:r>
          </a:p>
        </p:txBody>
      </p:sp>
      <p:sp>
        <p:nvSpPr>
          <p:cNvPr id="36" name="TextBox 35"/>
          <p:cNvSpPr txBox="1"/>
          <p:nvPr/>
        </p:nvSpPr>
        <p:spPr>
          <a:xfrm>
            <a:off x="152403" y="6098822"/>
            <a:ext cx="11877581" cy="646331"/>
          </a:xfrm>
          <a:prstGeom prst="rect">
            <a:avLst/>
          </a:prstGeom>
          <a:noFill/>
        </p:spPr>
        <p:txBody>
          <a:bodyPr wrap="square" rtlCol="0">
            <a:spAutoFit/>
          </a:bodyPr>
          <a:lstStyle/>
          <a:p>
            <a:r>
              <a:rPr lang="en-US" dirty="0"/>
              <a:t>Assistance: IRS – www.irs.gov website, choose Non-Profit and Charity tab or call 1-877-829-5500</a:t>
            </a:r>
          </a:p>
          <a:p>
            <a:r>
              <a:rPr lang="en-US" dirty="0"/>
              <a:t>Grand Aerie – accounting@foe.com or </a:t>
            </a:r>
            <a:r>
              <a:rPr lang="en-US" dirty="0">
                <a:hlinkClick r:id="rId2"/>
              </a:rPr>
              <a:t>charities@foe.com</a:t>
            </a:r>
            <a:endParaRPr lang="en-US" dirty="0"/>
          </a:p>
        </p:txBody>
      </p:sp>
    </p:spTree>
    <p:extLst>
      <p:ext uri="{BB962C8B-B14F-4D97-AF65-F5344CB8AC3E}">
        <p14:creationId xmlns:p14="http://schemas.microsoft.com/office/powerpoint/2010/main" val="1684329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 y="582385"/>
            <a:ext cx="11726134" cy="4801314"/>
          </a:xfrm>
          <a:prstGeom prst="rect">
            <a:avLst/>
          </a:prstGeom>
        </p:spPr>
        <p:txBody>
          <a:bodyPr wrap="square">
            <a:spAutoFit/>
          </a:bodyPr>
          <a:lstStyle/>
          <a:p>
            <a:r>
              <a:rPr lang="en-US" b="1" dirty="0"/>
              <a:t>39.  </a:t>
            </a:r>
          </a:p>
          <a:p>
            <a:endParaRPr lang="en-US" b="1" dirty="0"/>
          </a:p>
          <a:p>
            <a:r>
              <a:rPr lang="en-US" b="1" dirty="0"/>
              <a:t>REPORTING WHERE DUE DATE IS DEPENDENT UPON STATE LAW REQUIREMENTS OR RENEWAL DATES:</a:t>
            </a:r>
          </a:p>
          <a:p>
            <a:endParaRPr lang="en-US" dirty="0"/>
          </a:p>
          <a:p>
            <a:r>
              <a:rPr lang="en-US" b="1" dirty="0"/>
              <a:t>Monthly:</a:t>
            </a:r>
            <a:r>
              <a:rPr lang="en-US" dirty="0"/>
              <a:t> </a:t>
            </a:r>
          </a:p>
          <a:p>
            <a:endParaRPr lang="en-US" dirty="0"/>
          </a:p>
          <a:p>
            <a:r>
              <a:rPr lang="en-US" dirty="0"/>
              <a:t>-	State Sales Tax Reports</a:t>
            </a:r>
          </a:p>
          <a:p>
            <a:endParaRPr lang="en-US" dirty="0"/>
          </a:p>
          <a:p>
            <a:r>
              <a:rPr lang="en-US" dirty="0"/>
              <a:t>-	Gaming Reporting</a:t>
            </a:r>
          </a:p>
          <a:p>
            <a:endParaRPr lang="en-US" dirty="0"/>
          </a:p>
          <a:p>
            <a:r>
              <a:rPr lang="en-US" b="1" dirty="0"/>
              <a:t>Annually: </a:t>
            </a:r>
          </a:p>
          <a:p>
            <a:endParaRPr lang="en-US" b="1" dirty="0"/>
          </a:p>
          <a:p>
            <a:r>
              <a:rPr lang="en-US" b="1" dirty="0"/>
              <a:t>-	</a:t>
            </a:r>
            <a:r>
              <a:rPr lang="en-US" dirty="0"/>
              <a:t>Insurance Documents with Declaration Pages naming Grand Aerie as additionally insured</a:t>
            </a:r>
          </a:p>
          <a:p>
            <a:endParaRPr lang="en-US" dirty="0"/>
          </a:p>
          <a:p>
            <a:r>
              <a:rPr lang="en-US" dirty="0"/>
              <a:t>-	Affiliation Agreement</a:t>
            </a:r>
          </a:p>
          <a:p>
            <a:endParaRPr lang="en-US" dirty="0"/>
          </a:p>
          <a:p>
            <a:pPr marL="461963" indent="-461963">
              <a:buFontTx/>
              <a:buChar char="-"/>
            </a:pPr>
            <a:r>
              <a:rPr lang="en-US" dirty="0"/>
              <a:t>State Registration or Incorporation Renewal (usually has a filing fee).</a:t>
            </a:r>
          </a:p>
        </p:txBody>
      </p:sp>
    </p:spTree>
    <p:extLst>
      <p:ext uri="{BB962C8B-B14F-4D97-AF65-F5344CB8AC3E}">
        <p14:creationId xmlns:p14="http://schemas.microsoft.com/office/powerpoint/2010/main" val="2495883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817" y="470762"/>
            <a:ext cx="11780669" cy="5909310"/>
          </a:xfrm>
          <a:prstGeom prst="rect">
            <a:avLst/>
          </a:prstGeom>
        </p:spPr>
        <p:txBody>
          <a:bodyPr wrap="square">
            <a:spAutoFit/>
          </a:bodyPr>
          <a:lstStyle/>
          <a:p>
            <a:pPr algn="ctr"/>
            <a:r>
              <a:rPr lang="en-US" b="1" dirty="0"/>
              <a:t>OTHER TIMEFRAMES OF NOTE</a:t>
            </a:r>
          </a:p>
          <a:p>
            <a:endParaRPr lang="en-US" b="1" dirty="0"/>
          </a:p>
          <a:p>
            <a:r>
              <a:rPr lang="en-US" b="1" dirty="0"/>
              <a:t>40. CONTRIBUTIONS:</a:t>
            </a:r>
          </a:p>
          <a:p>
            <a:endParaRPr lang="en-US" dirty="0"/>
          </a:p>
          <a:p>
            <a:r>
              <a:rPr lang="en-US" dirty="0"/>
              <a:t>The Grand Aerie Accounting Department closes the fiscal year on MAY 31. There are no exceptions to this date and late receipts cannot be accommodated. </a:t>
            </a:r>
          </a:p>
          <a:p>
            <a:endParaRPr lang="en-US" dirty="0"/>
          </a:p>
          <a:p>
            <a:r>
              <a:rPr lang="en-US" dirty="0"/>
              <a:t>If you wish to ensure credit for your charity work during the annual convention, all contributions must reach the Grand Aerie PRIOR to May 31. If May 31 falls on a weekend, please adjust mailing dates accordingly to the prior Friday.</a:t>
            </a:r>
          </a:p>
          <a:p>
            <a:endParaRPr lang="en-US" dirty="0"/>
          </a:p>
          <a:p>
            <a:r>
              <a:rPr lang="en-US" b="1" dirty="0"/>
              <a:t>GRANTS:</a:t>
            </a:r>
          </a:p>
          <a:p>
            <a:endParaRPr lang="en-US" b="1" dirty="0"/>
          </a:p>
          <a:p>
            <a:r>
              <a:rPr lang="en-US" dirty="0"/>
              <a:t>If you are requesting a grant to be presented to a recipient or to be presented at a convention, please request your grant at a minimum of one month prior to date needed.</a:t>
            </a:r>
          </a:p>
          <a:p>
            <a:endParaRPr lang="en-US" dirty="0"/>
          </a:p>
          <a:p>
            <a:r>
              <a:rPr lang="en-US" dirty="0"/>
              <a:t>The grant is processed through your State Secretary’s office, the International Charity Director (if over $5,000), through the Grand Aerie Board of Directors (if over $10,000) and then can be processed by the GA Accounting Department.</a:t>
            </a:r>
          </a:p>
          <a:p>
            <a:endParaRPr lang="en-US" dirty="0"/>
          </a:p>
          <a:p>
            <a:r>
              <a:rPr lang="en-US" b="1" dirty="0"/>
              <a:t>REGIONAL GRANTS:</a:t>
            </a:r>
          </a:p>
          <a:p>
            <a:endParaRPr lang="en-US" b="1" dirty="0"/>
          </a:p>
          <a:p>
            <a:r>
              <a:rPr lang="en-US" dirty="0"/>
              <a:t>The hosting State requests the Grant for $5,000 and must be submitted one month in advance of the Regional Conference</a:t>
            </a:r>
          </a:p>
        </p:txBody>
      </p:sp>
    </p:spTree>
    <p:extLst>
      <p:ext uri="{BB962C8B-B14F-4D97-AF65-F5344CB8AC3E}">
        <p14:creationId xmlns:p14="http://schemas.microsoft.com/office/powerpoint/2010/main" val="1877564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Madam Treasurer</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04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8214" y="163286"/>
            <a:ext cx="11476342" cy="6494085"/>
          </a:xfrm>
          <a:prstGeom prst="rect">
            <a:avLst/>
          </a:prstGeom>
          <a:noFill/>
        </p:spPr>
        <p:txBody>
          <a:bodyPr wrap="square" rtlCol="0">
            <a:spAutoFit/>
          </a:bodyPr>
          <a:lstStyle/>
          <a:p>
            <a:pPr algn="ctr"/>
            <a:r>
              <a:rPr lang="en-US" b="1" dirty="0"/>
              <a:t>TREASURER</a:t>
            </a:r>
          </a:p>
          <a:p>
            <a:pPr algn="ctr"/>
            <a:endParaRPr lang="en-US" sz="1600" dirty="0"/>
          </a:p>
          <a:p>
            <a:r>
              <a:rPr lang="en-US" b="1" dirty="0"/>
              <a:t>1. </a:t>
            </a:r>
            <a:r>
              <a:rPr lang="en-US" dirty="0"/>
              <a:t>Demand and Receive from Secretary all money belonging to the Auxiliary.</a:t>
            </a:r>
          </a:p>
          <a:p>
            <a:endParaRPr lang="en-US" sz="1600" dirty="0"/>
          </a:p>
          <a:p>
            <a:pPr marL="230188" indent="-230188"/>
            <a:r>
              <a:rPr lang="en-US" b="1" dirty="0"/>
              <a:t>2. </a:t>
            </a:r>
            <a:r>
              <a:rPr lang="en-US" dirty="0"/>
              <a:t>Give Secretary receipt and deposit money in the proper accounts within 48 hours of receipt of the money.</a:t>
            </a:r>
          </a:p>
          <a:p>
            <a:pPr marL="609600" indent="-609600">
              <a:buFont typeface="Wingdings" pitchFamily="2" charset="2"/>
              <a:buNone/>
            </a:pPr>
            <a:endParaRPr lang="en-US" sz="1600" dirty="0"/>
          </a:p>
          <a:p>
            <a:pPr marL="230188" indent="-230188">
              <a:buFont typeface="Wingdings" pitchFamily="2" charset="2"/>
              <a:buNone/>
            </a:pPr>
            <a:r>
              <a:rPr lang="en-US" b="1" dirty="0"/>
              <a:t>3. </a:t>
            </a:r>
            <a:r>
              <a:rPr lang="en-US" dirty="0"/>
              <a:t>Sign all checks, if authorized by the Auxiliary, signed by President, attested to by the Auxiliary Secretary, and drawn from the proper fund.</a:t>
            </a:r>
          </a:p>
          <a:p>
            <a:pPr marL="609600" indent="-609600">
              <a:buFont typeface="Wingdings" pitchFamily="2" charset="2"/>
              <a:buNone/>
            </a:pPr>
            <a:endParaRPr lang="en-US" sz="1600" dirty="0"/>
          </a:p>
          <a:p>
            <a:r>
              <a:rPr lang="en-US" b="1" dirty="0"/>
              <a:t>4. </a:t>
            </a:r>
            <a:r>
              <a:rPr lang="en-US" dirty="0"/>
              <a:t>Keep records, books and accounts and make reports as required by the Grand Aerie/Auxiliary</a:t>
            </a:r>
          </a:p>
          <a:p>
            <a:r>
              <a:rPr lang="en-US" dirty="0"/>
              <a:t>		</a:t>
            </a:r>
          </a:p>
          <a:p>
            <a:pPr marL="914400" indent="-914400">
              <a:tabLst>
                <a:tab pos="1198563" algn="l"/>
              </a:tabLst>
            </a:pPr>
            <a:r>
              <a:rPr lang="en-US" dirty="0"/>
              <a:t>	</a:t>
            </a:r>
            <a:r>
              <a:rPr lang="en-US" b="1" dirty="0"/>
              <a:t>a. </a:t>
            </a:r>
            <a:r>
              <a:rPr lang="en-US" dirty="0"/>
              <a:t>The accounts shall be recorded in the book provided for that purpose by the Grand Aerie. The accounts may be maintained in this book or if the records are kept electronically, they shall be printed, copies shall be kept and protected in a three (3) ring binder or cash book for that purpose. This cannot be a copy of the Secretary’s Cash Book.</a:t>
            </a:r>
          </a:p>
          <a:p>
            <a:pPr marL="914400" indent="-914400">
              <a:tabLst>
                <a:tab pos="1198563" algn="l"/>
              </a:tabLst>
            </a:pPr>
            <a:endParaRPr lang="en-US" sz="1600" dirty="0"/>
          </a:p>
          <a:p>
            <a:pPr marL="230188" indent="-230188">
              <a:buFont typeface="Wingdings" pitchFamily="2" charset="2"/>
              <a:buNone/>
            </a:pPr>
            <a:r>
              <a:rPr lang="en-US" b="1" dirty="0"/>
              <a:t>5. </a:t>
            </a:r>
            <a:r>
              <a:rPr lang="en-US" dirty="0"/>
              <a:t>Hold in trust all securities belonging to the Auxiliary in a Safe Deposit Box. Must be Accessible to Treasurer but only when accompanied by the Secretary or President.</a:t>
            </a:r>
          </a:p>
          <a:p>
            <a:pPr marL="609600" indent="-609600">
              <a:buFont typeface="Wingdings" pitchFamily="2" charset="2"/>
              <a:buNone/>
            </a:pPr>
            <a:endParaRPr lang="en-US" sz="1600" dirty="0"/>
          </a:p>
          <a:p>
            <a:pPr marL="284163" indent="-284163">
              <a:buFont typeface="Wingdings" pitchFamily="2" charset="2"/>
              <a:buNone/>
            </a:pPr>
            <a:r>
              <a:rPr lang="en-US" b="1" dirty="0"/>
              <a:t>6. </a:t>
            </a:r>
            <a:r>
              <a:rPr lang="en-US" dirty="0"/>
              <a:t>Provide books for audit each month and quarter and when requested by the President or Auditor.</a:t>
            </a:r>
          </a:p>
          <a:p>
            <a:pPr marL="609600" indent="-609600">
              <a:buFont typeface="Wingdings" pitchFamily="2" charset="2"/>
              <a:buNone/>
            </a:pPr>
            <a:endParaRPr lang="en-US" sz="1600" dirty="0"/>
          </a:p>
          <a:p>
            <a:r>
              <a:rPr lang="en-US" b="1" dirty="0"/>
              <a:t>7. </a:t>
            </a:r>
            <a:r>
              <a:rPr lang="en-US" dirty="0"/>
              <a:t>Work with Secretary to ensure your books and the Secretary's are in balance, but not copied.</a:t>
            </a:r>
          </a:p>
          <a:p>
            <a:pPr marL="609600" indent="-609600">
              <a:buFont typeface="Wingdings" pitchFamily="2" charset="2"/>
              <a:buAutoNum type="arabicPeriod" startAt="7"/>
            </a:pPr>
            <a:endParaRPr lang="en-US" sz="1600" dirty="0"/>
          </a:p>
          <a:p>
            <a:pPr marL="609600" indent="-609600">
              <a:buFont typeface="Wingdings" pitchFamily="2" charset="2"/>
              <a:buNone/>
            </a:pPr>
            <a:r>
              <a:rPr lang="en-US" b="1" dirty="0"/>
              <a:t>8. </a:t>
            </a:r>
            <a:r>
              <a:rPr lang="en-US" dirty="0"/>
              <a:t>Compensation fixed by the By-Laws</a:t>
            </a:r>
          </a:p>
        </p:txBody>
      </p:sp>
    </p:spTree>
    <p:extLst>
      <p:ext uri="{BB962C8B-B14F-4D97-AF65-F5344CB8AC3E}">
        <p14:creationId xmlns:p14="http://schemas.microsoft.com/office/powerpoint/2010/main" val="38822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0473" y="304801"/>
            <a:ext cx="2530764" cy="369332"/>
          </a:xfrm>
          <a:prstGeom prst="rect">
            <a:avLst/>
          </a:prstGeom>
          <a:noFill/>
        </p:spPr>
        <p:txBody>
          <a:bodyPr wrap="square" rtlCol="0">
            <a:spAutoFit/>
          </a:bodyPr>
          <a:lstStyle/>
          <a:p>
            <a:r>
              <a:rPr lang="en-US" b="1" dirty="0"/>
              <a:t>TREASURER CONTINUED</a:t>
            </a:r>
          </a:p>
        </p:txBody>
      </p:sp>
      <p:sp>
        <p:nvSpPr>
          <p:cNvPr id="3" name="TextBox 2"/>
          <p:cNvSpPr txBox="1"/>
          <p:nvPr/>
        </p:nvSpPr>
        <p:spPr>
          <a:xfrm>
            <a:off x="221672" y="1099128"/>
            <a:ext cx="9698182" cy="2862322"/>
          </a:xfrm>
          <a:prstGeom prst="rect">
            <a:avLst/>
          </a:prstGeom>
          <a:noFill/>
        </p:spPr>
        <p:txBody>
          <a:bodyPr wrap="square" rtlCol="0">
            <a:spAutoFit/>
          </a:bodyPr>
          <a:lstStyle/>
          <a:p>
            <a:r>
              <a:rPr lang="en-US" dirty="0"/>
              <a:t>Records &amp; Reports</a:t>
            </a:r>
          </a:p>
          <a:p>
            <a:endParaRPr lang="en-US" dirty="0"/>
          </a:p>
          <a:p>
            <a:pPr marL="342900" indent="-342900">
              <a:buAutoNum type="arabicPeriod"/>
            </a:pPr>
            <a:r>
              <a:rPr lang="en-US" dirty="0"/>
              <a:t>Treasurer's cash book.</a:t>
            </a:r>
          </a:p>
          <a:p>
            <a:pPr marL="342900" indent="-342900">
              <a:buAutoNum type="arabicPeriod"/>
            </a:pPr>
            <a:endParaRPr lang="en-US" dirty="0"/>
          </a:p>
          <a:p>
            <a:r>
              <a:rPr lang="en-US" dirty="0"/>
              <a:t>	a. It is similar to the Secretary's cash book.</a:t>
            </a:r>
          </a:p>
          <a:p>
            <a:endParaRPr lang="en-US" dirty="0"/>
          </a:p>
          <a:p>
            <a:r>
              <a:rPr lang="en-US" dirty="0"/>
              <a:t>	b. At the end of the month you should reconcile the bank statements with your cash book.</a:t>
            </a:r>
          </a:p>
          <a:p>
            <a:endParaRPr lang="en-US" dirty="0"/>
          </a:p>
          <a:p>
            <a:r>
              <a:rPr lang="en-US" dirty="0"/>
              <a:t>	C. Reconcile yours with the Secretary’s cash book.</a:t>
            </a:r>
          </a:p>
          <a:p>
            <a:r>
              <a:rPr lang="en-US" dirty="0"/>
              <a:t> </a:t>
            </a:r>
          </a:p>
        </p:txBody>
      </p:sp>
    </p:spTree>
    <p:extLst>
      <p:ext uri="{BB962C8B-B14F-4D97-AF65-F5344CB8AC3E}">
        <p14:creationId xmlns:p14="http://schemas.microsoft.com/office/powerpoint/2010/main" val="3064418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extLst>
              <p:ext uri="{D42A27DB-BD31-4B8C-83A1-F6EECF244321}">
                <p14:modId xmlns:p14="http://schemas.microsoft.com/office/powerpoint/2010/main" val="1742726687"/>
              </p:ext>
            </p:extLst>
          </p:nvPr>
        </p:nvGraphicFramePr>
        <p:xfrm>
          <a:off x="228599" y="73891"/>
          <a:ext cx="5858165" cy="6631709"/>
        </p:xfrm>
        <a:graphic>
          <a:graphicData uri="http://schemas.openxmlformats.org/presentationml/2006/ole">
            <mc:AlternateContent xmlns:mc="http://schemas.openxmlformats.org/markup-compatibility/2006">
              <mc:Choice xmlns:v="urn:schemas-microsoft-com:vml" Requires="v">
                <p:oleObj name="Acrobat Document" r:id="rId2" imgW="8565480" imgH="10532160" progId="AcroExch.Document.DC">
                  <p:embed/>
                </p:oleObj>
              </mc:Choice>
              <mc:Fallback>
                <p:oleObj name="Acrobat Document" r:id="rId2" imgW="8565480" imgH="10532160" progId="AcroExch.Document.DC">
                  <p:embed/>
                  <p:pic>
                    <p:nvPicPr>
                      <p:cNvPr id="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73891"/>
                        <a:ext cx="5858165" cy="6631709"/>
                      </a:xfrm>
                      <a:prstGeom prst="rect">
                        <a:avLst/>
                      </a:prstGeom>
                      <a:noFill/>
                      <a:ln>
                        <a:noFill/>
                      </a:ln>
                      <a:effectLst/>
                    </p:spPr>
                  </p:pic>
                </p:oleObj>
              </mc:Fallback>
            </mc:AlternateContent>
          </a:graphicData>
        </a:graphic>
      </p:graphicFrame>
      <p:graphicFrame>
        <p:nvGraphicFramePr>
          <p:cNvPr id="3" name="Object 3"/>
          <p:cNvGraphicFramePr>
            <a:graphicFrameLocks noChangeAspect="1"/>
          </p:cNvGraphicFramePr>
          <p:nvPr>
            <p:extLst>
              <p:ext uri="{D42A27DB-BD31-4B8C-83A1-F6EECF244321}">
                <p14:modId xmlns:p14="http://schemas.microsoft.com/office/powerpoint/2010/main" val="1818873860"/>
              </p:ext>
            </p:extLst>
          </p:nvPr>
        </p:nvGraphicFramePr>
        <p:xfrm>
          <a:off x="6086764" y="228600"/>
          <a:ext cx="5902035" cy="6477000"/>
        </p:xfrm>
        <a:graphic>
          <a:graphicData uri="http://schemas.openxmlformats.org/presentationml/2006/ole">
            <mc:AlternateContent xmlns:mc="http://schemas.openxmlformats.org/markup-compatibility/2006">
              <mc:Choice xmlns:v="urn:schemas-microsoft-com:vml" Requires="v">
                <p:oleObj name="Acrobat Document" r:id="rId4" imgW="8565480" imgH="10532160" progId="AcroExch.Document.DC">
                  <p:embed/>
                </p:oleObj>
              </mc:Choice>
              <mc:Fallback>
                <p:oleObj name="Acrobat Document" r:id="rId4" imgW="8565480" imgH="10532160" progId="AcroExch.Document.DC">
                  <p:embed/>
                  <p:pic>
                    <p:nvPicPr>
                      <p:cNvPr id="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764" y="228600"/>
                        <a:ext cx="5902035" cy="6477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26071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44485"/>
            <a:ext cx="11490036" cy="2308324"/>
          </a:xfrm>
          <a:prstGeom prst="rect">
            <a:avLst/>
          </a:prstGeom>
        </p:spPr>
        <p:txBody>
          <a:bodyPr wrap="square">
            <a:spAutoFit/>
          </a:bodyPr>
          <a:lstStyle/>
          <a:p>
            <a:pPr marL="609600" indent="-609600" algn="ctr">
              <a:buFontTx/>
              <a:buNone/>
            </a:pPr>
            <a:r>
              <a:rPr lang="en-US" b="1" u="sng" dirty="0"/>
              <a:t>TREASURER CONTINUED</a:t>
            </a:r>
          </a:p>
          <a:p>
            <a:pPr marL="609600" indent="-609600">
              <a:buFontTx/>
              <a:buNone/>
            </a:pPr>
            <a:r>
              <a:rPr lang="en-US" b="1" u="sng" dirty="0"/>
              <a:t>RECORDS/REPORTS:</a:t>
            </a:r>
          </a:p>
          <a:p>
            <a:pPr marL="609600" indent="-609600">
              <a:buFontTx/>
              <a:buNone/>
            </a:pPr>
            <a:endParaRPr lang="en-US" dirty="0"/>
          </a:p>
          <a:p>
            <a:pPr marL="609600" indent="-609600">
              <a:buFontTx/>
              <a:buNone/>
            </a:pPr>
            <a:r>
              <a:rPr lang="en-US" dirty="0"/>
              <a:t>2. Treasurer's Annual Report .		     </a:t>
            </a:r>
          </a:p>
          <a:p>
            <a:pPr marL="609600" indent="-609600">
              <a:buFontTx/>
              <a:buNone/>
            </a:pPr>
            <a:r>
              <a:rPr lang="en-US" dirty="0"/>
              <a:t>	a. 12 month report ending May 31 each year.</a:t>
            </a:r>
          </a:p>
          <a:p>
            <a:pPr marL="609600" indent="-609600">
              <a:buFontTx/>
              <a:buNone/>
            </a:pPr>
            <a:r>
              <a:rPr lang="en-US" dirty="0"/>
              <a:t>	b. Due by the 15th of October each year.</a:t>
            </a:r>
          </a:p>
          <a:p>
            <a:pPr marL="609600" indent="-609600">
              <a:buFontTx/>
              <a:buNone/>
            </a:pPr>
            <a:r>
              <a:rPr lang="en-US" dirty="0"/>
              <a:t>	c. Coincides with Secretary's filing of the 990 and/or 990EZ.</a:t>
            </a:r>
          </a:p>
          <a:p>
            <a:pPr marL="609600" indent="-609600">
              <a:buFontTx/>
              <a:buNone/>
            </a:pPr>
            <a:r>
              <a:rPr lang="en-US" dirty="0"/>
              <a:t>				</a:t>
            </a:r>
            <a:endParaRPr lang="en-US"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507" y="2253673"/>
            <a:ext cx="6727984" cy="4535054"/>
          </a:xfrm>
          <a:prstGeom prst="rect">
            <a:avLst/>
          </a:prstGeom>
        </p:spPr>
      </p:pic>
    </p:spTree>
    <p:extLst>
      <p:ext uri="{BB962C8B-B14F-4D97-AF65-F5344CB8AC3E}">
        <p14:creationId xmlns:p14="http://schemas.microsoft.com/office/powerpoint/2010/main" val="3500161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64" y="5677415"/>
            <a:ext cx="11645660" cy="1062326"/>
          </a:xfrm>
        </p:spPr>
        <p:txBody>
          <a:bodyPr>
            <a:normAutofit fontScale="90000"/>
          </a:bodyPr>
          <a:lstStyle/>
          <a:p>
            <a:pPr algn="ctr"/>
            <a:br>
              <a:rPr lang="en-US" b="1" dirty="0"/>
            </a:br>
            <a:r>
              <a:rPr lang="en-US" sz="2700" b="1" dirty="0">
                <a:latin typeface="+mn-lt"/>
              </a:rPr>
              <a:t>Madam Inside Guard</a:t>
            </a:r>
            <a:br>
              <a:rPr lang="en-US" sz="2700" b="1" dirty="0">
                <a:latin typeface="+mn-lt"/>
              </a:rPr>
            </a:br>
            <a:r>
              <a:rPr lang="en-US" sz="2700" b="1" dirty="0">
                <a:latin typeface="+mn-lt"/>
              </a:rPr>
              <a:t>&amp;</a:t>
            </a:r>
            <a:br>
              <a:rPr lang="en-US" sz="2700" b="1" dirty="0">
                <a:latin typeface="+mn-lt"/>
              </a:rPr>
            </a:br>
            <a:r>
              <a:rPr lang="en-US" sz="2700" b="1" dirty="0">
                <a:latin typeface="+mn-lt"/>
              </a:rPr>
              <a:t>Madam Outside Guard</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65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698" y="932155"/>
            <a:ext cx="11807300" cy="6186309"/>
          </a:xfrm>
          <a:prstGeom prst="rect">
            <a:avLst/>
          </a:prstGeom>
          <a:noFill/>
        </p:spPr>
        <p:txBody>
          <a:bodyPr wrap="square" rtlCol="0">
            <a:spAutoFit/>
          </a:bodyPr>
          <a:lstStyle/>
          <a:p>
            <a:pPr algn="ctr"/>
            <a:r>
              <a:rPr lang="en-US" b="1" dirty="0"/>
              <a:t>JUNIOR PAST MADAM PRESIDENT</a:t>
            </a:r>
          </a:p>
          <a:p>
            <a:endParaRPr lang="en-US" dirty="0"/>
          </a:p>
          <a:p>
            <a:pPr marL="342900" indent="-342900">
              <a:buAutoNum type="arabicPeriod"/>
            </a:pPr>
            <a:r>
              <a:rPr lang="en-US" dirty="0"/>
              <a:t>The retiring Madam President serves as the Jr. Past Madam President by virtue of serving as Madam President.</a:t>
            </a:r>
          </a:p>
          <a:p>
            <a:pPr marL="342900" indent="-342900">
              <a:buAutoNum type="arabicPeriod"/>
            </a:pPr>
            <a:endParaRPr lang="en-US" dirty="0"/>
          </a:p>
          <a:p>
            <a:pPr marL="342900" indent="-342900">
              <a:buAutoNum type="arabicPeriod"/>
            </a:pPr>
            <a:r>
              <a:rPr lang="en-US" dirty="0"/>
              <a:t>You shall aid the Madam President and share your knowledge; please remember you are there to help by virtue of your experience.</a:t>
            </a:r>
          </a:p>
          <a:p>
            <a:pPr marL="342900" indent="-342900">
              <a:buAutoNum type="arabicPeriod"/>
            </a:pPr>
            <a:endParaRPr lang="en-US" dirty="0"/>
          </a:p>
          <a:p>
            <a:pPr marL="342900" indent="-342900">
              <a:buAutoNum type="arabicPeriod"/>
            </a:pPr>
            <a:r>
              <a:rPr lang="en-US" dirty="0"/>
              <a:t>The Jr. Past Madam President shall not hold any other office in the Auxiliary but may resign from office if elected to another office in the Auxiliary. </a:t>
            </a:r>
          </a:p>
          <a:p>
            <a:endParaRPr lang="en-US" dirty="0"/>
          </a:p>
          <a:p>
            <a:pPr marL="342900" indent="-342900">
              <a:buAutoNum type="arabicPeriod" startAt="4"/>
            </a:pPr>
            <a:r>
              <a:rPr lang="en-US" dirty="0"/>
              <a:t>In the absence of the Madam President and the Madam Vice-President, the Junior Past Madam President shall preside. </a:t>
            </a:r>
          </a:p>
          <a:p>
            <a:pPr marL="342900" indent="-342900">
              <a:buAutoNum type="arabicPeriod" startAt="4"/>
            </a:pPr>
            <a:endParaRPr lang="en-US" dirty="0"/>
          </a:p>
          <a:p>
            <a:pPr marL="342900" indent="-342900">
              <a:buFontTx/>
              <a:buAutoNum type="arabicPeriod" startAt="4"/>
            </a:pPr>
            <a:r>
              <a:rPr lang="en-US" dirty="0"/>
              <a:t>The serving Junior Past Madam President, is not included among the officers who are required to hold and attend officers’ meetings. </a:t>
            </a:r>
          </a:p>
          <a:p>
            <a:pPr marL="342900" indent="-342900">
              <a:buFontTx/>
              <a:buAutoNum type="arabicPeriod" startAt="4"/>
            </a:pPr>
            <a:endParaRPr lang="en-US" dirty="0"/>
          </a:p>
          <a:p>
            <a:pPr marL="342900" indent="-342900">
              <a:buFontTx/>
              <a:buAutoNum type="arabicPeriod" startAt="4"/>
            </a:pPr>
            <a:r>
              <a:rPr lang="en-US" dirty="0"/>
              <a:t>May attend the officers’ meeting, but shall have no voice or vote in such meeting unless called upon by the Madam President who is authorized to preside at the officers’ meeting.</a:t>
            </a:r>
          </a:p>
          <a:p>
            <a:pPr marL="342900" indent="-342900">
              <a:buAutoNum type="arabicPeriod" startAt="4"/>
            </a:pPr>
            <a:endParaRPr lang="en-US" dirty="0"/>
          </a:p>
          <a:p>
            <a:pPr marL="342900" indent="-342900">
              <a:buAutoNum type="arabicPeriod" startAt="4"/>
            </a:pPr>
            <a:endParaRPr lang="en-US" dirty="0"/>
          </a:p>
          <a:p>
            <a:pPr marL="342900" indent="-342900">
              <a:buAutoNum type="arabicPeriod" startAt="4"/>
            </a:pPr>
            <a:endParaRPr lang="en-US" dirty="0"/>
          </a:p>
          <a:p>
            <a:pPr marL="342900" indent="-342900">
              <a:buAutoNum type="arabicPeriod" startAt="4"/>
            </a:pPr>
            <a:endParaRPr lang="en-US" dirty="0"/>
          </a:p>
          <a:p>
            <a:pPr marL="342900" indent="-342900">
              <a:buAutoNum type="arabicPeriod" startAt="4"/>
            </a:pPr>
            <a:endParaRPr lang="en-US" dirty="0"/>
          </a:p>
        </p:txBody>
      </p:sp>
    </p:spTree>
    <p:extLst>
      <p:ext uri="{BB962C8B-B14F-4D97-AF65-F5344CB8AC3E}">
        <p14:creationId xmlns:p14="http://schemas.microsoft.com/office/powerpoint/2010/main" val="3616255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804" y="290274"/>
            <a:ext cx="11638626" cy="6186309"/>
          </a:xfrm>
          <a:prstGeom prst="rect">
            <a:avLst/>
          </a:prstGeom>
          <a:noFill/>
        </p:spPr>
        <p:txBody>
          <a:bodyPr wrap="square" rtlCol="0">
            <a:spAutoFit/>
          </a:bodyPr>
          <a:lstStyle/>
          <a:p>
            <a:pPr algn="ctr"/>
            <a:r>
              <a:rPr lang="en-US" b="1" dirty="0"/>
              <a:t>Inside Guard &amp; Outside Guard</a:t>
            </a:r>
          </a:p>
          <a:p>
            <a:pPr algn="ctr"/>
            <a:endParaRPr lang="en-US" b="1" dirty="0"/>
          </a:p>
          <a:p>
            <a:pPr marL="342900" indent="-342900">
              <a:buAutoNum type="arabicPeriod"/>
              <a:defRPr/>
            </a:pPr>
            <a:r>
              <a:rPr lang="en-US" b="1" dirty="0"/>
              <a:t>Inside Guard</a:t>
            </a:r>
          </a:p>
          <a:p>
            <a:pPr marL="342900" indent="-342900">
              <a:buAutoNum type="arabicPeriod"/>
              <a:defRPr/>
            </a:pPr>
            <a:endParaRPr lang="en-US" dirty="0"/>
          </a:p>
          <a:p>
            <a:pPr>
              <a:defRPr/>
            </a:pPr>
            <a:r>
              <a:rPr lang="en-US" dirty="0"/>
              <a:t>	</a:t>
            </a:r>
            <a:r>
              <a:rPr lang="en-US" b="1" dirty="0"/>
              <a:t>a. </a:t>
            </a:r>
            <a:r>
              <a:rPr lang="en-US" dirty="0"/>
              <a:t>Maintain a position at the Inner Door of the Auxiliary meeting room.</a:t>
            </a:r>
          </a:p>
          <a:p>
            <a:pPr>
              <a:defRPr/>
            </a:pPr>
            <a:endParaRPr lang="en-US" dirty="0"/>
          </a:p>
          <a:p>
            <a:pPr>
              <a:defRPr/>
            </a:pPr>
            <a:r>
              <a:rPr lang="en-US" dirty="0"/>
              <a:t>	</a:t>
            </a:r>
            <a:r>
              <a:rPr lang="en-US" b="1" dirty="0"/>
              <a:t>b. </a:t>
            </a:r>
            <a:r>
              <a:rPr lang="en-US" dirty="0"/>
              <a:t>Examine the official receipt of every member desiring admission to the Auxiliary meeting.</a:t>
            </a:r>
          </a:p>
          <a:p>
            <a:pPr>
              <a:defRPr/>
            </a:pPr>
            <a:endParaRPr lang="en-US" dirty="0"/>
          </a:p>
          <a:p>
            <a:pPr>
              <a:defRPr/>
            </a:pPr>
            <a:r>
              <a:rPr lang="en-US" dirty="0"/>
              <a:t>	</a:t>
            </a:r>
            <a:r>
              <a:rPr lang="en-US" b="1" dirty="0"/>
              <a:t>c. </a:t>
            </a:r>
            <a:r>
              <a:rPr lang="en-US" dirty="0"/>
              <a:t>If dues are paid, admit the member to the Auxiliary room.</a:t>
            </a:r>
          </a:p>
          <a:p>
            <a:pPr>
              <a:defRPr/>
            </a:pPr>
            <a:endParaRPr lang="en-US" dirty="0"/>
          </a:p>
          <a:p>
            <a:pPr>
              <a:defRPr/>
            </a:pPr>
            <a:r>
              <a:rPr lang="en-US" dirty="0"/>
              <a:t>	</a:t>
            </a:r>
            <a:r>
              <a:rPr lang="en-US" b="1" dirty="0"/>
              <a:t>d. </a:t>
            </a:r>
            <a:r>
              <a:rPr lang="en-US" dirty="0"/>
              <a:t>Assist in the initiation of candidates.</a:t>
            </a:r>
          </a:p>
          <a:p>
            <a:pPr>
              <a:defRPr/>
            </a:pPr>
            <a:endParaRPr lang="en-US" dirty="0"/>
          </a:p>
          <a:p>
            <a:pPr>
              <a:defRPr/>
            </a:pPr>
            <a:endParaRPr lang="en-US" b="1" dirty="0"/>
          </a:p>
          <a:p>
            <a:pPr>
              <a:defRPr/>
            </a:pPr>
            <a:r>
              <a:rPr lang="en-US" b="1" dirty="0"/>
              <a:t>2. Outside Guard </a:t>
            </a:r>
          </a:p>
          <a:p>
            <a:pPr>
              <a:defRPr/>
            </a:pPr>
            <a:endParaRPr lang="en-US" b="1" dirty="0"/>
          </a:p>
          <a:p>
            <a:pPr>
              <a:defRPr/>
            </a:pPr>
            <a:r>
              <a:rPr lang="en-US" b="1" dirty="0"/>
              <a:t>	a. </a:t>
            </a:r>
            <a:r>
              <a:rPr lang="en-US" dirty="0"/>
              <a:t>May provide in the By-Laws that the office of Outside Guard be abolished.</a:t>
            </a:r>
          </a:p>
          <a:p>
            <a:pPr>
              <a:defRPr/>
            </a:pPr>
            <a:endParaRPr lang="en-US" dirty="0"/>
          </a:p>
          <a:p>
            <a:pPr marL="798513" indent="-336550">
              <a:defRPr/>
            </a:pPr>
            <a:r>
              <a:rPr lang="en-US" b="1" dirty="0"/>
              <a:t>b. </a:t>
            </a:r>
            <a:r>
              <a:rPr lang="en-US" dirty="0"/>
              <a:t>Shall have charge of the outer room and during the meeting of the Auxiliary shall permit only members in good standing to enter the room.</a:t>
            </a:r>
            <a:endParaRPr lang="en-US" b="1" dirty="0"/>
          </a:p>
          <a:p>
            <a:pPr algn="ctr"/>
            <a:endParaRPr lang="en-US" b="1" dirty="0"/>
          </a:p>
          <a:p>
            <a:pPr algn="ctr"/>
            <a:endParaRPr lang="en-US" b="1" dirty="0"/>
          </a:p>
          <a:p>
            <a:pPr algn="ctr"/>
            <a:endParaRPr lang="en-US" b="1" dirty="0"/>
          </a:p>
        </p:txBody>
      </p:sp>
    </p:spTree>
    <p:extLst>
      <p:ext uri="{BB962C8B-B14F-4D97-AF65-F5344CB8AC3E}">
        <p14:creationId xmlns:p14="http://schemas.microsoft.com/office/powerpoint/2010/main" val="3459725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618" y="4596760"/>
            <a:ext cx="11645660" cy="1062326"/>
          </a:xfrm>
        </p:spPr>
        <p:txBody>
          <a:bodyPr>
            <a:normAutofit fontScale="90000"/>
          </a:bodyPr>
          <a:lstStyle/>
          <a:p>
            <a:pPr algn="ctr"/>
            <a:br>
              <a:rPr lang="en-US" b="1" dirty="0"/>
            </a:br>
            <a:r>
              <a:rPr lang="en-US" sz="2700" b="1" dirty="0">
                <a:latin typeface="+mn-lt"/>
              </a:rPr>
              <a:t>Madam Trustees</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70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328" y="538843"/>
            <a:ext cx="11434281" cy="5293757"/>
          </a:xfrm>
          <a:prstGeom prst="rect">
            <a:avLst/>
          </a:prstGeom>
          <a:noFill/>
        </p:spPr>
        <p:txBody>
          <a:bodyPr wrap="square" rtlCol="0">
            <a:spAutoFit/>
          </a:bodyPr>
          <a:lstStyle/>
          <a:p>
            <a:pPr algn="ctr"/>
            <a:r>
              <a:rPr lang="en-US" b="1" dirty="0"/>
              <a:t>TRUSTEES</a:t>
            </a:r>
          </a:p>
          <a:p>
            <a:pPr algn="ctr"/>
            <a:endParaRPr lang="en-US" sz="1600" b="1" dirty="0"/>
          </a:p>
          <a:p>
            <a:r>
              <a:rPr lang="en-US" b="1" dirty="0"/>
              <a:t>Duties</a:t>
            </a:r>
          </a:p>
          <a:p>
            <a:endParaRPr lang="en-US" sz="1600" b="1" dirty="0"/>
          </a:p>
          <a:p>
            <a:pPr marL="230188" indent="-230188"/>
            <a:r>
              <a:rPr lang="en-US" b="1" dirty="0"/>
              <a:t>1. </a:t>
            </a:r>
            <a:r>
              <a:rPr lang="en-US" dirty="0"/>
              <a:t>The duties of the Madam Trustees shall be as hereafter set out, and the Madam Trustees shall at all times be under the direction and control of the Auxiliary.</a:t>
            </a:r>
          </a:p>
          <a:p>
            <a:r>
              <a:rPr lang="en-US" dirty="0"/>
              <a:t> </a:t>
            </a:r>
          </a:p>
          <a:p>
            <a:pPr marL="230188" indent="-230188"/>
            <a:r>
              <a:rPr lang="en-US" b="1" dirty="0"/>
              <a:t>2. </a:t>
            </a:r>
            <a:r>
              <a:rPr lang="en-US" dirty="0"/>
              <a:t>Immediately after the election and installation of officers each year, the Madam Trustees shall organize by electing a Chairman and a Secretary, each to serve in her respective capacity for one (1) year.</a:t>
            </a:r>
          </a:p>
          <a:p>
            <a:r>
              <a:rPr lang="en-US" dirty="0"/>
              <a:t> </a:t>
            </a:r>
          </a:p>
          <a:p>
            <a:pPr marL="746125" indent="-746125"/>
            <a:r>
              <a:rPr lang="en-US" b="1" dirty="0"/>
              <a:t>	a. </a:t>
            </a:r>
            <a:r>
              <a:rPr lang="en-US" dirty="0"/>
              <a:t>The Madam Trustees shall hold such meetings as deemed necessary by the Auxiliary, except that the Chairman may call meetings of the Madam Trustees when, in her judgment, same are necessary, and she shall call a meeting when requested to do so by two (2) members of the Madam Trustees. The Madam Trustees shall keep such records as may be required for an official recording and reporting of their activities to the Auxiliary.</a:t>
            </a:r>
          </a:p>
          <a:p>
            <a:r>
              <a:rPr lang="en-US" dirty="0"/>
              <a:t> </a:t>
            </a:r>
          </a:p>
          <a:p>
            <a:pPr marL="746125" indent="-746125"/>
            <a:r>
              <a:rPr lang="en-US" dirty="0"/>
              <a:t>	</a:t>
            </a:r>
            <a:r>
              <a:rPr lang="en-US" b="1" dirty="0"/>
              <a:t>b. </a:t>
            </a:r>
            <a:r>
              <a:rPr lang="en-US" dirty="0"/>
              <a:t>A majority of the Madam Trustees shall at all times constitute a quorum.</a:t>
            </a:r>
          </a:p>
          <a:p>
            <a:r>
              <a:rPr lang="en-US" dirty="0"/>
              <a:t> </a:t>
            </a:r>
          </a:p>
          <a:p>
            <a:pPr marL="746125" indent="-746125"/>
            <a:r>
              <a:rPr lang="en-US" dirty="0"/>
              <a:t>	</a:t>
            </a:r>
            <a:r>
              <a:rPr lang="en-US" b="1" dirty="0"/>
              <a:t>c. </a:t>
            </a:r>
            <a:r>
              <a:rPr lang="en-US" dirty="0"/>
              <a:t>No one (1) of the Madam Trustees, including the Chairman, shall have greater powers than those vested in her while acting jointly and collectively with her associates holding the office of Madam Trustee.	</a:t>
            </a:r>
          </a:p>
        </p:txBody>
      </p:sp>
    </p:spTree>
    <p:extLst>
      <p:ext uri="{BB962C8B-B14F-4D97-AF65-F5344CB8AC3E}">
        <p14:creationId xmlns:p14="http://schemas.microsoft.com/office/powerpoint/2010/main" val="1760606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330" y="372862"/>
            <a:ext cx="11665258" cy="5355312"/>
          </a:xfrm>
          <a:prstGeom prst="rect">
            <a:avLst/>
          </a:prstGeom>
          <a:noFill/>
        </p:spPr>
        <p:txBody>
          <a:bodyPr wrap="square" rtlCol="0">
            <a:spAutoFit/>
          </a:bodyPr>
          <a:lstStyle/>
          <a:p>
            <a:pPr algn="ctr"/>
            <a:r>
              <a:rPr lang="en-US" b="1" dirty="0"/>
              <a:t>TRUSTEES CONTINUED</a:t>
            </a:r>
          </a:p>
          <a:p>
            <a:pPr algn="ctr"/>
            <a:endParaRPr lang="en-US" b="1" dirty="0"/>
          </a:p>
          <a:p>
            <a:r>
              <a:rPr lang="en-US" b="1" dirty="0"/>
              <a:t>3. </a:t>
            </a:r>
            <a:r>
              <a:rPr lang="en-US" dirty="0"/>
              <a:t>The Madam Trustees are under the supervision and instruction of the Auxiliary.</a:t>
            </a:r>
          </a:p>
          <a:p>
            <a:endParaRPr lang="en-US" dirty="0"/>
          </a:p>
          <a:p>
            <a:pPr marL="858838" indent="-858838">
              <a:tabLst>
                <a:tab pos="628650" algn="l"/>
              </a:tabLst>
            </a:pPr>
            <a:r>
              <a:rPr lang="en-US" dirty="0"/>
              <a:t>	</a:t>
            </a:r>
            <a:r>
              <a:rPr lang="en-US" b="1" dirty="0"/>
              <a:t>a. </a:t>
            </a:r>
            <a:r>
              <a:rPr lang="en-US" dirty="0"/>
              <a:t>Shall generally be the medium of contact between the officers and members of the Auxiliary and the officers and members of the Aerie to which it is ancillary. </a:t>
            </a:r>
          </a:p>
          <a:p>
            <a:endParaRPr lang="en-US" dirty="0"/>
          </a:p>
          <a:p>
            <a:pPr marL="628650" indent="-628650"/>
            <a:r>
              <a:rPr lang="en-US" dirty="0"/>
              <a:t>	</a:t>
            </a:r>
            <a:r>
              <a:rPr lang="en-US" b="1" dirty="0"/>
              <a:t>b. </a:t>
            </a:r>
            <a:r>
              <a:rPr lang="en-US" dirty="0"/>
              <a:t>They shall consult with the Trustees of the Aerie with relation to the use of the Aerie premises for Auxiliary 			meetings, social functions, entertainments and charitable undertakings of a local nature; they shall use their 	offices to 	coordinate the undertakings of the Aerie and the Auxiliary in such functions and enterprises to the end 	that conflicting dates, activities and the like shall be avoided, thereby bringing about a practical and 	harmonious cooperation between the two.</a:t>
            </a:r>
          </a:p>
          <a:p>
            <a:r>
              <a:rPr lang="en-US" dirty="0"/>
              <a:t> </a:t>
            </a:r>
          </a:p>
          <a:p>
            <a:pPr marL="230188" indent="-230188"/>
            <a:r>
              <a:rPr lang="en-US" b="1" dirty="0"/>
              <a:t>4.</a:t>
            </a:r>
            <a:r>
              <a:rPr lang="en-US" dirty="0"/>
              <a:t> The Madam Trustees shall be responsible for recommending to the Auxiliary the investment of the funds of the Auxiliary in excess of those amounts necessary to defray the current expenses of the Auxiliary. The investments so recommended shall be in such bonds or other securities as shall be approved by the Financial Advisor of the Grand Aerie; or such funds may be deposited, as an interest  bearing deposit in a bank designated by the Auxiliary and approved by the Financial Advisor of the Grand Aerie.</a:t>
            </a:r>
          </a:p>
          <a:p>
            <a:r>
              <a:rPr lang="en-US" dirty="0"/>
              <a:t>	</a:t>
            </a:r>
          </a:p>
        </p:txBody>
      </p:sp>
    </p:spTree>
    <p:extLst>
      <p:ext uri="{BB962C8B-B14F-4D97-AF65-F5344CB8AC3E}">
        <p14:creationId xmlns:p14="http://schemas.microsoft.com/office/powerpoint/2010/main" val="895543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399" y="332014"/>
            <a:ext cx="10954118" cy="5632311"/>
          </a:xfrm>
          <a:prstGeom prst="rect">
            <a:avLst/>
          </a:prstGeom>
        </p:spPr>
        <p:txBody>
          <a:bodyPr wrap="square">
            <a:spAutoFit/>
          </a:bodyPr>
          <a:lstStyle/>
          <a:p>
            <a:pPr algn="ctr"/>
            <a:r>
              <a:rPr lang="en-US" b="1" dirty="0"/>
              <a:t>TRUSTEES CONTINUED  </a:t>
            </a:r>
          </a:p>
          <a:p>
            <a:pPr algn="ctr"/>
            <a:endParaRPr lang="en-US" b="1" dirty="0"/>
          </a:p>
          <a:p>
            <a:pPr marL="284163" indent="-284163"/>
            <a:r>
              <a:rPr lang="en-US" b="1" dirty="0"/>
              <a:t>4. </a:t>
            </a:r>
            <a:r>
              <a:rPr lang="en-US" dirty="0"/>
              <a:t>At the close of each semi-annual period or at any other time when requested to do so by the Auxiliary, the Madam Trustees shall make a full report to the Auxiliary of all activities and business transacted by them during such period, including all detailed recommendations made regarding investment of Auxiliary funds.</a:t>
            </a:r>
          </a:p>
          <a:p>
            <a:r>
              <a:rPr lang="en-US" dirty="0"/>
              <a:t> </a:t>
            </a:r>
          </a:p>
          <a:p>
            <a:pPr marL="230188" indent="-230188"/>
            <a:r>
              <a:rPr lang="en-US" b="1" dirty="0"/>
              <a:t>5. </a:t>
            </a:r>
            <a:r>
              <a:rPr lang="en-US" dirty="0"/>
              <a:t>The Madam Trustees shall hold in trust for the Auxiliary all properties belonging to the Auxiliary not otherwise entrusted to a specific officer or group such as those entrusted to the Madam Treasurer pursuant to the provisions of the Rules and Regulations.</a:t>
            </a:r>
          </a:p>
          <a:p>
            <a:r>
              <a:rPr lang="en-US" dirty="0"/>
              <a:t> </a:t>
            </a:r>
          </a:p>
          <a:p>
            <a:pPr marL="230188" indent="-230188"/>
            <a:r>
              <a:rPr lang="en-US" b="1" dirty="0"/>
              <a:t>6. </a:t>
            </a:r>
            <a:r>
              <a:rPr lang="en-US" dirty="0"/>
              <a:t>The Madam Trustees shall see to it that the Auxiliary shall be named as an owner on the Aerie’s policy at no expense to the Auxiliary, unless otherwise dictated by State Law.</a:t>
            </a:r>
          </a:p>
          <a:p>
            <a:r>
              <a:rPr lang="en-US" dirty="0"/>
              <a:t> </a:t>
            </a:r>
          </a:p>
          <a:p>
            <a:pPr marL="230188" indent="-230188"/>
            <a:r>
              <a:rPr lang="en-US" b="1" dirty="0"/>
              <a:t>7. </a:t>
            </a:r>
            <a:r>
              <a:rPr lang="en-US" dirty="0"/>
              <a:t>Upon demand of the Auxiliary Auditor or instructions of the Auxiliary, the Madam Trustees shall, at any time, deliver any and all books, papers or other property which they may have in their possession for examination or audit.</a:t>
            </a:r>
          </a:p>
          <a:p>
            <a:r>
              <a:rPr lang="en-US" dirty="0"/>
              <a:t> </a:t>
            </a:r>
          </a:p>
          <a:p>
            <a:pPr marL="284163" indent="-284163"/>
            <a:r>
              <a:rPr lang="en-US" b="1" dirty="0"/>
              <a:t>8. </a:t>
            </a:r>
            <a:r>
              <a:rPr lang="en-US" dirty="0"/>
              <a:t>Upon the expiration of their term of office, or upon their removal there from, the Madam Trustee shall deliver to their successors in office all books, papers or other property which may be in their possession, and which belongs to the Auxiliary.</a:t>
            </a:r>
            <a:endParaRPr lang="en-US" sz="1100" dirty="0"/>
          </a:p>
        </p:txBody>
      </p:sp>
    </p:spTree>
    <p:extLst>
      <p:ext uri="{BB962C8B-B14F-4D97-AF65-F5344CB8AC3E}">
        <p14:creationId xmlns:p14="http://schemas.microsoft.com/office/powerpoint/2010/main" val="1977776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Auditor</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899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992" y="178739"/>
            <a:ext cx="11647503" cy="6475747"/>
          </a:xfrm>
          <a:prstGeom prst="rect">
            <a:avLst/>
          </a:prstGeom>
        </p:spPr>
        <p:txBody>
          <a:bodyPr wrap="square">
            <a:spAutoFit/>
          </a:bodyPr>
          <a:lstStyle/>
          <a:p>
            <a:pPr marL="230188" lvl="1" indent="-230188" algn="ctr">
              <a:lnSpc>
                <a:spcPct val="110000"/>
              </a:lnSpc>
              <a:spcBef>
                <a:spcPts val="24"/>
              </a:spcBef>
              <a:buNone/>
            </a:pPr>
            <a:r>
              <a:rPr lang="en-US" b="1" u="sng" dirty="0">
                <a:ea typeface="Times New Roman" panose="02020603050405020304" pitchFamily="18" charset="0"/>
                <a:cs typeface="Times New Roman" panose="02020603050405020304" pitchFamily="18" charset="0"/>
              </a:rPr>
              <a:t>Auditor</a:t>
            </a:r>
          </a:p>
          <a:p>
            <a:pPr marL="230188" lvl="1" indent="-230188" algn="ctr">
              <a:lnSpc>
                <a:spcPct val="110000"/>
              </a:lnSpc>
              <a:spcBef>
                <a:spcPts val="24"/>
              </a:spcBef>
              <a:buNone/>
            </a:pPr>
            <a:endParaRPr lang="en-US" b="1" u="sng" dirty="0">
              <a:ea typeface="Times New Roman" panose="02020603050405020304" pitchFamily="18" charset="0"/>
              <a:cs typeface="Times New Roman" panose="02020603050405020304" pitchFamily="18" charset="0"/>
            </a:endParaRPr>
          </a:p>
          <a:p>
            <a:pPr marL="230188" lvl="1" indent="-230188">
              <a:lnSpc>
                <a:spcPct val="110000"/>
              </a:lnSpc>
              <a:spcBef>
                <a:spcPts val="24"/>
              </a:spcBef>
              <a:buNone/>
            </a:pPr>
            <a:r>
              <a:rPr lang="en-US" b="1" dirty="0">
                <a:ea typeface="Times New Roman" panose="02020603050405020304" pitchFamily="18" charset="0"/>
                <a:cs typeface="Times New Roman" panose="02020603050405020304" pitchFamily="18" charset="0"/>
              </a:rPr>
              <a:t>Duties </a:t>
            </a:r>
          </a:p>
          <a:p>
            <a:pPr marL="230188" lvl="1" indent="-230188" algn="ctr">
              <a:lnSpc>
                <a:spcPct val="110000"/>
              </a:lnSpc>
              <a:spcBef>
                <a:spcPts val="24"/>
              </a:spcBef>
              <a:buNone/>
            </a:pPr>
            <a:endParaRPr lang="en-US" b="1" u="sng" dirty="0"/>
          </a:p>
          <a:p>
            <a:pPr marL="285750" indent="-285750">
              <a:lnSpc>
                <a:spcPct val="110000"/>
              </a:lnSpc>
              <a:spcBef>
                <a:spcPts val="24"/>
              </a:spcBef>
              <a:buFontTx/>
              <a:buChar char="-"/>
            </a:pPr>
            <a:r>
              <a:rPr lang="en-US" dirty="0">
                <a:cs typeface="Times New Roman" panose="02020603050405020304" pitchFamily="18" charset="0"/>
              </a:rPr>
              <a:t>Procure a copy of the Rules and Regulations and By-Laws upon assuming office from the Auxiliary Secretary. </a:t>
            </a:r>
          </a:p>
          <a:p>
            <a:pPr marL="285750" indent="-285750">
              <a:lnSpc>
                <a:spcPct val="110000"/>
              </a:lnSpc>
              <a:spcBef>
                <a:spcPts val="24"/>
              </a:spcBef>
              <a:buFontTx/>
              <a:buChar char="-"/>
            </a:pPr>
            <a:endParaRPr lang="en-US" dirty="0">
              <a:cs typeface="Times New Roman" panose="02020603050405020304" pitchFamily="18" charset="0"/>
            </a:endParaRPr>
          </a:p>
          <a:p>
            <a:pPr marL="285750" indent="-285750">
              <a:lnSpc>
                <a:spcPct val="110000"/>
              </a:lnSpc>
              <a:spcBef>
                <a:spcPts val="24"/>
              </a:spcBef>
              <a:buFontTx/>
              <a:buChar char="-"/>
            </a:pPr>
            <a:r>
              <a:rPr lang="en-US" dirty="0">
                <a:ea typeface="Times New Roman" panose="02020603050405020304" pitchFamily="18" charset="0"/>
                <a:cs typeface="Times New Roman" panose="02020603050405020304" pitchFamily="18" charset="0"/>
              </a:rPr>
              <a:t>Do not write in the books.</a:t>
            </a:r>
          </a:p>
          <a:p>
            <a:pPr marL="285750" indent="-285750">
              <a:lnSpc>
                <a:spcPct val="110000"/>
              </a:lnSpc>
              <a:spcBef>
                <a:spcPts val="24"/>
              </a:spcBef>
              <a:buFontTx/>
              <a:buChar char="-"/>
            </a:pPr>
            <a:endParaRPr lang="en-US" dirty="0">
              <a:cs typeface="Times New Roman" panose="02020603050405020304" pitchFamily="18" charset="0"/>
            </a:endParaRPr>
          </a:p>
          <a:p>
            <a:pPr marL="285750" indent="-285750">
              <a:lnSpc>
                <a:spcPct val="110000"/>
              </a:lnSpc>
              <a:spcBef>
                <a:spcPts val="24"/>
              </a:spcBef>
              <a:buFontTx/>
              <a:buChar char="-"/>
            </a:pPr>
            <a:r>
              <a:rPr lang="en-US" dirty="0">
                <a:cs typeface="Times New Roman" panose="02020603050405020304" pitchFamily="18" charset="0"/>
              </a:rPr>
              <a:t>Examine and audit the books of the financial officers and/or committees of the Auxiliary, at the close of business at the last meeting of each month.</a:t>
            </a:r>
            <a:r>
              <a:rPr lang="en-US" dirty="0">
                <a:ea typeface="Times New Roman" panose="02020603050405020304" pitchFamily="18" charset="0"/>
                <a:cs typeface="Times New Roman" panose="02020603050405020304" pitchFamily="18" charset="0"/>
              </a:rPr>
              <a:t> </a:t>
            </a:r>
          </a:p>
          <a:p>
            <a:pPr marL="285750" indent="-285750">
              <a:lnSpc>
                <a:spcPct val="110000"/>
              </a:lnSpc>
              <a:spcBef>
                <a:spcPts val="24"/>
              </a:spcBef>
              <a:buFontTx/>
              <a:buChar char="-"/>
            </a:pPr>
            <a:endParaRPr lang="en-US" dirty="0">
              <a:ea typeface="Times New Roman" panose="02020603050405020304" pitchFamily="18" charset="0"/>
              <a:cs typeface="Times New Roman" panose="02020603050405020304" pitchFamily="18" charset="0"/>
            </a:endParaRPr>
          </a:p>
          <a:p>
            <a:pPr marL="285750" indent="-285750">
              <a:lnSpc>
                <a:spcPct val="110000"/>
              </a:lnSpc>
              <a:spcBef>
                <a:spcPts val="24"/>
              </a:spcBef>
              <a:buFontTx/>
              <a:buChar char="-"/>
            </a:pPr>
            <a:r>
              <a:rPr lang="en-US" dirty="0">
                <a:ea typeface="Times New Roman" panose="02020603050405020304" pitchFamily="18" charset="0"/>
                <a:cs typeface="Times New Roman" panose="02020603050405020304" pitchFamily="18" charset="0"/>
              </a:rPr>
              <a:t>Include records kept by the Secretary, Treasurer, Special Committees, or any person bonded and keep­ing records that reflect the financial status of the Auxiliary.</a:t>
            </a:r>
          </a:p>
          <a:p>
            <a:pPr marL="285750" indent="-285750">
              <a:lnSpc>
                <a:spcPct val="110000"/>
              </a:lnSpc>
              <a:spcBef>
                <a:spcPts val="24"/>
              </a:spcBef>
              <a:buFontTx/>
              <a:buChar char="-"/>
            </a:pPr>
            <a:endParaRPr lang="en-US" dirty="0">
              <a:ea typeface="Times New Roman" panose="02020603050405020304" pitchFamily="18" charset="0"/>
              <a:cs typeface="Times New Roman" panose="02020603050405020304" pitchFamily="18" charset="0"/>
            </a:endParaRPr>
          </a:p>
          <a:p>
            <a:pPr marL="285750" indent="-285750">
              <a:lnSpc>
                <a:spcPct val="110000"/>
              </a:lnSpc>
              <a:spcBef>
                <a:spcPts val="24"/>
              </a:spcBef>
              <a:buFontTx/>
              <a:buChar char="-"/>
            </a:pPr>
            <a:r>
              <a:rPr lang="en-US" dirty="0">
                <a:ea typeface="Times New Roman" panose="02020603050405020304" pitchFamily="18" charset="0"/>
                <a:cs typeface="Times New Roman" panose="02020603050405020304" pitchFamily="18" charset="0"/>
              </a:rPr>
              <a:t>Determine whether books and records are posted currently and correctly and are in balance.</a:t>
            </a:r>
          </a:p>
          <a:p>
            <a:pPr marL="285750" indent="-285750">
              <a:lnSpc>
                <a:spcPct val="110000"/>
              </a:lnSpc>
              <a:spcBef>
                <a:spcPts val="24"/>
              </a:spcBef>
              <a:buFontTx/>
              <a:buChar char="-"/>
            </a:pPr>
            <a:endParaRPr lang="en-US" dirty="0">
              <a:ea typeface="Times New Roman" panose="02020603050405020304" pitchFamily="18" charset="0"/>
              <a:cs typeface="Times New Roman" panose="02020603050405020304" pitchFamily="18" charset="0"/>
            </a:endParaRPr>
          </a:p>
          <a:p>
            <a:pPr marL="285750" indent="-285750">
              <a:lnSpc>
                <a:spcPct val="110000"/>
              </a:lnSpc>
              <a:spcBef>
                <a:spcPts val="24"/>
              </a:spcBef>
              <a:buFontTx/>
              <a:buChar char="-"/>
            </a:pPr>
            <a:r>
              <a:rPr lang="en-US" dirty="0">
                <a:ea typeface="Times New Roman" panose="02020603050405020304" pitchFamily="18" charset="0"/>
                <a:cs typeface="Times New Roman" panose="02020603050405020304" pitchFamily="18" charset="0"/>
              </a:rPr>
              <a:t>Audit should be done immediately after the close of business at the last meeting of each month.</a:t>
            </a:r>
          </a:p>
          <a:p>
            <a:pPr marL="285750" indent="-285750">
              <a:lnSpc>
                <a:spcPct val="110000"/>
              </a:lnSpc>
              <a:spcBef>
                <a:spcPts val="24"/>
              </a:spcBef>
              <a:buFontTx/>
              <a:buChar char="-"/>
            </a:pPr>
            <a:endParaRPr lang="en-US" dirty="0">
              <a:ea typeface="Times New Roman" panose="02020603050405020304" pitchFamily="18" charset="0"/>
              <a:cs typeface="Times New Roman" panose="02020603050405020304" pitchFamily="18" charset="0"/>
            </a:endParaRPr>
          </a:p>
          <a:p>
            <a:pPr marL="285750" indent="-285750">
              <a:lnSpc>
                <a:spcPct val="110000"/>
              </a:lnSpc>
              <a:spcBef>
                <a:spcPts val="24"/>
              </a:spcBef>
              <a:buFontTx/>
              <a:buChar char="-"/>
            </a:pPr>
            <a:r>
              <a:rPr lang="en-US" dirty="0">
                <a:ea typeface="Times New Roman" panose="02020603050405020304" pitchFamily="18" charset="0"/>
                <a:cs typeface="Times New Roman" panose="02020603050405020304" pitchFamily="18" charset="0"/>
              </a:rPr>
              <a:t>Report of findings shall be submitted to the Auxiliary in writing and read on the floor at the first meeting of the next month and entered in the minutes.</a:t>
            </a:r>
          </a:p>
          <a:p>
            <a:pPr marL="230188" indent="-230188">
              <a:lnSpc>
                <a:spcPct val="110000"/>
              </a:lnSpc>
              <a:spcBef>
                <a:spcPts val="24"/>
              </a:spcBef>
              <a:buFont typeface="Wingdings" pitchFamily="2" charset="2"/>
              <a:buNone/>
            </a:pPr>
            <a:endParaRPr lang="en-US" dirty="0"/>
          </a:p>
        </p:txBody>
      </p:sp>
    </p:spTree>
    <p:extLst>
      <p:ext uri="{BB962C8B-B14F-4D97-AF65-F5344CB8AC3E}">
        <p14:creationId xmlns:p14="http://schemas.microsoft.com/office/powerpoint/2010/main" val="1066750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197675"/>
            <a:ext cx="11684000" cy="5155386"/>
          </a:xfrm>
          <a:prstGeom prst="rect">
            <a:avLst/>
          </a:prstGeom>
        </p:spPr>
        <p:txBody>
          <a:bodyPr wrap="square">
            <a:spAutoFit/>
          </a:bodyPr>
          <a:lstStyle/>
          <a:p>
            <a:pPr algn="ctr">
              <a:lnSpc>
                <a:spcPct val="110000"/>
              </a:lnSpc>
              <a:spcBef>
                <a:spcPts val="24"/>
              </a:spcBef>
            </a:pPr>
            <a:r>
              <a:rPr lang="en-US" b="1" u="sng" dirty="0">
                <a:ea typeface="Times New Roman" panose="02020603050405020304" pitchFamily="18" charset="0"/>
                <a:cs typeface="Times New Roman" panose="02020603050405020304" pitchFamily="18" charset="0"/>
              </a:rPr>
              <a:t>Duties continued</a:t>
            </a:r>
          </a:p>
          <a:p>
            <a:pPr marL="285750" indent="-285750">
              <a:lnSpc>
                <a:spcPct val="110000"/>
              </a:lnSpc>
              <a:spcBef>
                <a:spcPts val="24"/>
              </a:spcBef>
              <a:buFontTx/>
              <a:buChar char="-"/>
            </a:pPr>
            <a:endParaRPr lang="en-US" dirty="0">
              <a:ea typeface="Times New Roman" panose="02020603050405020304" pitchFamily="18" charset="0"/>
              <a:cs typeface="Times New Roman" panose="02020603050405020304" pitchFamily="18" charset="0"/>
            </a:endParaRPr>
          </a:p>
          <a:p>
            <a:pPr marL="285750" indent="-285750">
              <a:spcBef>
                <a:spcPts val="24"/>
              </a:spcBef>
              <a:buFontTx/>
              <a:buChar char="-"/>
            </a:pPr>
            <a:r>
              <a:rPr lang="en-US" dirty="0">
                <a:ea typeface="Times New Roman" panose="02020603050405020304" pitchFamily="18" charset="0"/>
                <a:cs typeface="Times New Roman" panose="02020603050405020304" pitchFamily="18" charset="0"/>
              </a:rPr>
              <a:t>Complete the Financial Statement, which encompasses the financial transactions for the fiscal year June 1</a:t>
            </a:r>
            <a:r>
              <a:rPr lang="en-US" baseline="30000" dirty="0">
                <a:ea typeface="Times New Roman" panose="02020603050405020304" pitchFamily="18" charset="0"/>
                <a:cs typeface="Times New Roman" panose="02020603050405020304" pitchFamily="18" charset="0"/>
              </a:rPr>
              <a:t>st  </a:t>
            </a:r>
            <a:r>
              <a:rPr lang="en-US" dirty="0">
                <a:ea typeface="Times New Roman" panose="02020603050405020304" pitchFamily="18" charset="0"/>
                <a:cs typeface="Times New Roman" panose="02020603050405020304" pitchFamily="18" charset="0"/>
              </a:rPr>
              <a:t>through May </a:t>
            </a:r>
          </a:p>
          <a:p>
            <a:pPr marL="111125" indent="174625">
              <a:spcAft>
                <a:spcPts val="1225"/>
              </a:spcAft>
            </a:pPr>
            <a:r>
              <a:rPr lang="en-US" dirty="0">
                <a:ea typeface="Times New Roman" panose="02020603050405020304" pitchFamily="18" charset="0"/>
                <a:cs typeface="Times New Roman" panose="02020603050405020304" pitchFamily="18" charset="0"/>
              </a:rPr>
              <a:t>31</a:t>
            </a:r>
            <a:r>
              <a:rPr lang="en-US" baseline="30000" dirty="0">
                <a:ea typeface="Times New Roman" panose="02020603050405020304" pitchFamily="18" charset="0"/>
                <a:cs typeface="Times New Roman" panose="02020603050405020304" pitchFamily="18" charset="0"/>
              </a:rPr>
              <a:t>st</a:t>
            </a:r>
          </a:p>
          <a:p>
            <a:pPr marL="341313" indent="-341313" defTabSz="285750">
              <a:spcAft>
                <a:spcPts val="1225"/>
              </a:spcAft>
              <a:buFontTx/>
              <a:buChar char="-"/>
            </a:pPr>
            <a:r>
              <a:rPr lang="en-US" dirty="0">
                <a:cs typeface="Times New Roman" panose="02020603050405020304" pitchFamily="18" charset="0"/>
              </a:rPr>
              <a:t>Immediately report, in writing, to the President with a copy to the General Auditor of the Grand Aerie, any delinquency in books, reports and accounts of the financial officers of the Auxiliary and any misappropriation of funds.</a:t>
            </a:r>
          </a:p>
          <a:p>
            <a:pPr marL="285750" indent="-285750">
              <a:lnSpc>
                <a:spcPct val="110000"/>
              </a:lnSpc>
              <a:spcBef>
                <a:spcPts val="24"/>
              </a:spcBef>
              <a:buFontTx/>
              <a:buChar char="-"/>
            </a:pPr>
            <a:r>
              <a:rPr lang="en-US" dirty="0">
                <a:cs typeface="Times New Roman" panose="02020603050405020304" pitchFamily="18" charset="0"/>
              </a:rPr>
              <a:t>Make a written report to the Auxiliary of the audit findings at the first meeting following the last audit.</a:t>
            </a:r>
          </a:p>
          <a:p>
            <a:pPr marL="285750" indent="-285750">
              <a:lnSpc>
                <a:spcPct val="110000"/>
              </a:lnSpc>
              <a:spcBef>
                <a:spcPts val="24"/>
              </a:spcBef>
              <a:buFontTx/>
              <a:buChar char="-"/>
            </a:pPr>
            <a:endParaRPr lang="en-US" dirty="0">
              <a:cs typeface="Times New Roman" panose="02020603050405020304" pitchFamily="18" charset="0"/>
            </a:endParaRPr>
          </a:p>
          <a:p>
            <a:pPr marL="285750" indent="-285750">
              <a:lnSpc>
                <a:spcPct val="110000"/>
              </a:lnSpc>
              <a:spcBef>
                <a:spcPts val="24"/>
              </a:spcBef>
              <a:buFontTx/>
              <a:buChar char="-"/>
            </a:pPr>
            <a:r>
              <a:rPr lang="en-US" dirty="0">
                <a:ea typeface="Times New Roman" panose="02020603050405020304" pitchFamily="18" charset="0"/>
                <a:cs typeface="Times New Roman" panose="02020603050405020304" pitchFamily="18" charset="0"/>
              </a:rPr>
              <a:t>The Local Auxiliary By­-Laws contain specific laws governing local conditions, such as the hour and day, also the place</a:t>
            </a:r>
          </a:p>
          <a:p>
            <a:pPr marL="285750">
              <a:lnSpc>
                <a:spcPct val="110000"/>
              </a:lnSpc>
              <a:spcBef>
                <a:spcPts val="24"/>
              </a:spcBef>
            </a:pPr>
            <a:r>
              <a:rPr lang="en-US" dirty="0">
                <a:ea typeface="Times New Roman" panose="02020603050405020304" pitchFamily="18" charset="0"/>
                <a:cs typeface="Times New Roman" panose="02020603050405020304" pitchFamily="18" charset="0"/>
              </a:rPr>
              <a:t>of the Auxiliary’s regular meetings, dis­tribution of the annual dues into the Auxiliary’s various funds, the amount of</a:t>
            </a:r>
          </a:p>
          <a:p>
            <a:pPr marL="285750">
              <a:lnSpc>
                <a:spcPct val="110000"/>
              </a:lnSpc>
              <a:spcBef>
                <a:spcPts val="24"/>
              </a:spcBef>
            </a:pPr>
            <a:r>
              <a:rPr lang="en-US" dirty="0">
                <a:ea typeface="Times New Roman" panose="02020603050405020304" pitchFamily="18" charset="0"/>
                <a:cs typeface="Times New Roman" panose="02020603050405020304" pitchFamily="18" charset="0"/>
              </a:rPr>
              <a:t>the initiation fee charged, the amount of Sick and Funeral Benefits paid by the Auxiliary, the salaries of the various officers, etc., all of the information needed by you each month as you make the monthly Audit of the Auxiliary’s books and records.</a:t>
            </a:r>
          </a:p>
          <a:p>
            <a:pPr algn="just">
              <a:lnSpc>
                <a:spcPts val="1200"/>
              </a:lnSpc>
              <a:spcAft>
                <a:spcPts val="1225"/>
              </a:spcAft>
              <a:tabLst>
                <a:tab pos="285750" algn="l"/>
              </a:tabLst>
            </a:pPr>
            <a:endParaRPr lang="en-US" dirty="0">
              <a:ea typeface="Times New Roman" panose="02020603050405020304" pitchFamily="18" charset="0"/>
              <a:cs typeface="Times New Roman" panose="02020603050405020304" pitchFamily="18" charset="0"/>
            </a:endParaRPr>
          </a:p>
          <a:p>
            <a:pPr marL="285750" indent="-285750" algn="just">
              <a:lnSpc>
                <a:spcPts val="1200"/>
              </a:lnSpc>
              <a:spcAft>
                <a:spcPts val="1225"/>
              </a:spcAft>
              <a:buFontTx/>
              <a:buChar char="-"/>
              <a:tabLst>
                <a:tab pos="285750" algn="l"/>
              </a:tabLst>
            </a:pPr>
            <a:r>
              <a:rPr lang="en-US" dirty="0">
                <a:ea typeface="Times New Roman" panose="02020603050405020304" pitchFamily="18" charset="0"/>
                <a:cs typeface="Times New Roman" panose="02020603050405020304" pitchFamily="18" charset="0"/>
              </a:rPr>
              <a:t>It is also your duty to review the Auxiliary Bond to verify that the Auxiliary Officers are properly bonded. </a:t>
            </a:r>
          </a:p>
          <a:p>
            <a:pPr marL="285750" indent="-285750">
              <a:lnSpc>
                <a:spcPct val="110000"/>
              </a:lnSpc>
              <a:spcBef>
                <a:spcPts val="24"/>
              </a:spcBef>
              <a:buFontTx/>
              <a:buChar char="-"/>
            </a:pPr>
            <a:r>
              <a:rPr lang="en-US" dirty="0">
                <a:cs typeface="Times New Roman" panose="02020603050405020304" pitchFamily="18" charset="0"/>
              </a:rPr>
              <a:t>Compensation as defined in the By-Laws and not payable until all reports are completed and transmitted.</a:t>
            </a:r>
          </a:p>
        </p:txBody>
      </p:sp>
    </p:spTree>
    <p:extLst>
      <p:ext uri="{BB962C8B-B14F-4D97-AF65-F5344CB8AC3E}">
        <p14:creationId xmlns:p14="http://schemas.microsoft.com/office/powerpoint/2010/main" val="1316822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F75CC-00EB-4077-4C7E-E50EEC6D4777}"/>
              </a:ext>
            </a:extLst>
          </p:cNvPr>
          <p:cNvPicPr>
            <a:picLocks noChangeAspect="1"/>
          </p:cNvPicPr>
          <p:nvPr/>
        </p:nvPicPr>
        <p:blipFill>
          <a:blip r:embed="rId2"/>
          <a:stretch>
            <a:fillRect/>
          </a:stretch>
        </p:blipFill>
        <p:spPr>
          <a:xfrm>
            <a:off x="4376779" y="283248"/>
            <a:ext cx="3438442" cy="4237087"/>
          </a:xfrm>
          <a:prstGeom prst="rect">
            <a:avLst/>
          </a:prstGeom>
        </p:spPr>
      </p:pic>
      <p:sp>
        <p:nvSpPr>
          <p:cNvPr id="4" name="TextBox 3">
            <a:extLst>
              <a:ext uri="{FF2B5EF4-FFF2-40B4-BE49-F238E27FC236}">
                <a16:creationId xmlns:a16="http://schemas.microsoft.com/office/drawing/2014/main" id="{05E05128-02E0-54C7-0408-B6B63760F922}"/>
              </a:ext>
            </a:extLst>
          </p:cNvPr>
          <p:cNvSpPr txBox="1"/>
          <p:nvPr/>
        </p:nvSpPr>
        <p:spPr>
          <a:xfrm>
            <a:off x="2775099" y="4412673"/>
            <a:ext cx="6403538" cy="461665"/>
          </a:xfrm>
          <a:prstGeom prst="rect">
            <a:avLst/>
          </a:prstGeom>
          <a:noFill/>
        </p:spPr>
        <p:txBody>
          <a:bodyPr wrap="square" rtlCol="0">
            <a:spAutoFit/>
          </a:bodyPr>
          <a:lstStyle/>
          <a:p>
            <a:pPr algn="ctr"/>
            <a:r>
              <a:rPr lang="en-US" sz="2400" b="1" dirty="0"/>
              <a:t>Resignation and Reaffiliation</a:t>
            </a:r>
          </a:p>
        </p:txBody>
      </p:sp>
    </p:spTree>
    <p:extLst>
      <p:ext uri="{BB962C8B-B14F-4D97-AF65-F5344CB8AC3E}">
        <p14:creationId xmlns:p14="http://schemas.microsoft.com/office/powerpoint/2010/main" val="2516207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B8CDC-B570-8FD5-897D-E661733E17A6}"/>
              </a:ext>
            </a:extLst>
          </p:cNvPr>
          <p:cNvSpPr txBox="1"/>
          <p:nvPr/>
        </p:nvSpPr>
        <p:spPr>
          <a:xfrm>
            <a:off x="829339" y="1174536"/>
            <a:ext cx="10313581" cy="4508927"/>
          </a:xfrm>
          <a:prstGeom prst="rect">
            <a:avLst/>
          </a:prstGeom>
          <a:noFill/>
        </p:spPr>
        <p:txBody>
          <a:bodyPr wrap="square" rtlCol="0">
            <a:spAutoFit/>
          </a:bodyPr>
          <a:lstStyle/>
          <a:p>
            <a:r>
              <a:rPr lang="en-US" dirty="0"/>
              <a:t>	Section 6.1    Any member of any Auxiliary who is in good standing and against whom no charges are pending may, without the payment of any fee, resign her membership in the Auxiliary in writing and her membership in the Auxiliary shall forthwith cease upon presentation of such resignation to any regular meeting of the Auxiliary without the formality of acceptance by the Auxiliary. Upon her resignation, she must return her Official Receipt to the Secretary.</a:t>
            </a:r>
          </a:p>
          <a:p>
            <a:endParaRPr lang="en-US" dirty="0"/>
          </a:p>
          <a:p>
            <a:r>
              <a:rPr lang="en-US" dirty="0"/>
              <a:t>	Section 6.2    Any member of an Aerie or Auxiliary who has resigned her membership and who desires to re-affiliate in any Aerie or Auxiliary may not do so for twelve (12) months and must do so as a new member.</a:t>
            </a:r>
          </a:p>
          <a:p>
            <a:endParaRPr lang="en-US" dirty="0"/>
          </a:p>
          <a:p>
            <a:r>
              <a:rPr lang="en-US" dirty="0"/>
              <a:t>	Section 6.3    No expelled member of an Aerie or Auxiliary shall be accepted as a member or be employed by an Aerie or Auxiliary unless such expulsion had been appealed and reversed by the Grand Tribunal or pardoned by the Grand Worthy President under the Laws of the Order.</a:t>
            </a:r>
          </a:p>
          <a:p>
            <a:endParaRPr lang="en-US" dirty="0"/>
          </a:p>
          <a:p>
            <a:r>
              <a:rPr lang="en-US" dirty="0"/>
              <a:t>	</a:t>
            </a:r>
          </a:p>
          <a:p>
            <a:r>
              <a:rPr lang="en-US" sz="1700" dirty="0"/>
              <a:t>	</a:t>
            </a:r>
          </a:p>
        </p:txBody>
      </p:sp>
    </p:spTree>
    <p:extLst>
      <p:ext uri="{BB962C8B-B14F-4D97-AF65-F5344CB8AC3E}">
        <p14:creationId xmlns:p14="http://schemas.microsoft.com/office/powerpoint/2010/main" val="240542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236542"/>
            <a:ext cx="11645660" cy="1062326"/>
          </a:xfrm>
        </p:spPr>
        <p:txBody>
          <a:bodyPr>
            <a:normAutofit fontScale="90000"/>
          </a:bodyPr>
          <a:lstStyle/>
          <a:p>
            <a:pPr algn="ctr"/>
            <a:br>
              <a:rPr lang="en-US" b="1" dirty="0"/>
            </a:br>
            <a:r>
              <a:rPr lang="en-US" sz="2700" b="1" dirty="0">
                <a:latin typeface="+mn-lt"/>
              </a:rPr>
              <a:t>Madam President</a:t>
            </a:r>
          </a:p>
        </p:txBody>
      </p:sp>
      <p:pic>
        <p:nvPicPr>
          <p:cNvPr id="4" name="Picture 2" descr="https://www.foe.com/Portals/0/Images/LogosPage/Auxiliary%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808" y="0"/>
            <a:ext cx="3437164" cy="423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891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39F64-D02C-08F5-F158-FDF6CEDD6A74}"/>
              </a:ext>
            </a:extLst>
          </p:cNvPr>
          <p:cNvSpPr txBox="1"/>
          <p:nvPr/>
        </p:nvSpPr>
        <p:spPr>
          <a:xfrm>
            <a:off x="877186" y="871870"/>
            <a:ext cx="10600662" cy="5078313"/>
          </a:xfrm>
          <a:prstGeom prst="rect">
            <a:avLst/>
          </a:prstGeom>
          <a:noFill/>
        </p:spPr>
        <p:txBody>
          <a:bodyPr wrap="square">
            <a:spAutoFit/>
          </a:bodyPr>
          <a:lstStyle/>
          <a:p>
            <a:r>
              <a:rPr lang="en-US" dirty="0"/>
              <a:t>Section 6.4    If any Past Madam President of any Auxiliary shall affiliate with another Auxiliary, or re-affiliate with her own Auxiliary after having ceased to be a member in good standing of the Ladies Auxiliary because of non-payment of dues, she shall upon such affiliation or re-affiliation be restored to her former status of Past Madam President and the Auxiliary shall enter her name on the list of its Past Madam Presidents and shall be recognized as such. However, any Past Madam President who has resigned from the Ladies Auxiliary shall not, upon re-affiliation, be restored to her former status of Past Madam President. Any Past Madam President who resigns from the Order shall rejoin as a new member and shall not regain her status as a Past Madam President.</a:t>
            </a:r>
          </a:p>
          <a:p>
            <a:r>
              <a:rPr lang="en-US" dirty="0"/>
              <a:t>	</a:t>
            </a:r>
          </a:p>
          <a:p>
            <a:r>
              <a:rPr lang="en-US" dirty="0"/>
              <a:t>	There are only two (2) prohibitions enumerated in the Rules against restoration of a Past Madam President’s status upon re-affiliation. They are where a Past Madam President of an Auxiliary has been expelled or where she has resigned from the Order.</a:t>
            </a:r>
          </a:p>
          <a:p>
            <a:endParaRPr lang="en-US" dirty="0"/>
          </a:p>
          <a:p>
            <a:r>
              <a:rPr lang="en-US" dirty="0"/>
              <a:t>Section 6.5    A Charter member of a Ladies Auxiliary dropped from the rolls of the Auxiliary for any reason, regains recognition as such Charter member upon re-affiliation with the Auxiliary of which she was one of the original members, but of no other Auxiliary with which she might affiliate unless such affiliation is as a Charter member.</a:t>
            </a:r>
          </a:p>
          <a:p>
            <a:endParaRPr lang="en-US" dirty="0"/>
          </a:p>
          <a:p>
            <a:endParaRPr lang="en-US" dirty="0"/>
          </a:p>
        </p:txBody>
      </p:sp>
    </p:spTree>
    <p:extLst>
      <p:ext uri="{BB962C8B-B14F-4D97-AF65-F5344CB8AC3E}">
        <p14:creationId xmlns:p14="http://schemas.microsoft.com/office/powerpoint/2010/main" val="3191011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363" y="107002"/>
            <a:ext cx="11970328" cy="5909310"/>
          </a:xfrm>
          <a:prstGeom prst="rect">
            <a:avLst/>
          </a:prstGeom>
          <a:noFill/>
        </p:spPr>
        <p:txBody>
          <a:bodyPr wrap="square" rtlCol="0">
            <a:spAutoFit/>
          </a:bodyPr>
          <a:lstStyle/>
          <a:p>
            <a:pPr algn="ctr"/>
            <a:r>
              <a:rPr lang="en-US" b="1" dirty="0"/>
              <a:t>MADAM PRESIDENT</a:t>
            </a:r>
          </a:p>
          <a:p>
            <a:endParaRPr lang="en-US" dirty="0"/>
          </a:p>
          <a:p>
            <a:r>
              <a:rPr lang="en-US" b="1" dirty="0"/>
              <a:t>PRIOR TO INSTALLATION</a:t>
            </a:r>
          </a:p>
          <a:p>
            <a:pPr marL="342900" indent="-342900">
              <a:buAutoNum type="alphaUcPeriod"/>
            </a:pPr>
            <a:endParaRPr lang="en-US" dirty="0"/>
          </a:p>
          <a:p>
            <a:pPr marL="573088" indent="-227013" defTabSz="185738"/>
            <a:r>
              <a:rPr lang="en-US" b="1" dirty="0"/>
              <a:t>1. </a:t>
            </a:r>
            <a:r>
              <a:rPr lang="en-US" dirty="0"/>
              <a:t>Choose your installing officers Madam President, who must be a Past President or a 10 year Secretary, Madam Conductor, Madam Inside Guard/Chairman and a Madam Secretary.</a:t>
            </a:r>
          </a:p>
          <a:p>
            <a:pPr marL="741363"/>
            <a:endParaRPr lang="en-US" dirty="0"/>
          </a:p>
          <a:p>
            <a:pPr marL="573088" indent="-231775" defTabSz="684213"/>
            <a:r>
              <a:rPr lang="en-US" b="1" dirty="0"/>
              <a:t>2. </a:t>
            </a:r>
            <a:r>
              <a:rPr lang="en-US" dirty="0"/>
              <a:t>Make a list of committees and the persons you intend to appoint. Check with each individual to be sure they will accept the appointment.</a:t>
            </a:r>
          </a:p>
          <a:p>
            <a:endParaRPr lang="en-US" dirty="0"/>
          </a:p>
          <a:p>
            <a:pPr marL="573088" indent="-231775" defTabSz="342900">
              <a:tabLst>
                <a:tab pos="403225" algn="l"/>
              </a:tabLst>
            </a:pPr>
            <a:r>
              <a:rPr lang="en-US" b="1" dirty="0"/>
              <a:t>3. </a:t>
            </a:r>
            <a:r>
              <a:rPr lang="en-US" dirty="0"/>
              <a:t>Meet with the current Madam President, Madam Secretary, Madam Treasurer and Auditor to make sure the books and funds are in order before you take office. You should have a working knowledge of the books and all that goes on in the Auxiliary.</a:t>
            </a:r>
          </a:p>
          <a:p>
            <a:pPr marL="573088" indent="-231775" defTabSz="342900">
              <a:tabLst>
                <a:tab pos="403225" algn="l"/>
              </a:tabLst>
            </a:pPr>
            <a:endParaRPr lang="en-US" dirty="0"/>
          </a:p>
          <a:p>
            <a:pPr indent="341313" defTabSz="573088"/>
            <a:r>
              <a:rPr lang="en-US" b="1" dirty="0"/>
              <a:t>4.</a:t>
            </a:r>
            <a:r>
              <a:rPr lang="en-US" dirty="0"/>
              <a:t> 	Choose your Auditor</a:t>
            </a:r>
          </a:p>
          <a:p>
            <a:pPr defTabSz="573088"/>
            <a:r>
              <a:rPr lang="en-US" dirty="0"/>
              <a:t>	</a:t>
            </a:r>
          </a:p>
          <a:p>
            <a:pPr indent="341313" defTabSz="573088"/>
            <a:r>
              <a:rPr lang="en-US" b="1" dirty="0"/>
              <a:t>5. </a:t>
            </a:r>
            <a:r>
              <a:rPr lang="en-US" dirty="0"/>
              <a:t>Announce your committees to the meeting attendees under new business.</a:t>
            </a:r>
          </a:p>
          <a:p>
            <a:pPr indent="341313" defTabSz="573088"/>
            <a:endParaRPr lang="en-US" dirty="0"/>
          </a:p>
          <a:p>
            <a:pPr indent="341313" defTabSz="573088"/>
            <a:r>
              <a:rPr lang="en-US" dirty="0"/>
              <a:t>6. Read the Ladies Auxiliary Rules &amp; Regulations, Auxiliary Officer Handbook &amp; Ritual</a:t>
            </a:r>
          </a:p>
          <a:p>
            <a:r>
              <a:rPr lang="en-US" dirty="0"/>
              <a:t> </a:t>
            </a:r>
          </a:p>
          <a:p>
            <a:pPr marL="573088" indent="-231775" defTabSz="342900">
              <a:tabLst>
                <a:tab pos="403225" algn="l"/>
              </a:tabLst>
            </a:pPr>
            <a:endParaRPr lang="en-US" dirty="0"/>
          </a:p>
        </p:txBody>
      </p:sp>
    </p:spTree>
    <p:extLst>
      <p:ext uri="{BB962C8B-B14F-4D97-AF65-F5344CB8AC3E}">
        <p14:creationId xmlns:p14="http://schemas.microsoft.com/office/powerpoint/2010/main" val="287416975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734" y="144907"/>
            <a:ext cx="11377337" cy="7017306"/>
          </a:xfrm>
          <a:prstGeom prst="rect">
            <a:avLst/>
          </a:prstGeom>
          <a:noFill/>
        </p:spPr>
        <p:txBody>
          <a:bodyPr wrap="square" rtlCol="0">
            <a:spAutoFit/>
          </a:bodyPr>
          <a:lstStyle/>
          <a:p>
            <a:pPr algn="ctr"/>
            <a:r>
              <a:rPr lang="en-US" b="1" dirty="0"/>
              <a:t>MADAM PRESIDENT CONTINUED</a:t>
            </a:r>
          </a:p>
          <a:p>
            <a:pPr algn="ctr"/>
            <a:endParaRPr lang="en-US" dirty="0"/>
          </a:p>
          <a:p>
            <a:r>
              <a:rPr lang="en-US" b="1" dirty="0"/>
              <a:t>DUTIES</a:t>
            </a:r>
          </a:p>
          <a:p>
            <a:endParaRPr lang="en-US" dirty="0"/>
          </a:p>
          <a:p>
            <a:pPr marL="342900" indent="-342900">
              <a:buAutoNum type="arabicPeriod"/>
            </a:pPr>
            <a:r>
              <a:rPr lang="en-US" dirty="0"/>
              <a:t>Presides at all regular, special &amp; Officers meetings.</a:t>
            </a:r>
          </a:p>
          <a:p>
            <a:endParaRPr lang="en-US" dirty="0"/>
          </a:p>
          <a:p>
            <a:r>
              <a:rPr lang="en-US" b="1" dirty="0"/>
              <a:t>2.  </a:t>
            </a:r>
            <a:r>
              <a:rPr lang="en-US" dirty="0"/>
              <a:t>Enforce all the Laws of the Order</a:t>
            </a:r>
          </a:p>
          <a:p>
            <a:endParaRPr lang="en-US" dirty="0"/>
          </a:p>
          <a:p>
            <a:r>
              <a:rPr lang="en-US" b="1" dirty="0"/>
              <a:t>3.  </a:t>
            </a:r>
            <a:r>
              <a:rPr lang="en-US" dirty="0"/>
              <a:t>Maintain harmony in the Auxiliary.</a:t>
            </a:r>
          </a:p>
          <a:p>
            <a:r>
              <a:rPr lang="en-US" dirty="0"/>
              <a:t>				</a:t>
            </a:r>
          </a:p>
          <a:p>
            <a:r>
              <a:rPr lang="en-US" b="1" dirty="0"/>
              <a:t>4.  </a:t>
            </a:r>
            <a:r>
              <a:rPr lang="en-US" dirty="0"/>
              <a:t>General Supervision over all the affairs of the Auxiliary, except where vested elsewhere.</a:t>
            </a:r>
          </a:p>
          <a:p>
            <a:r>
              <a:rPr lang="en-US" dirty="0"/>
              <a:t>		a. Secretary, Trustees, &amp; Treasurer</a:t>
            </a:r>
          </a:p>
          <a:p>
            <a:r>
              <a:rPr lang="en-US" dirty="0"/>
              <a:t>						</a:t>
            </a:r>
          </a:p>
          <a:p>
            <a:r>
              <a:rPr lang="en-US" b="1" dirty="0"/>
              <a:t>5.  </a:t>
            </a:r>
            <a:r>
              <a:rPr lang="en-US" dirty="0"/>
              <a:t>Appoint all Officers pro – tem in the places of absentees.</a:t>
            </a:r>
          </a:p>
          <a:p>
            <a:r>
              <a:rPr lang="en-US" dirty="0"/>
              <a:t>		a. Fill all vacancies in accordance with the Rules &amp; Regulations</a:t>
            </a:r>
          </a:p>
          <a:p>
            <a:r>
              <a:rPr lang="en-US" dirty="0"/>
              <a:t>		b. Check Auxiliary By-Laws to see which Officers are elected or appointed.</a:t>
            </a:r>
          </a:p>
          <a:p>
            <a:endParaRPr lang="en-US" dirty="0"/>
          </a:p>
          <a:p>
            <a:r>
              <a:rPr lang="en-US" b="1" dirty="0"/>
              <a:t>6.</a:t>
            </a:r>
            <a:r>
              <a:rPr lang="en-US" dirty="0"/>
              <a:t>  Shall see that all Officers required to be bonded by the Laws of the Order are so bonded.</a:t>
            </a:r>
          </a:p>
          <a:p>
            <a:endParaRPr lang="en-US" dirty="0"/>
          </a:p>
          <a:p>
            <a:r>
              <a:rPr lang="en-US" b="1" dirty="0"/>
              <a:t>7.</a:t>
            </a:r>
            <a:r>
              <a:rPr lang="en-US" dirty="0"/>
              <a:t>  Shall see that the Auxiliary Auditor audits the records.</a:t>
            </a:r>
          </a:p>
          <a:p>
            <a:endParaRPr lang="en-US" b="1" dirty="0"/>
          </a:p>
          <a:p>
            <a:r>
              <a:rPr lang="en-US" b="1" dirty="0"/>
              <a:t>8.</a:t>
            </a:r>
            <a:r>
              <a:rPr lang="en-US" dirty="0"/>
              <a:t>  Shall see that all Auxiliary funds are properly deposited and credited to the funds prescribed by the                          	Laws of the Order.</a:t>
            </a:r>
          </a:p>
          <a:p>
            <a:endParaRPr lang="en-US" dirty="0"/>
          </a:p>
          <a:p>
            <a:pPr algn="ctr"/>
            <a:endParaRPr lang="en-US" dirty="0"/>
          </a:p>
        </p:txBody>
      </p:sp>
    </p:spTree>
    <p:extLst>
      <p:ext uri="{BB962C8B-B14F-4D97-AF65-F5344CB8AC3E}">
        <p14:creationId xmlns:p14="http://schemas.microsoft.com/office/powerpoint/2010/main" val="1658164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153B150505F941A9BEE00CDF559BE7" ma:contentTypeVersion="15" ma:contentTypeDescription="Create a new document." ma:contentTypeScope="" ma:versionID="cc6028c0c3c908af546eb3c31332837f">
  <xsd:schema xmlns:xsd="http://www.w3.org/2001/XMLSchema" xmlns:xs="http://www.w3.org/2001/XMLSchema" xmlns:p="http://schemas.microsoft.com/office/2006/metadata/properties" xmlns:ns2="3d23c7fb-c4e9-4e33-b2f9-9b4ec7429899" xmlns:ns3="765c9c6c-c466-4a2c-9f7a-e60e6f7cbf2e" targetNamespace="http://schemas.microsoft.com/office/2006/metadata/properties" ma:root="true" ma:fieldsID="ca5f9171362a47637d6f4b0dcd1a532a" ns2:_="" ns3:_="">
    <xsd:import namespace="3d23c7fb-c4e9-4e33-b2f9-9b4ec7429899"/>
    <xsd:import namespace="765c9c6c-c466-4a2c-9f7a-e60e6f7cbf2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3c7fb-c4e9-4e33-b2f9-9b4ec742989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5ba85044-8583-42c2-be18-0188be91c41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5c9c6c-c466-4a2c-9f7a-e60e6f7cbf2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c51361c-d87b-43ac-9a46-4ee0bc9ac13b}" ma:internalName="TaxCatchAll" ma:showField="CatchAllData" ma:web="765c9c6c-c466-4a2c-9f7a-e60e6f7cbf2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d23c7fb-c4e9-4e33-b2f9-9b4ec7429899">
      <Terms xmlns="http://schemas.microsoft.com/office/infopath/2007/PartnerControls"/>
    </lcf76f155ced4ddcb4097134ff3c332f>
    <TaxCatchAll xmlns="765c9c6c-c466-4a2c-9f7a-e60e6f7cbf2e" xsi:nil="true"/>
  </documentManagement>
</p:properties>
</file>

<file path=customXml/itemProps1.xml><?xml version="1.0" encoding="utf-8"?>
<ds:datastoreItem xmlns:ds="http://schemas.openxmlformats.org/officeDocument/2006/customXml" ds:itemID="{BEE3E812-ABDF-468A-A2FF-C5220E8EFA39}"/>
</file>

<file path=customXml/itemProps2.xml><?xml version="1.0" encoding="utf-8"?>
<ds:datastoreItem xmlns:ds="http://schemas.openxmlformats.org/officeDocument/2006/customXml" ds:itemID="{5DB2E05B-0414-46B4-96A5-82D013853521}"/>
</file>

<file path=customXml/itemProps3.xml><?xml version="1.0" encoding="utf-8"?>
<ds:datastoreItem xmlns:ds="http://schemas.openxmlformats.org/officeDocument/2006/customXml" ds:itemID="{A29ED470-3E24-4566-999B-47522CCCEF63}"/>
</file>

<file path=docProps/app.xml><?xml version="1.0" encoding="utf-8"?>
<Properties xmlns="http://schemas.openxmlformats.org/officeDocument/2006/extended-properties" xmlns:vt="http://schemas.openxmlformats.org/officeDocument/2006/docPropsVTypes">
  <Template/>
  <TotalTime>3053</TotalTime>
  <Words>7976</Words>
  <Application>Microsoft Office PowerPoint</Application>
  <PresentationFormat>Widescreen</PresentationFormat>
  <Paragraphs>764</Paragraphs>
  <Slides>70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7" baseType="lpstr">
      <vt:lpstr>Arial</vt:lpstr>
      <vt:lpstr>Calibri</vt:lpstr>
      <vt:lpstr>Calibri Light</vt:lpstr>
      <vt:lpstr>Times New Roman</vt:lpstr>
      <vt:lpstr>Wingdings</vt:lpstr>
      <vt:lpstr>Office Theme</vt:lpstr>
      <vt:lpstr>Acrobat Document</vt:lpstr>
      <vt:lpstr> Auxiliary Officer Training</vt:lpstr>
      <vt:lpstr> General Duties &amp; Responsibilities of ALL Auxiliary Officers</vt:lpstr>
      <vt:lpstr>PowerPoint Presentation</vt:lpstr>
      <vt:lpstr>PowerPoint Presentation</vt:lpstr>
      <vt:lpstr> Jr. Past Madam President</vt:lpstr>
      <vt:lpstr>PowerPoint Presentation</vt:lpstr>
      <vt:lpstr> Madam President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Madam Vice-President</vt:lpstr>
      <vt:lpstr>PowerPoint Presentation</vt:lpstr>
      <vt:lpstr> Madam Chaplain</vt:lpstr>
      <vt:lpstr>PowerPoint Presentation</vt:lpstr>
      <vt:lpstr> Madam Conductor</vt:lpstr>
      <vt:lpstr>PowerPoint Presentation</vt:lpstr>
      <vt:lpstr> Madam Secretary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38. Checklist of Financial and Reporting Responsibilities for Aeries and Auxiliaries </vt:lpstr>
      <vt:lpstr>PowerPoint Presentation</vt:lpstr>
      <vt:lpstr>PowerPoint Presentation</vt:lpstr>
      <vt:lpstr> Madam Treasurer</vt:lpstr>
      <vt:lpstr>PowerPoint Presentation</vt:lpstr>
      <vt:lpstr>PowerPoint Presentation</vt:lpstr>
      <vt:lpstr>PowerPoint Presentation</vt:lpstr>
      <vt:lpstr>PowerPoint Presentation</vt:lpstr>
      <vt:lpstr> Madam Inside Guard &amp; Madam Outside Guard</vt:lpstr>
      <vt:lpstr>PowerPoint Presentation</vt:lpstr>
      <vt:lpstr> Madam Trustees</vt:lpstr>
      <vt:lpstr>PowerPoint Presentation</vt:lpstr>
      <vt:lpstr>PowerPoint Presentation</vt:lpstr>
      <vt:lpstr>PowerPoint Presentation</vt:lpstr>
      <vt:lpstr> Auditor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Duties of AUXILIARY OFFICERS</dc:title>
  <dc:creator>Hope Mickle</dc:creator>
  <cp:lastModifiedBy>Jeffery Hull</cp:lastModifiedBy>
  <cp:revision>137</cp:revision>
  <cp:lastPrinted>2017-09-08T18:28:09Z</cp:lastPrinted>
  <dcterms:created xsi:type="dcterms:W3CDTF">2015-11-16T16:18:29Z</dcterms:created>
  <dcterms:modified xsi:type="dcterms:W3CDTF">2024-12-06T18:55:52Z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0x0101000C153B150505F941A9BEE00CDF559BE7</vt:lpwstr>
  </property>
</Properties>
</file>