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24" r:id="rId2"/>
    <p:sldId id="259" r:id="rId3"/>
    <p:sldId id="260" r:id="rId4"/>
    <p:sldId id="262" r:id="rId5"/>
    <p:sldId id="264" r:id="rId6"/>
    <p:sldId id="263" r:id="rId7"/>
    <p:sldId id="266" r:id="rId8"/>
    <p:sldId id="268" r:id="rId9"/>
    <p:sldId id="272" r:id="rId10"/>
    <p:sldId id="270" r:id="rId11"/>
    <p:sldId id="273" r:id="rId12"/>
    <p:sldId id="280" r:id="rId13"/>
    <p:sldId id="275" r:id="rId14"/>
    <p:sldId id="279" r:id="rId15"/>
    <p:sldId id="285" r:id="rId16"/>
    <p:sldId id="286" r:id="rId17"/>
    <p:sldId id="287" r:id="rId18"/>
    <p:sldId id="288" r:id="rId19"/>
    <p:sldId id="289" r:id="rId20"/>
    <p:sldId id="290" r:id="rId21"/>
    <p:sldId id="278" r:id="rId22"/>
    <p:sldId id="282" r:id="rId23"/>
    <p:sldId id="284" r:id="rId24"/>
    <p:sldId id="291" r:id="rId25"/>
    <p:sldId id="292" r:id="rId26"/>
    <p:sldId id="297" r:id="rId27"/>
    <p:sldId id="298" r:id="rId28"/>
    <p:sldId id="293" r:id="rId29"/>
    <p:sldId id="300" r:id="rId30"/>
    <p:sldId id="281" r:id="rId31"/>
    <p:sldId id="294" r:id="rId32"/>
    <p:sldId id="326" r:id="rId33"/>
    <p:sldId id="295" r:id="rId34"/>
    <p:sldId id="296" r:id="rId35"/>
    <p:sldId id="328" r:id="rId36"/>
    <p:sldId id="334" r:id="rId37"/>
    <p:sldId id="336" r:id="rId38"/>
    <p:sldId id="301" r:id="rId39"/>
    <p:sldId id="303" r:id="rId40"/>
    <p:sldId id="306" r:id="rId41"/>
    <p:sldId id="307" r:id="rId42"/>
    <p:sldId id="309" r:id="rId43"/>
    <p:sldId id="331" r:id="rId44"/>
    <p:sldId id="332" r:id="rId45"/>
    <p:sldId id="310" r:id="rId46"/>
    <p:sldId id="302" r:id="rId47"/>
    <p:sldId id="304" r:id="rId48"/>
    <p:sldId id="305" r:id="rId49"/>
    <p:sldId id="311" r:id="rId50"/>
    <p:sldId id="312" r:id="rId51"/>
    <p:sldId id="308" r:id="rId52"/>
    <p:sldId id="314" r:id="rId53"/>
    <p:sldId id="313" r:id="rId54"/>
    <p:sldId id="315" r:id="rId55"/>
    <p:sldId id="320" r:id="rId56"/>
    <p:sldId id="321" r:id="rId57"/>
    <p:sldId id="319" r:id="rId58"/>
    <p:sldId id="318" r:id="rId59"/>
    <p:sldId id="322" r:id="rId60"/>
    <p:sldId id="323" r:id="rId61"/>
    <p:sldId id="317" r:id="rId62"/>
    <p:sldId id="316" r:id="rId6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65" d="100"/>
          <a:sy n="165" d="100"/>
        </p:scale>
        <p:origin x="1650"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E00A077-D74A-475B-A25B-24BF25CA8094}"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7372D9-E1E5-40F3-A1AF-1DC3BE706EF1}" type="slidenum">
              <a:rPr lang="en-US" smtClean="0"/>
              <a:t>‹#›</a:t>
            </a:fld>
            <a:endParaRPr lang="en-US"/>
          </a:p>
        </p:txBody>
      </p:sp>
    </p:spTree>
    <p:extLst>
      <p:ext uri="{BB962C8B-B14F-4D97-AF65-F5344CB8AC3E}">
        <p14:creationId xmlns:p14="http://schemas.microsoft.com/office/powerpoint/2010/main" val="1548241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00A077-D74A-475B-A25B-24BF25CA8094}"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7372D9-E1E5-40F3-A1AF-1DC3BE706EF1}" type="slidenum">
              <a:rPr lang="en-US" smtClean="0"/>
              <a:t>‹#›</a:t>
            </a:fld>
            <a:endParaRPr lang="en-US"/>
          </a:p>
        </p:txBody>
      </p:sp>
    </p:spTree>
    <p:extLst>
      <p:ext uri="{BB962C8B-B14F-4D97-AF65-F5344CB8AC3E}">
        <p14:creationId xmlns:p14="http://schemas.microsoft.com/office/powerpoint/2010/main" val="146678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00A077-D74A-475B-A25B-24BF25CA8094}"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7372D9-E1E5-40F3-A1AF-1DC3BE706EF1}" type="slidenum">
              <a:rPr lang="en-US" smtClean="0"/>
              <a:t>‹#›</a:t>
            </a:fld>
            <a:endParaRPr lang="en-US"/>
          </a:p>
        </p:txBody>
      </p:sp>
    </p:spTree>
    <p:extLst>
      <p:ext uri="{BB962C8B-B14F-4D97-AF65-F5344CB8AC3E}">
        <p14:creationId xmlns:p14="http://schemas.microsoft.com/office/powerpoint/2010/main" val="327085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Date Placeholder 3"/>
          <p:cNvSpPr>
            <a:spLocks noGrp="1"/>
          </p:cNvSpPr>
          <p:nvPr>
            <p:ph type="dt" sz="half" idx="10"/>
          </p:nvPr>
        </p:nvSpPr>
        <p:spPr/>
        <p:txBody>
          <a:bodyPr/>
          <a:lstStyle/>
          <a:p>
            <a:fld id="{48A87A34-81AB-432B-8DAE-1953F412C126}" type="datetimeFigureOut">
              <a:rPr lang="en-US" smtClean="0"/>
              <a:t>5/25/2021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09223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00A077-D74A-475B-A25B-24BF25CA8094}"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7372D9-E1E5-40F3-A1AF-1DC3BE706EF1}" type="slidenum">
              <a:rPr lang="en-US" smtClean="0"/>
              <a:t>‹#›</a:t>
            </a:fld>
            <a:endParaRPr lang="en-US"/>
          </a:p>
        </p:txBody>
      </p:sp>
    </p:spTree>
    <p:extLst>
      <p:ext uri="{BB962C8B-B14F-4D97-AF65-F5344CB8AC3E}">
        <p14:creationId xmlns:p14="http://schemas.microsoft.com/office/powerpoint/2010/main" val="3554784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00A077-D74A-475B-A25B-24BF25CA8094}"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7372D9-E1E5-40F3-A1AF-1DC3BE706EF1}" type="slidenum">
              <a:rPr lang="en-US" smtClean="0"/>
              <a:t>‹#›</a:t>
            </a:fld>
            <a:endParaRPr lang="en-US"/>
          </a:p>
        </p:txBody>
      </p:sp>
    </p:spTree>
    <p:extLst>
      <p:ext uri="{BB962C8B-B14F-4D97-AF65-F5344CB8AC3E}">
        <p14:creationId xmlns:p14="http://schemas.microsoft.com/office/powerpoint/2010/main" val="2386924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E00A077-D74A-475B-A25B-24BF25CA8094}"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7372D9-E1E5-40F3-A1AF-1DC3BE706EF1}" type="slidenum">
              <a:rPr lang="en-US" smtClean="0"/>
              <a:t>‹#›</a:t>
            </a:fld>
            <a:endParaRPr lang="en-US"/>
          </a:p>
        </p:txBody>
      </p:sp>
    </p:spTree>
    <p:extLst>
      <p:ext uri="{BB962C8B-B14F-4D97-AF65-F5344CB8AC3E}">
        <p14:creationId xmlns:p14="http://schemas.microsoft.com/office/powerpoint/2010/main" val="207290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E00A077-D74A-475B-A25B-24BF25CA8094}" type="datetimeFigureOut">
              <a:rPr lang="en-US" smtClean="0"/>
              <a:t>5/25/2021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7372D9-E1E5-40F3-A1AF-1DC3BE706EF1}" type="slidenum">
              <a:rPr lang="en-US" smtClean="0"/>
              <a:t>‹#›</a:t>
            </a:fld>
            <a:endParaRPr lang="en-US"/>
          </a:p>
        </p:txBody>
      </p:sp>
    </p:spTree>
    <p:extLst>
      <p:ext uri="{BB962C8B-B14F-4D97-AF65-F5344CB8AC3E}">
        <p14:creationId xmlns:p14="http://schemas.microsoft.com/office/powerpoint/2010/main" val="348282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E00A077-D74A-475B-A25B-24BF25CA8094}" type="datetimeFigureOut">
              <a:rPr lang="en-US" smtClean="0"/>
              <a:t>5/25/2021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7372D9-E1E5-40F3-A1AF-1DC3BE706EF1}" type="slidenum">
              <a:rPr lang="en-US" smtClean="0"/>
              <a:t>‹#›</a:t>
            </a:fld>
            <a:endParaRPr lang="en-US"/>
          </a:p>
        </p:txBody>
      </p:sp>
    </p:spTree>
    <p:extLst>
      <p:ext uri="{BB962C8B-B14F-4D97-AF65-F5344CB8AC3E}">
        <p14:creationId xmlns:p14="http://schemas.microsoft.com/office/powerpoint/2010/main" val="1481732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00A077-D74A-475B-A25B-24BF25CA8094}" type="datetimeFigureOut">
              <a:rPr lang="en-US" smtClean="0"/>
              <a:t>5/25/2021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7372D9-E1E5-40F3-A1AF-1DC3BE706EF1}" type="slidenum">
              <a:rPr lang="en-US" smtClean="0"/>
              <a:t>‹#›</a:t>
            </a:fld>
            <a:endParaRPr lang="en-US"/>
          </a:p>
        </p:txBody>
      </p:sp>
    </p:spTree>
    <p:extLst>
      <p:ext uri="{BB962C8B-B14F-4D97-AF65-F5344CB8AC3E}">
        <p14:creationId xmlns:p14="http://schemas.microsoft.com/office/powerpoint/2010/main" val="177495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0A077-D74A-475B-A25B-24BF25CA8094}"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7372D9-E1E5-40F3-A1AF-1DC3BE706EF1}" type="slidenum">
              <a:rPr lang="en-US" smtClean="0"/>
              <a:t>‹#›</a:t>
            </a:fld>
            <a:endParaRPr lang="en-US"/>
          </a:p>
        </p:txBody>
      </p:sp>
    </p:spTree>
    <p:extLst>
      <p:ext uri="{BB962C8B-B14F-4D97-AF65-F5344CB8AC3E}">
        <p14:creationId xmlns:p14="http://schemas.microsoft.com/office/powerpoint/2010/main" val="1672909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0A077-D74A-475B-A25B-24BF25CA8094}"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7372D9-E1E5-40F3-A1AF-1DC3BE706EF1}" type="slidenum">
              <a:rPr lang="en-US" smtClean="0"/>
              <a:t>‹#›</a:t>
            </a:fld>
            <a:endParaRPr lang="en-US"/>
          </a:p>
        </p:txBody>
      </p:sp>
    </p:spTree>
    <p:extLst>
      <p:ext uri="{BB962C8B-B14F-4D97-AF65-F5344CB8AC3E}">
        <p14:creationId xmlns:p14="http://schemas.microsoft.com/office/powerpoint/2010/main" val="192880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00A077-D74A-475B-A25B-24BF25CA8094}" type="datetimeFigureOut">
              <a:rPr lang="en-US" smtClean="0"/>
              <a:t>5/25/2021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372D9-E1E5-40F3-A1AF-1DC3BE706EF1}" type="slidenum">
              <a:rPr lang="en-US" smtClean="0"/>
              <a:t>‹#›</a:t>
            </a:fld>
            <a:endParaRPr lang="en-US"/>
          </a:p>
        </p:txBody>
      </p:sp>
    </p:spTree>
    <p:extLst>
      <p:ext uri="{BB962C8B-B14F-4D97-AF65-F5344CB8AC3E}">
        <p14:creationId xmlns:p14="http://schemas.microsoft.com/office/powerpoint/2010/main" val="2790000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mailto:charities@foe.com" TargetMode="Externa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mailto:mmshelp@foe.com" TargetMode="External"/><Relationship Id="rId2" Type="http://schemas.openxmlformats.org/officeDocument/2006/relationships/hyperlink" Target="https://mms.foe.com/"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5400" b="1" i="1" dirty="0" smtClean="0">
                <a:latin typeface="Calibri Light" panose="020F0302020204030204" pitchFamily="34" charset="0"/>
              </a:rPr>
              <a:t>2020-2021 SECRETARY TRAINING</a:t>
            </a:r>
            <a:endParaRPr lang="en-US" sz="5400" b="1" i="1" dirty="0">
              <a:latin typeface="Calibri Light" panose="020F0302020204030204" pitchFamily="34" charset="0"/>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1673" y="1825625"/>
            <a:ext cx="3380654" cy="4351338"/>
          </a:xfrm>
        </p:spPr>
      </p:pic>
      <p:sp>
        <p:nvSpPr>
          <p:cNvPr id="3" name="TextBox 2"/>
          <p:cNvSpPr txBox="1"/>
          <p:nvPr/>
        </p:nvSpPr>
        <p:spPr>
          <a:xfrm>
            <a:off x="6906248" y="6327280"/>
            <a:ext cx="1952864" cy="369332"/>
          </a:xfrm>
          <a:prstGeom prst="rect">
            <a:avLst/>
          </a:prstGeom>
          <a:noFill/>
        </p:spPr>
        <p:txBody>
          <a:bodyPr wrap="square" rtlCol="0">
            <a:spAutoFit/>
          </a:bodyPr>
          <a:lstStyle/>
          <a:p>
            <a:r>
              <a:rPr lang="en-US" dirty="0" smtClean="0"/>
              <a:t>Revised 8/17/20</a:t>
            </a:r>
            <a:endParaRPr lang="en-US" dirty="0"/>
          </a:p>
        </p:txBody>
      </p:sp>
    </p:spTree>
    <p:extLst>
      <p:ext uri="{BB962C8B-B14F-4D97-AF65-F5344CB8AC3E}">
        <p14:creationId xmlns:p14="http://schemas.microsoft.com/office/powerpoint/2010/main" val="42278377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227438"/>
            <a:ext cx="7886700" cy="5412259"/>
          </a:xfrm>
        </p:spPr>
        <p:txBody>
          <a:bodyPr>
            <a:normAutofit/>
          </a:bodyPr>
          <a:lstStyle/>
          <a:p>
            <a:pPr marL="0" lvl="0" indent="0" hangingPunct="0">
              <a:spcBef>
                <a:spcPts val="0"/>
              </a:spcBef>
              <a:buNone/>
            </a:pPr>
            <a:r>
              <a:rPr lang="en-US" b="1" i="1" u="sng" dirty="0" smtClean="0">
                <a:latin typeface="Calibri Light" panose="020F0302020204030204" pitchFamily="34" charset="0"/>
              </a:rPr>
              <a:t>DUTIES CONT’D</a:t>
            </a:r>
          </a:p>
          <a:p>
            <a:pPr marL="0" lvl="0" indent="0" hangingPunct="0">
              <a:spcBef>
                <a:spcPts val="0"/>
              </a:spcBef>
              <a:buNone/>
            </a:pPr>
            <a:endParaRPr lang="en-US" sz="2600" b="1" i="1" u="sng" dirty="0" smtClean="0">
              <a:latin typeface="Calibri Light" panose="020F0302020204030204" pitchFamily="34" charset="0"/>
            </a:endParaRPr>
          </a:p>
          <a:p>
            <a:pPr marL="514350" lvl="0" indent="-514350" hangingPunct="0">
              <a:spcBef>
                <a:spcPts val="0"/>
              </a:spcBef>
              <a:buFont typeface="+mj-lt"/>
              <a:buAutoNum type="arabicPeriod" startAt="19"/>
            </a:pPr>
            <a:r>
              <a:rPr lang="en-US" sz="2600" dirty="0">
                <a:latin typeface="Calibri Light" panose="020F0302020204030204" pitchFamily="34" charset="0"/>
              </a:rPr>
              <a:t>Shall receive compensation as prescribed by the By-Laws of the Aerie. </a:t>
            </a:r>
            <a:endParaRPr lang="en-US" sz="2600" dirty="0" smtClean="0">
              <a:latin typeface="Calibri Light" panose="020F0302020204030204" pitchFamily="34" charset="0"/>
            </a:endParaRPr>
          </a:p>
          <a:p>
            <a:pPr marL="0" lvl="0" indent="0" hangingPunct="0">
              <a:spcBef>
                <a:spcPts val="0"/>
              </a:spcBef>
              <a:buNone/>
            </a:pPr>
            <a:endParaRPr lang="en-US" sz="2600" dirty="0">
              <a:latin typeface="Calibri Light" panose="020F0302020204030204" pitchFamily="34" charset="0"/>
            </a:endParaRPr>
          </a:p>
          <a:p>
            <a:pPr marL="914400" lvl="1" indent="-457200" hangingPunct="0">
              <a:spcBef>
                <a:spcPts val="0"/>
              </a:spcBef>
              <a:buFont typeface="+mj-lt"/>
              <a:buAutoNum type="alphaLcPeriod"/>
            </a:pPr>
            <a:r>
              <a:rPr lang="en-US" sz="2600" dirty="0">
                <a:latin typeface="Calibri Light" panose="020F0302020204030204" pitchFamily="34" charset="0"/>
              </a:rPr>
              <a:t>Such compensation shall be a per capita compensation.</a:t>
            </a:r>
          </a:p>
          <a:p>
            <a:pPr marL="914400" lvl="1" indent="-457200" hangingPunct="0">
              <a:spcBef>
                <a:spcPts val="0"/>
              </a:spcBef>
              <a:buFont typeface="+mj-lt"/>
              <a:buAutoNum type="alphaLcPeriod"/>
            </a:pPr>
            <a:r>
              <a:rPr lang="en-US" sz="2600" dirty="0">
                <a:latin typeface="Calibri Light" panose="020F0302020204030204" pitchFamily="34" charset="0"/>
              </a:rPr>
              <a:t>Shall be based upon the number of members who are in good standing or who are no more than </a:t>
            </a:r>
            <a:r>
              <a:rPr lang="en-US" sz="2600" b="1" dirty="0">
                <a:latin typeface="Calibri Light" panose="020F0302020204030204" pitchFamily="34" charset="0"/>
              </a:rPr>
              <a:t>one (1) month</a:t>
            </a:r>
            <a:r>
              <a:rPr lang="en-US" sz="2600" dirty="0">
                <a:latin typeface="Calibri Light" panose="020F0302020204030204" pitchFamily="34" charset="0"/>
              </a:rPr>
              <a:t> in arrears. </a:t>
            </a:r>
          </a:p>
          <a:p>
            <a:pPr marL="914400" lvl="1" indent="-457200" hangingPunct="0">
              <a:spcBef>
                <a:spcPts val="0"/>
              </a:spcBef>
              <a:buFont typeface="+mj-lt"/>
              <a:buAutoNum type="alphaLcPeriod"/>
            </a:pPr>
            <a:r>
              <a:rPr lang="en-US" sz="2600" dirty="0">
                <a:latin typeface="Calibri Light" panose="020F0302020204030204" pitchFamily="34" charset="0"/>
              </a:rPr>
              <a:t>Such compensation shall not be paid to the Secretary however, until all required reports have been completed and transmitted.</a:t>
            </a:r>
          </a:p>
          <a:p>
            <a:pPr marL="0" indent="0">
              <a:buNone/>
            </a:pPr>
            <a:endParaRPr lang="en-US" dirty="0"/>
          </a:p>
        </p:txBody>
      </p:sp>
    </p:spTree>
    <p:extLst>
      <p:ext uri="{BB962C8B-B14F-4D97-AF65-F5344CB8AC3E}">
        <p14:creationId xmlns:p14="http://schemas.microsoft.com/office/powerpoint/2010/main" val="1361592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688757"/>
            <a:ext cx="7886700" cy="4950940"/>
          </a:xfrm>
        </p:spPr>
        <p:txBody>
          <a:bodyPr>
            <a:normAutofit/>
          </a:bodyPr>
          <a:lstStyle/>
          <a:p>
            <a:pPr marL="0" lvl="0" indent="0" hangingPunct="0">
              <a:spcBef>
                <a:spcPts val="0"/>
              </a:spcBef>
              <a:buNone/>
            </a:pPr>
            <a:r>
              <a:rPr lang="en-US" b="1" i="1" u="sng" dirty="0" smtClean="0">
                <a:latin typeface="Calibri Light" panose="020F0302020204030204" pitchFamily="34" charset="0"/>
              </a:rPr>
              <a:t>MISCELLANEOUS RECEIPTS</a:t>
            </a:r>
          </a:p>
          <a:p>
            <a:pPr marL="0" lvl="0" indent="0" hangingPunct="0">
              <a:spcBef>
                <a:spcPts val="0"/>
              </a:spcBef>
              <a:buNone/>
            </a:pPr>
            <a:endParaRPr lang="en-US" b="1" i="1" u="sng"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Required for all monies received except for dues when you use the Temporary Receipt Form</a:t>
            </a:r>
            <a:r>
              <a:rPr lang="en-US" sz="2600" dirty="0" smtClean="0">
                <a:latin typeface="Calibri Light" panose="020F0302020204030204" pitchFamily="34" charset="0"/>
              </a:rPr>
              <a:t>.</a:t>
            </a:r>
          </a:p>
          <a:p>
            <a:pPr marL="514350" lvl="0" indent="-514350" hangingPunct="0">
              <a:spcBef>
                <a:spcPts val="0"/>
              </a:spcBef>
              <a:buFont typeface="+mj-lt"/>
              <a:buAutoNum type="arabicPeriod"/>
            </a:pPr>
            <a:endParaRPr lang="en-US" sz="2600"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The receipts are in numerical order</a:t>
            </a:r>
            <a:r>
              <a:rPr lang="en-US" sz="2600" dirty="0" smtClean="0">
                <a:latin typeface="Calibri Light" panose="020F0302020204030204" pitchFamily="34" charset="0"/>
              </a:rPr>
              <a:t>.</a:t>
            </a:r>
          </a:p>
          <a:p>
            <a:pPr marL="514350" lvl="0" indent="-514350" hangingPunct="0">
              <a:spcBef>
                <a:spcPts val="0"/>
              </a:spcBef>
              <a:buFont typeface="+mj-lt"/>
              <a:buAutoNum type="arabicPeriod"/>
            </a:pPr>
            <a:endParaRPr lang="en-US" sz="2600"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Original given to the person you received the money from.</a:t>
            </a:r>
          </a:p>
          <a:p>
            <a:pPr marL="0" lvl="0" indent="0" hangingPunct="0">
              <a:spcBef>
                <a:spcPts val="0"/>
              </a:spcBef>
              <a:buNone/>
            </a:pPr>
            <a:endParaRPr lang="en-US" b="1" i="1" u="sng" dirty="0" smtClean="0">
              <a:latin typeface="Calibri Light" panose="020F0302020204030204" pitchFamily="34" charset="0"/>
            </a:endParaRPr>
          </a:p>
          <a:p>
            <a:pPr marL="0" lvl="0" indent="0" hangingPunct="0">
              <a:spcBef>
                <a:spcPts val="0"/>
              </a:spcBef>
              <a:buNone/>
            </a:pPr>
            <a:endParaRPr lang="en-US" sz="2600" b="1" i="1" u="sng" dirty="0" smtClean="0">
              <a:latin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7502125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DONALD\Documents\My Scans\scan00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763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3873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326292"/>
            <a:ext cx="7886700" cy="4950940"/>
          </a:xfrm>
        </p:spPr>
        <p:txBody>
          <a:bodyPr>
            <a:normAutofit/>
          </a:bodyPr>
          <a:lstStyle/>
          <a:p>
            <a:pPr marL="0" lvl="0" indent="0" hangingPunct="0">
              <a:spcBef>
                <a:spcPts val="0"/>
              </a:spcBef>
              <a:buNone/>
            </a:pPr>
            <a:r>
              <a:rPr lang="en-US" b="1" i="1" u="sng" dirty="0" smtClean="0">
                <a:latin typeface="Calibri Light" panose="020F0302020204030204" pitchFamily="34" charset="0"/>
              </a:rPr>
              <a:t>DISTRIBUTION OF RECEIPT FORMS</a:t>
            </a:r>
          </a:p>
          <a:p>
            <a:pPr marL="0" lvl="0" indent="0" hangingPunct="0">
              <a:spcBef>
                <a:spcPts val="0"/>
              </a:spcBef>
              <a:buNone/>
            </a:pPr>
            <a:endParaRPr lang="en-US" sz="2600" b="1" i="1" u="sng" dirty="0">
              <a:latin typeface="Calibri Light" panose="020F0302020204030204" pitchFamily="34" charset="0"/>
            </a:endParaRPr>
          </a:p>
          <a:p>
            <a:pPr marL="514350" lvl="0" indent="-514350" hangingPunct="0">
              <a:buFont typeface="+mj-lt"/>
              <a:buAutoNum type="arabicPeriod"/>
            </a:pPr>
            <a:r>
              <a:rPr lang="en-US" sz="2600" dirty="0">
                <a:latin typeface="Calibri Light" panose="020F0302020204030204" pitchFamily="34" charset="0"/>
              </a:rPr>
              <a:t>Can be obtained from the Grand Aerie Supply Department.</a:t>
            </a:r>
          </a:p>
          <a:p>
            <a:pPr marL="514350" lvl="0" indent="-514350" hangingPunct="0">
              <a:buFont typeface="+mj-lt"/>
              <a:buAutoNum type="arabicPeriod"/>
            </a:pPr>
            <a:r>
              <a:rPr lang="en-US" sz="2600" dirty="0">
                <a:latin typeface="Calibri Light" panose="020F0302020204030204" pitchFamily="34" charset="0"/>
              </a:rPr>
              <a:t>A valuable tool for making the turnover of money to the Treasurer and making your report to the membership.</a:t>
            </a:r>
          </a:p>
          <a:p>
            <a:pPr marL="514350" lvl="0" indent="-514350" hangingPunct="0">
              <a:buFont typeface="+mj-lt"/>
              <a:buAutoNum type="arabicPeriod"/>
            </a:pPr>
            <a:r>
              <a:rPr lang="en-US" sz="2600" dirty="0">
                <a:latin typeface="Calibri Light" panose="020F0302020204030204" pitchFamily="34" charset="0"/>
              </a:rPr>
              <a:t>Not to be used as a receipt from the Treasurer.</a:t>
            </a:r>
          </a:p>
          <a:p>
            <a:pPr marL="514350" lvl="0" indent="-514350" hangingPunct="0">
              <a:buFont typeface="+mj-lt"/>
              <a:buAutoNum type="arabicPeriod"/>
            </a:pPr>
            <a:r>
              <a:rPr lang="en-US" sz="2600" dirty="0">
                <a:latin typeface="Calibri Light" panose="020F0302020204030204" pitchFamily="34" charset="0"/>
              </a:rPr>
              <a:t>Indicates how your deposits are made to the different funds.</a:t>
            </a:r>
          </a:p>
          <a:p>
            <a:pPr marL="514350" lvl="0" indent="-514350" hangingPunct="0">
              <a:buFont typeface="+mj-lt"/>
              <a:buAutoNum type="arabicPeriod"/>
            </a:pPr>
            <a:r>
              <a:rPr lang="en-US" sz="2600" dirty="0">
                <a:latin typeface="Calibri Light" panose="020F0302020204030204" pitchFamily="34" charset="0"/>
              </a:rPr>
              <a:t>Perforated for tearing off part for the Treasurer.</a:t>
            </a:r>
          </a:p>
          <a:p>
            <a:pPr marL="0" lvl="0" indent="0" hangingPunct="0">
              <a:spcBef>
                <a:spcPts val="0"/>
              </a:spcBef>
              <a:buNone/>
            </a:pPr>
            <a:endParaRPr lang="en-US" b="1" i="1" u="sng" dirty="0" smtClean="0">
              <a:latin typeface="Calibri Light" panose="020F0302020204030204" pitchFamily="34" charset="0"/>
            </a:endParaRPr>
          </a:p>
          <a:p>
            <a:pPr marL="0" lvl="0" indent="0" hangingPunct="0">
              <a:spcBef>
                <a:spcPts val="0"/>
              </a:spcBef>
              <a:buNone/>
            </a:pPr>
            <a:endParaRPr lang="en-US" sz="2600" b="1" i="1" u="sng" dirty="0" smtClean="0">
              <a:latin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38468592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ClubOps Scol\Distribution R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686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578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326292"/>
            <a:ext cx="7886700" cy="4950940"/>
          </a:xfrm>
        </p:spPr>
        <p:txBody>
          <a:bodyPr>
            <a:normAutofit/>
          </a:bodyPr>
          <a:lstStyle/>
          <a:p>
            <a:pPr marL="0" lvl="0" indent="0" hangingPunct="0">
              <a:spcBef>
                <a:spcPts val="0"/>
              </a:spcBef>
              <a:buNone/>
            </a:pPr>
            <a:r>
              <a:rPr lang="en-US" b="1" i="1" u="sng" dirty="0" smtClean="0">
                <a:latin typeface="Calibri Light" panose="020F0302020204030204" pitchFamily="34" charset="0"/>
              </a:rPr>
              <a:t>SECRETARY’S MINUTE BOOK</a:t>
            </a:r>
          </a:p>
          <a:p>
            <a:pPr marL="0" lvl="0" indent="0" hangingPunct="0">
              <a:spcBef>
                <a:spcPts val="0"/>
              </a:spcBef>
              <a:buNone/>
            </a:pPr>
            <a:endParaRPr lang="en-US" sz="2600" b="1" i="1" u="sng"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Secretary’s must keep a complete and full record of the proceedings of the Aerie</a:t>
            </a:r>
            <a:r>
              <a:rPr lang="en-US" sz="2600" dirty="0" smtClean="0">
                <a:latin typeface="Calibri Light" panose="020F0302020204030204" pitchFamily="34" charset="0"/>
              </a:rPr>
              <a:t>.</a:t>
            </a:r>
          </a:p>
          <a:p>
            <a:pPr marL="514350" lvl="0" indent="-514350" hangingPunct="0">
              <a:spcBef>
                <a:spcPts val="0"/>
              </a:spcBef>
              <a:buFont typeface="+mj-lt"/>
              <a:buAutoNum type="arabicPeriod"/>
            </a:pPr>
            <a:endParaRPr lang="en-US" sz="2600"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DO NOT attempt to write out completed minutes of the meeting during the meeting.  Take notes and/or record the meeting. </a:t>
            </a:r>
            <a:endParaRPr lang="en-US" sz="2600" dirty="0" smtClean="0">
              <a:latin typeface="Calibri Light" panose="020F0302020204030204" pitchFamily="34" charset="0"/>
            </a:endParaRPr>
          </a:p>
          <a:p>
            <a:pPr marL="0" lvl="0" indent="0" hangingPunct="0">
              <a:spcBef>
                <a:spcPts val="0"/>
              </a:spcBef>
              <a:buNone/>
            </a:pPr>
            <a:endParaRPr lang="en-US" sz="2600" dirty="0">
              <a:latin typeface="Calibri Light" panose="020F0302020204030204" pitchFamily="34" charset="0"/>
            </a:endParaRPr>
          </a:p>
          <a:p>
            <a:pPr marL="0" lvl="0" indent="0" algn="ctr" hangingPunct="0">
              <a:spcBef>
                <a:spcPts val="0"/>
              </a:spcBef>
              <a:buNone/>
            </a:pPr>
            <a:r>
              <a:rPr lang="en-US" sz="2600" dirty="0" smtClean="0">
                <a:latin typeface="Calibri Light" panose="020F0302020204030204" pitchFamily="34" charset="0"/>
              </a:rPr>
              <a:t>(</a:t>
            </a:r>
            <a:r>
              <a:rPr lang="en-US" sz="2600" dirty="0">
                <a:latin typeface="Calibri Light" panose="020F0302020204030204" pitchFamily="34" charset="0"/>
              </a:rPr>
              <a:t>A Local Aerie may, by a proper By-Law, prohibit the tape recording of any of its meetings other than that done by the Secretary or designated recorder for those proceedings or meetings. Opinion No. 703.)</a:t>
            </a:r>
          </a:p>
          <a:p>
            <a:pPr marL="0" lvl="0" indent="0" hangingPunct="0">
              <a:spcBef>
                <a:spcPts val="0"/>
              </a:spcBef>
              <a:buNone/>
            </a:pPr>
            <a:endParaRPr lang="en-US" b="1" i="1" u="sng" dirty="0" smtClean="0">
              <a:latin typeface="Calibri Light" panose="020F0302020204030204" pitchFamily="34" charset="0"/>
            </a:endParaRPr>
          </a:p>
          <a:p>
            <a:pPr marL="0" lvl="0" indent="0" hangingPunct="0">
              <a:spcBef>
                <a:spcPts val="0"/>
              </a:spcBef>
              <a:buNone/>
            </a:pPr>
            <a:endParaRPr lang="en-US" sz="2600" b="1" i="1" u="sng" dirty="0" smtClean="0">
              <a:latin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38387103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326292"/>
            <a:ext cx="7886700" cy="4950940"/>
          </a:xfrm>
        </p:spPr>
        <p:txBody>
          <a:bodyPr>
            <a:normAutofit/>
          </a:bodyPr>
          <a:lstStyle/>
          <a:p>
            <a:pPr marL="0" lvl="0" indent="0" hangingPunct="0">
              <a:spcBef>
                <a:spcPts val="0"/>
              </a:spcBef>
              <a:buNone/>
            </a:pPr>
            <a:r>
              <a:rPr lang="en-US" sz="2500" b="1" i="1" u="sng" dirty="0" smtClean="0">
                <a:latin typeface="Calibri Light" panose="020F0302020204030204" pitchFamily="34" charset="0"/>
              </a:rPr>
              <a:t>SECRETARY’S MINUTE BOOK CONT’D</a:t>
            </a:r>
          </a:p>
          <a:p>
            <a:pPr marL="514350" lvl="0" indent="-514350" hangingPunct="0">
              <a:spcBef>
                <a:spcPts val="0"/>
              </a:spcBef>
              <a:buFont typeface="+mj-lt"/>
              <a:buAutoNum type="arabicPeriod"/>
            </a:pPr>
            <a:endParaRPr lang="en-US" sz="2500" b="1" i="1" u="sng" dirty="0">
              <a:latin typeface="Calibri Light" panose="020F0302020204030204" pitchFamily="34" charset="0"/>
            </a:endParaRPr>
          </a:p>
          <a:p>
            <a:pPr marL="514350" lvl="0" indent="-514350" hangingPunct="0">
              <a:spcBef>
                <a:spcPts val="0"/>
              </a:spcBef>
              <a:buFont typeface="+mj-lt"/>
              <a:buAutoNum type="arabicPeriod" startAt="3"/>
            </a:pPr>
            <a:r>
              <a:rPr lang="en-US" sz="2500" dirty="0">
                <a:latin typeface="Calibri Light" panose="020F0302020204030204" pitchFamily="34" charset="0"/>
              </a:rPr>
              <a:t>Create an outline of standard minutes required so you have it available for each meeting</a:t>
            </a:r>
            <a:r>
              <a:rPr lang="en-US" sz="2500" dirty="0" smtClean="0">
                <a:latin typeface="Calibri Light" panose="020F0302020204030204" pitchFamily="34" charset="0"/>
              </a:rPr>
              <a:t>:</a:t>
            </a:r>
          </a:p>
          <a:p>
            <a:pPr marL="0" lvl="0" indent="0" hangingPunct="0">
              <a:spcBef>
                <a:spcPts val="0"/>
              </a:spcBef>
              <a:buNone/>
            </a:pPr>
            <a:endParaRPr lang="en-US" sz="2500" dirty="0">
              <a:latin typeface="Calibri Light" panose="020F0302020204030204" pitchFamily="34" charset="0"/>
            </a:endParaRPr>
          </a:p>
          <a:p>
            <a:pPr marL="914400" lvl="1" indent="-457200" hangingPunct="0">
              <a:spcBef>
                <a:spcPts val="0"/>
              </a:spcBef>
              <a:buFont typeface="+mj-lt"/>
              <a:buAutoNum type="alphaLcPeriod"/>
            </a:pPr>
            <a:r>
              <a:rPr lang="en-US" sz="2500" dirty="0">
                <a:latin typeface="Calibri Light" panose="020F0302020204030204" pitchFamily="34" charset="0"/>
              </a:rPr>
              <a:t>Roll Call of Officers</a:t>
            </a:r>
          </a:p>
          <a:p>
            <a:pPr marL="914400" lvl="1" indent="-457200" hangingPunct="0">
              <a:spcBef>
                <a:spcPts val="0"/>
              </a:spcBef>
              <a:buFont typeface="+mj-lt"/>
              <a:buAutoNum type="alphaLcPeriod"/>
            </a:pPr>
            <a:r>
              <a:rPr lang="en-US" sz="2500" dirty="0">
                <a:latin typeface="Calibri Light" panose="020F0302020204030204" pitchFamily="34" charset="0"/>
              </a:rPr>
              <a:t>Reading of the Minutes of the previous meeting</a:t>
            </a:r>
          </a:p>
          <a:p>
            <a:pPr marL="914400" lvl="1" indent="-457200" hangingPunct="0">
              <a:spcBef>
                <a:spcPts val="0"/>
              </a:spcBef>
              <a:buFont typeface="+mj-lt"/>
              <a:buAutoNum type="alphaLcPeriod"/>
            </a:pPr>
            <a:r>
              <a:rPr lang="en-US" sz="2500" dirty="0">
                <a:latin typeface="Calibri Light" panose="020F0302020204030204" pitchFamily="34" charset="0"/>
              </a:rPr>
              <a:t>Treasurer’s Report</a:t>
            </a:r>
          </a:p>
          <a:p>
            <a:pPr marL="914400" lvl="1" indent="-457200" hangingPunct="0">
              <a:spcBef>
                <a:spcPts val="0"/>
              </a:spcBef>
              <a:buFont typeface="+mj-lt"/>
              <a:buAutoNum type="alphaLcPeriod"/>
            </a:pPr>
            <a:r>
              <a:rPr lang="en-US" sz="2500" dirty="0">
                <a:latin typeface="Calibri Light" panose="020F0302020204030204" pitchFamily="34" charset="0"/>
              </a:rPr>
              <a:t>Old Business</a:t>
            </a:r>
          </a:p>
          <a:p>
            <a:pPr marL="914400" lvl="1" indent="-457200" hangingPunct="0">
              <a:spcBef>
                <a:spcPts val="0"/>
              </a:spcBef>
              <a:buFont typeface="+mj-lt"/>
              <a:buAutoNum type="alphaLcPeriod"/>
            </a:pPr>
            <a:r>
              <a:rPr lang="en-US" sz="2500" dirty="0">
                <a:latin typeface="Calibri Light" panose="020F0302020204030204" pitchFamily="34" charset="0"/>
              </a:rPr>
              <a:t>New Business</a:t>
            </a:r>
          </a:p>
          <a:p>
            <a:pPr marL="914400" lvl="1" indent="-457200" hangingPunct="0">
              <a:spcBef>
                <a:spcPts val="0"/>
              </a:spcBef>
              <a:buFont typeface="+mj-lt"/>
              <a:buAutoNum type="alphaLcPeriod"/>
            </a:pPr>
            <a:r>
              <a:rPr lang="en-US" sz="2500" dirty="0">
                <a:latin typeface="Calibri Light" panose="020F0302020204030204" pitchFamily="34" charset="0"/>
              </a:rPr>
              <a:t>Reading of new applicants</a:t>
            </a:r>
          </a:p>
          <a:p>
            <a:pPr marL="914400" lvl="1" indent="-457200" hangingPunct="0">
              <a:spcBef>
                <a:spcPts val="0"/>
              </a:spcBef>
              <a:buFont typeface="+mj-lt"/>
              <a:buAutoNum type="alphaLcPeriod"/>
            </a:pPr>
            <a:r>
              <a:rPr lang="en-US" sz="2500" dirty="0">
                <a:latin typeface="Calibri Light" panose="020F0302020204030204" pitchFamily="34" charset="0"/>
              </a:rPr>
              <a:t>Reading of re-enrolled applicants</a:t>
            </a:r>
          </a:p>
          <a:p>
            <a:pPr marL="914400" lvl="1" indent="-457200" hangingPunct="0">
              <a:spcBef>
                <a:spcPts val="0"/>
              </a:spcBef>
              <a:buFont typeface="+mj-lt"/>
              <a:buAutoNum type="alphaLcPeriod"/>
            </a:pPr>
            <a:r>
              <a:rPr lang="en-US" sz="2500" dirty="0">
                <a:latin typeface="Calibri Light" panose="020F0302020204030204" pitchFamily="34" charset="0"/>
              </a:rPr>
              <a:t>Etc.</a:t>
            </a:r>
          </a:p>
          <a:p>
            <a:pPr marL="0" lvl="0" indent="0" hangingPunct="0">
              <a:spcBef>
                <a:spcPts val="0"/>
              </a:spcBef>
              <a:buNone/>
            </a:pPr>
            <a:endParaRPr lang="en-US" b="1" i="1" u="sng" dirty="0" smtClean="0">
              <a:latin typeface="Calibri Light" panose="020F0302020204030204" pitchFamily="34" charset="0"/>
            </a:endParaRPr>
          </a:p>
          <a:p>
            <a:pPr marL="0" lvl="0" indent="0" hangingPunct="0">
              <a:spcBef>
                <a:spcPts val="0"/>
              </a:spcBef>
              <a:buNone/>
            </a:pPr>
            <a:endParaRPr lang="en-US" sz="2600" b="1" i="1" u="sng" dirty="0" smtClean="0">
              <a:latin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21341694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392194"/>
            <a:ext cx="7886700" cy="5465805"/>
          </a:xfrm>
        </p:spPr>
        <p:txBody>
          <a:bodyPr>
            <a:normAutofit fontScale="92500" lnSpcReduction="10000"/>
          </a:bodyPr>
          <a:lstStyle/>
          <a:p>
            <a:pPr marL="0" lvl="0" indent="0" hangingPunct="0">
              <a:spcBef>
                <a:spcPts val="0"/>
              </a:spcBef>
              <a:buNone/>
            </a:pPr>
            <a:r>
              <a:rPr lang="en-US" sz="3000" b="1" i="1" u="sng" dirty="0" smtClean="0">
                <a:latin typeface="Calibri Light" panose="020F0302020204030204" pitchFamily="34" charset="0"/>
              </a:rPr>
              <a:t>SECRETARY’S MINUTE BOOK CONT’D</a:t>
            </a:r>
          </a:p>
          <a:p>
            <a:pPr marL="514350" lvl="0" indent="-514350" hangingPunct="0">
              <a:spcBef>
                <a:spcPts val="0"/>
              </a:spcBef>
              <a:buFont typeface="+mj-lt"/>
              <a:buAutoNum type="arabicPeriod"/>
            </a:pPr>
            <a:endParaRPr lang="en-US" sz="2500" b="1" i="1" u="sng" dirty="0">
              <a:latin typeface="Calibri Light" panose="020F0302020204030204" pitchFamily="34" charset="0"/>
            </a:endParaRPr>
          </a:p>
          <a:p>
            <a:pPr marL="514350" lvl="0" indent="-514350" hangingPunct="0">
              <a:spcBef>
                <a:spcPts val="0"/>
              </a:spcBef>
              <a:buFont typeface="+mj-lt"/>
              <a:buAutoNum type="arabicPeriod" startAt="4"/>
            </a:pPr>
            <a:r>
              <a:rPr lang="en-US" dirty="0">
                <a:latin typeface="Calibri Light" panose="020F0302020204030204" pitchFamily="34" charset="0"/>
              </a:rPr>
              <a:t>Minutes can be typed on stationary and glued to the Secretary’s minute book pages or maintained in a three ring binder</a:t>
            </a:r>
            <a:r>
              <a:rPr lang="en-US" dirty="0" smtClean="0">
                <a:latin typeface="Calibri Light" panose="020F0302020204030204" pitchFamily="34" charset="0"/>
              </a:rPr>
              <a:t>.</a:t>
            </a:r>
          </a:p>
          <a:p>
            <a:pPr marL="514350" lvl="0" indent="-514350" hangingPunct="0">
              <a:spcBef>
                <a:spcPts val="0"/>
              </a:spcBef>
              <a:buFont typeface="+mj-lt"/>
              <a:buAutoNum type="arabicPeriod" startAt="4"/>
            </a:pPr>
            <a:endParaRPr lang="en-US" dirty="0" smtClean="0">
              <a:latin typeface="Calibri Light" panose="020F0302020204030204" pitchFamily="34" charset="0"/>
            </a:endParaRPr>
          </a:p>
          <a:p>
            <a:pPr marL="514350" lvl="0" indent="-514350" hangingPunct="0">
              <a:spcBef>
                <a:spcPts val="0"/>
              </a:spcBef>
              <a:buFont typeface="+mj-lt"/>
              <a:buAutoNum type="arabicPeriod" startAt="4"/>
            </a:pPr>
            <a:r>
              <a:rPr lang="en-US" dirty="0" smtClean="0">
                <a:latin typeface="Calibri Light" panose="020F0302020204030204" pitchFamily="34" charset="0"/>
              </a:rPr>
              <a:t>It </a:t>
            </a:r>
            <a:r>
              <a:rPr lang="en-US" dirty="0">
                <a:latin typeface="Calibri Light" panose="020F0302020204030204" pitchFamily="34" charset="0"/>
              </a:rPr>
              <a:t>is VERY important to include the following in the Minutes book</a:t>
            </a:r>
            <a:r>
              <a:rPr lang="en-US" dirty="0" smtClean="0">
                <a:latin typeface="Calibri Light" panose="020F0302020204030204" pitchFamily="34" charset="0"/>
              </a:rPr>
              <a:t>:</a:t>
            </a:r>
          </a:p>
          <a:p>
            <a:pPr marL="0" lvl="0" indent="0" hangingPunct="0">
              <a:spcBef>
                <a:spcPts val="0"/>
              </a:spcBef>
              <a:buNone/>
            </a:pPr>
            <a:endParaRPr lang="en-US" dirty="0">
              <a:latin typeface="Calibri Light" panose="020F0302020204030204" pitchFamily="34" charset="0"/>
            </a:endParaRPr>
          </a:p>
          <a:p>
            <a:pPr marL="914400" lvl="1" indent="-457200" hangingPunct="0">
              <a:spcBef>
                <a:spcPts val="0"/>
              </a:spcBef>
              <a:buFont typeface="+mj-lt"/>
              <a:buAutoNum type="alphaLcPeriod"/>
            </a:pPr>
            <a:r>
              <a:rPr lang="en-US" sz="2800" dirty="0">
                <a:latin typeface="Calibri Light" panose="020F0302020204030204" pitchFamily="34" charset="0"/>
              </a:rPr>
              <a:t>Visiting Members</a:t>
            </a:r>
          </a:p>
          <a:p>
            <a:pPr marL="914400" lvl="1" indent="-457200" hangingPunct="0">
              <a:spcBef>
                <a:spcPts val="0"/>
              </a:spcBef>
              <a:buFont typeface="+mj-lt"/>
              <a:buAutoNum type="alphaLcPeriod"/>
            </a:pPr>
            <a:r>
              <a:rPr lang="en-US" sz="2800" dirty="0">
                <a:latin typeface="Calibri Light" panose="020F0302020204030204" pitchFamily="34" charset="0"/>
              </a:rPr>
              <a:t>Officers absent and if they were excused</a:t>
            </a:r>
          </a:p>
          <a:p>
            <a:pPr marL="914400" lvl="1" indent="-457200" hangingPunct="0">
              <a:spcBef>
                <a:spcPts val="0"/>
              </a:spcBef>
              <a:buFont typeface="+mj-lt"/>
              <a:buAutoNum type="alphaLcPeriod"/>
            </a:pPr>
            <a:r>
              <a:rPr lang="en-US" sz="2800" dirty="0">
                <a:latin typeface="Calibri Light" panose="020F0302020204030204" pitchFamily="34" charset="0"/>
              </a:rPr>
              <a:t>Applications received for New/Reenrolls/Dual/Transfer</a:t>
            </a:r>
          </a:p>
          <a:p>
            <a:pPr marL="914400" lvl="1" indent="-457200" hangingPunct="0">
              <a:spcBef>
                <a:spcPts val="0"/>
              </a:spcBef>
              <a:buFont typeface="+mj-lt"/>
              <a:buAutoNum type="alphaLcPeriod"/>
            </a:pPr>
            <a:r>
              <a:rPr lang="en-US" sz="2800" dirty="0">
                <a:latin typeface="Calibri Light" panose="020F0302020204030204" pitchFamily="34" charset="0"/>
              </a:rPr>
              <a:t>Applications voted upon</a:t>
            </a:r>
          </a:p>
          <a:p>
            <a:pPr marL="914400" lvl="1" indent="-457200" hangingPunct="0">
              <a:spcBef>
                <a:spcPts val="0"/>
              </a:spcBef>
              <a:buFont typeface="+mj-lt"/>
              <a:buAutoNum type="alphaLcPeriod"/>
            </a:pPr>
            <a:r>
              <a:rPr lang="en-US" sz="2800" dirty="0">
                <a:latin typeface="Calibri Light" panose="020F0302020204030204" pitchFamily="34" charset="0"/>
              </a:rPr>
              <a:t>Applications that were rejected</a:t>
            </a:r>
          </a:p>
          <a:p>
            <a:pPr marL="914400" lvl="1" indent="-457200" hangingPunct="0">
              <a:spcBef>
                <a:spcPts val="0"/>
              </a:spcBef>
              <a:buFont typeface="+mj-lt"/>
              <a:buAutoNum type="alphaLcPeriod"/>
            </a:pPr>
            <a:r>
              <a:rPr lang="en-US" sz="2800" dirty="0">
                <a:latin typeface="Calibri Light" panose="020F0302020204030204" pitchFamily="34" charset="0"/>
              </a:rPr>
              <a:t>Applicants who were initiated</a:t>
            </a:r>
          </a:p>
          <a:p>
            <a:pPr marL="0" lvl="0" indent="0" hangingPunct="0">
              <a:spcBef>
                <a:spcPts val="0"/>
              </a:spcBef>
              <a:buNone/>
            </a:pPr>
            <a:endParaRPr lang="en-US" b="1" i="1" u="sng" dirty="0" smtClean="0">
              <a:latin typeface="Calibri Light" panose="020F0302020204030204" pitchFamily="34" charset="0"/>
            </a:endParaRPr>
          </a:p>
          <a:p>
            <a:pPr marL="0" lvl="0" indent="0" hangingPunct="0">
              <a:spcBef>
                <a:spcPts val="0"/>
              </a:spcBef>
              <a:buNone/>
            </a:pPr>
            <a:endParaRPr lang="en-US" sz="2600" b="1" i="1" u="sng" dirty="0" smtClean="0">
              <a:latin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8416535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408670"/>
            <a:ext cx="7886700" cy="5181600"/>
          </a:xfrm>
        </p:spPr>
        <p:txBody>
          <a:bodyPr>
            <a:normAutofit/>
          </a:bodyPr>
          <a:lstStyle/>
          <a:p>
            <a:pPr marL="0" lvl="0" indent="0" hangingPunct="0">
              <a:spcBef>
                <a:spcPts val="0"/>
              </a:spcBef>
              <a:buNone/>
            </a:pPr>
            <a:r>
              <a:rPr lang="en-US" b="1" i="1" u="sng" dirty="0" smtClean="0">
                <a:latin typeface="Calibri Light" panose="020F0302020204030204" pitchFamily="34" charset="0"/>
              </a:rPr>
              <a:t>SECRETARY’S MINUTE BOOK CONT’D</a:t>
            </a:r>
          </a:p>
          <a:p>
            <a:pPr marL="514350" lvl="0" indent="-514350" hangingPunct="0">
              <a:spcBef>
                <a:spcPts val="0"/>
              </a:spcBef>
              <a:buFont typeface="+mj-lt"/>
              <a:buAutoNum type="arabicPeriod"/>
            </a:pPr>
            <a:endParaRPr lang="en-US" sz="2500" b="1" i="1" u="sng" dirty="0">
              <a:latin typeface="Calibri Light" panose="020F0302020204030204" pitchFamily="34" charset="0"/>
            </a:endParaRPr>
          </a:p>
          <a:p>
            <a:pPr marL="914400" lvl="1" indent="-457200" hangingPunct="0">
              <a:buFont typeface="+mj-lt"/>
              <a:buAutoNum type="alphaLcPeriod"/>
            </a:pPr>
            <a:r>
              <a:rPr lang="en-US" sz="2600" dirty="0" smtClean="0">
                <a:latin typeface="Calibri Light" panose="020F0302020204030204" pitchFamily="34" charset="0"/>
              </a:rPr>
              <a:t>Members </a:t>
            </a:r>
            <a:r>
              <a:rPr lang="en-US" sz="2600" dirty="0">
                <a:latin typeface="Calibri Light" panose="020F0302020204030204" pitchFamily="34" charset="0"/>
              </a:rPr>
              <a:t>on the sick list</a:t>
            </a:r>
          </a:p>
          <a:p>
            <a:pPr marL="914400" lvl="1" indent="-457200" hangingPunct="0">
              <a:buFont typeface="+mj-lt"/>
              <a:buAutoNum type="alphaLcPeriod"/>
            </a:pPr>
            <a:r>
              <a:rPr lang="en-US" sz="2600" dirty="0">
                <a:latin typeface="Calibri Light" panose="020F0302020204030204" pitchFamily="34" charset="0"/>
              </a:rPr>
              <a:t>Short resume on all communications received and read</a:t>
            </a:r>
          </a:p>
          <a:p>
            <a:pPr marL="914400" lvl="1" indent="-457200" hangingPunct="0">
              <a:buFont typeface="+mj-lt"/>
              <a:buAutoNum type="alphaLcPeriod"/>
            </a:pPr>
            <a:r>
              <a:rPr lang="en-US" sz="2600" dirty="0">
                <a:latin typeface="Calibri Light" panose="020F0302020204030204" pitchFamily="34" charset="0"/>
              </a:rPr>
              <a:t>Action taken on reports of all committees</a:t>
            </a:r>
          </a:p>
          <a:p>
            <a:pPr marL="914400" lvl="1" indent="-457200" hangingPunct="0">
              <a:buFont typeface="+mj-lt"/>
              <a:buAutoNum type="alphaLcPeriod"/>
            </a:pPr>
            <a:r>
              <a:rPr lang="en-US" sz="2600" dirty="0">
                <a:latin typeface="Calibri Light" panose="020F0302020204030204" pitchFamily="34" charset="0"/>
              </a:rPr>
              <a:t>Excuses of absentees</a:t>
            </a:r>
          </a:p>
          <a:p>
            <a:pPr marL="914400" lvl="1" indent="-457200" hangingPunct="0">
              <a:buFont typeface="+mj-lt"/>
              <a:buAutoNum type="alphaLcPeriod"/>
            </a:pPr>
            <a:r>
              <a:rPr lang="en-US" sz="2600" dirty="0">
                <a:latin typeface="Calibri Light" panose="020F0302020204030204" pitchFamily="34" charset="0"/>
              </a:rPr>
              <a:t>Old Business – Motions, etc.</a:t>
            </a:r>
          </a:p>
          <a:p>
            <a:pPr marL="914400" lvl="1" indent="-457200" hangingPunct="0">
              <a:buFont typeface="+mj-lt"/>
              <a:buAutoNum type="alphaLcPeriod"/>
            </a:pPr>
            <a:r>
              <a:rPr lang="en-US" sz="2600" dirty="0">
                <a:latin typeface="Calibri Light" panose="020F0302020204030204" pitchFamily="34" charset="0"/>
              </a:rPr>
              <a:t>New Business – Motions, etc.</a:t>
            </a:r>
          </a:p>
          <a:p>
            <a:pPr marL="914400" lvl="1" indent="-457200" hangingPunct="0">
              <a:buFont typeface="+mj-lt"/>
              <a:buAutoNum type="alphaLcPeriod"/>
            </a:pPr>
            <a:r>
              <a:rPr lang="en-US" sz="2600" dirty="0">
                <a:latin typeface="Calibri Light" panose="020F0302020204030204" pitchFamily="34" charset="0"/>
              </a:rPr>
              <a:t>Good of the Order</a:t>
            </a:r>
          </a:p>
          <a:p>
            <a:pPr marL="0" lvl="0" indent="0" hangingPunct="0">
              <a:spcBef>
                <a:spcPts val="0"/>
              </a:spcBef>
              <a:buNone/>
            </a:pPr>
            <a:endParaRPr lang="en-US" b="1" i="1" u="sng" dirty="0" smtClean="0">
              <a:latin typeface="Calibri Light" panose="020F0302020204030204" pitchFamily="34" charset="0"/>
            </a:endParaRPr>
          </a:p>
          <a:p>
            <a:pPr marL="0" lvl="0" indent="0" hangingPunct="0">
              <a:spcBef>
                <a:spcPts val="0"/>
              </a:spcBef>
              <a:buNone/>
            </a:pPr>
            <a:endParaRPr lang="en-US" sz="2600" b="1" i="1" u="sng" dirty="0" smtClean="0">
              <a:latin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42554348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408670"/>
            <a:ext cx="7886700" cy="5181600"/>
          </a:xfrm>
        </p:spPr>
        <p:txBody>
          <a:bodyPr>
            <a:normAutofit/>
          </a:bodyPr>
          <a:lstStyle/>
          <a:p>
            <a:pPr marL="0" lvl="0" indent="0" hangingPunct="0">
              <a:spcBef>
                <a:spcPts val="0"/>
              </a:spcBef>
              <a:buNone/>
            </a:pPr>
            <a:r>
              <a:rPr lang="en-US" b="1" i="1" u="sng" dirty="0" smtClean="0">
                <a:latin typeface="Calibri Light" panose="020F0302020204030204" pitchFamily="34" charset="0"/>
              </a:rPr>
              <a:t>SECRETARY’S MINUTE BOOK CONT’D</a:t>
            </a:r>
          </a:p>
          <a:p>
            <a:pPr marL="514350" lvl="0" indent="-514350" hangingPunct="0">
              <a:spcBef>
                <a:spcPts val="0"/>
              </a:spcBef>
              <a:buFont typeface="+mj-lt"/>
              <a:buAutoNum type="arabicPeriod"/>
            </a:pPr>
            <a:endParaRPr lang="en-US" sz="2500" b="1" i="1" u="sng" dirty="0">
              <a:latin typeface="Calibri Light" panose="020F0302020204030204" pitchFamily="34" charset="0"/>
            </a:endParaRPr>
          </a:p>
          <a:p>
            <a:pPr marL="514350" lvl="0" indent="-514350" hangingPunct="0">
              <a:spcBef>
                <a:spcPts val="0"/>
              </a:spcBef>
              <a:buFont typeface="+mj-lt"/>
              <a:buAutoNum type="arabicPeriod" startAt="6"/>
            </a:pPr>
            <a:r>
              <a:rPr lang="en-US" sz="2600" dirty="0" smtClean="0">
                <a:latin typeface="Calibri Light" panose="020F0302020204030204" pitchFamily="34" charset="0"/>
              </a:rPr>
              <a:t>Part </a:t>
            </a:r>
            <a:r>
              <a:rPr lang="en-US" sz="2600" dirty="0">
                <a:latin typeface="Calibri Light" panose="020F0302020204030204" pitchFamily="34" charset="0"/>
              </a:rPr>
              <a:t>two of the minute books is a record of all Special Committees</a:t>
            </a:r>
            <a:r>
              <a:rPr lang="en-US" sz="2600" dirty="0" smtClean="0">
                <a:latin typeface="Calibri Light" panose="020F0302020204030204" pitchFamily="34" charset="0"/>
              </a:rPr>
              <a:t>.</a:t>
            </a:r>
          </a:p>
          <a:p>
            <a:pPr marL="514350" lvl="0" indent="-514350" hangingPunct="0">
              <a:spcBef>
                <a:spcPts val="0"/>
              </a:spcBef>
              <a:buFont typeface="+mj-lt"/>
              <a:buAutoNum type="arabicPeriod" startAt="6"/>
            </a:pPr>
            <a:endParaRPr lang="en-US" sz="2600" dirty="0">
              <a:latin typeface="Calibri Light" panose="020F0302020204030204" pitchFamily="34" charset="0"/>
            </a:endParaRPr>
          </a:p>
          <a:p>
            <a:pPr marL="514350" lvl="0" indent="-514350" hangingPunct="0">
              <a:spcBef>
                <a:spcPts val="0"/>
              </a:spcBef>
              <a:buFont typeface="+mj-lt"/>
              <a:buAutoNum type="arabicPeriod" startAt="6"/>
            </a:pPr>
            <a:r>
              <a:rPr lang="en-US" sz="2600" dirty="0">
                <a:latin typeface="Calibri Light" panose="020F0302020204030204" pitchFamily="34" charset="0"/>
              </a:rPr>
              <a:t>Part three is for a record of all Standing Committees</a:t>
            </a:r>
            <a:r>
              <a:rPr lang="en-US" sz="2600" dirty="0" smtClean="0">
                <a:latin typeface="Calibri Light" panose="020F0302020204030204" pitchFamily="34" charset="0"/>
              </a:rPr>
              <a:t>.</a:t>
            </a:r>
          </a:p>
          <a:p>
            <a:pPr marL="514350" lvl="0" indent="-514350" hangingPunct="0">
              <a:spcBef>
                <a:spcPts val="0"/>
              </a:spcBef>
              <a:buFont typeface="+mj-lt"/>
              <a:buAutoNum type="arabicPeriod" startAt="6"/>
            </a:pPr>
            <a:endParaRPr lang="en-US" sz="2600" dirty="0">
              <a:latin typeface="Calibri Light" panose="020F0302020204030204" pitchFamily="34" charset="0"/>
            </a:endParaRPr>
          </a:p>
          <a:p>
            <a:pPr marL="514350" lvl="0" indent="-514350" hangingPunct="0">
              <a:spcBef>
                <a:spcPts val="0"/>
              </a:spcBef>
              <a:buFont typeface="+mj-lt"/>
              <a:buAutoNum type="arabicPeriod" startAt="6"/>
            </a:pPr>
            <a:r>
              <a:rPr lang="en-US" sz="2600" dirty="0">
                <a:latin typeface="Calibri Light" panose="020F0302020204030204" pitchFamily="34" charset="0"/>
              </a:rPr>
              <a:t>Part four is for recording attendance of all Officers</a:t>
            </a:r>
            <a:r>
              <a:rPr lang="en-US" sz="2600" dirty="0" smtClean="0">
                <a:latin typeface="Calibri Light" panose="020F0302020204030204" pitchFamily="34" charset="0"/>
              </a:rPr>
              <a:t>.</a:t>
            </a:r>
          </a:p>
          <a:p>
            <a:pPr marL="514350" lvl="0" indent="-514350" hangingPunct="0">
              <a:spcBef>
                <a:spcPts val="0"/>
              </a:spcBef>
              <a:buFont typeface="+mj-lt"/>
              <a:buAutoNum type="arabicPeriod" startAt="6"/>
            </a:pPr>
            <a:endParaRPr lang="en-US" sz="2600" dirty="0">
              <a:latin typeface="Calibri Light" panose="020F0302020204030204" pitchFamily="34" charset="0"/>
            </a:endParaRPr>
          </a:p>
          <a:p>
            <a:pPr marL="514350" lvl="0" indent="-514350" hangingPunct="0">
              <a:spcBef>
                <a:spcPts val="0"/>
              </a:spcBef>
              <a:buFont typeface="+mj-lt"/>
              <a:buAutoNum type="arabicPeriod" startAt="6"/>
            </a:pPr>
            <a:r>
              <a:rPr lang="en-US" sz="2600" dirty="0" smtClean="0">
                <a:latin typeface="Calibri Light" panose="020F0302020204030204" pitchFamily="34" charset="0"/>
              </a:rPr>
              <a:t>Fraternal and Fiscal Year </a:t>
            </a:r>
            <a:r>
              <a:rPr lang="en-US" sz="2600" dirty="0">
                <a:latin typeface="Calibri Light" panose="020F0302020204030204" pitchFamily="34" charset="0"/>
              </a:rPr>
              <a:t>– June 1</a:t>
            </a:r>
            <a:r>
              <a:rPr lang="en-US" sz="2600" baseline="30000" dirty="0">
                <a:latin typeface="Calibri Light" panose="020F0302020204030204" pitchFamily="34" charset="0"/>
              </a:rPr>
              <a:t>st</a:t>
            </a:r>
            <a:r>
              <a:rPr lang="en-US" sz="2600" dirty="0">
                <a:latin typeface="Calibri Light" panose="020F0302020204030204" pitchFamily="34" charset="0"/>
              </a:rPr>
              <a:t> to May 31</a:t>
            </a:r>
            <a:r>
              <a:rPr lang="en-US" sz="2600" baseline="30000" dirty="0">
                <a:latin typeface="Calibri Light" panose="020F0302020204030204" pitchFamily="34" charset="0"/>
              </a:rPr>
              <a:t>st</a:t>
            </a:r>
            <a:r>
              <a:rPr lang="en-US" sz="2600" dirty="0">
                <a:latin typeface="Calibri Light" panose="020F0302020204030204" pitchFamily="34" charset="0"/>
              </a:rPr>
              <a:t>.</a:t>
            </a:r>
          </a:p>
          <a:p>
            <a:pPr marL="0" lvl="0" indent="0" hangingPunct="0">
              <a:spcBef>
                <a:spcPts val="0"/>
              </a:spcBef>
              <a:buNone/>
            </a:pPr>
            <a:endParaRPr lang="en-US" sz="2600" b="1" i="1" u="sng" dirty="0" smtClean="0">
              <a:latin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35189944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39890"/>
          </a:xfrm>
        </p:spPr>
        <p:txBody>
          <a:bodyPr>
            <a:norm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3" name="Content Placeholder 2"/>
          <p:cNvSpPr>
            <a:spLocks noGrp="1"/>
          </p:cNvSpPr>
          <p:nvPr>
            <p:ph idx="1"/>
          </p:nvPr>
        </p:nvSpPr>
        <p:spPr>
          <a:xfrm>
            <a:off x="628650" y="1136822"/>
            <a:ext cx="7886700" cy="5040141"/>
          </a:xfrm>
        </p:spPr>
        <p:txBody>
          <a:bodyPr>
            <a:normAutofit fontScale="62500" lnSpcReduction="20000"/>
          </a:bodyPr>
          <a:lstStyle/>
          <a:p>
            <a:pPr marL="0" indent="0" hangingPunct="0">
              <a:buNone/>
            </a:pPr>
            <a:r>
              <a:rPr lang="en-US" sz="4500" b="1" i="1" u="sng" dirty="0" smtClean="0">
                <a:latin typeface="Calibri Light" panose="020F0302020204030204" pitchFamily="34" charset="0"/>
              </a:rPr>
              <a:t>DUTIES</a:t>
            </a:r>
          </a:p>
          <a:p>
            <a:pPr marL="0" indent="0" hangingPunct="0">
              <a:buNone/>
            </a:pPr>
            <a:endParaRPr lang="en-US" sz="4500" u="sng" dirty="0" smtClean="0">
              <a:latin typeface="Calibri Light" panose="020F0302020204030204" pitchFamily="34" charset="0"/>
            </a:endParaRPr>
          </a:p>
          <a:p>
            <a:pPr marL="514350" lvl="0" indent="-514350" hangingPunct="0">
              <a:spcBef>
                <a:spcPts val="0"/>
              </a:spcBef>
              <a:buFont typeface="+mj-lt"/>
              <a:buAutoNum type="arabicPeriod"/>
            </a:pPr>
            <a:r>
              <a:rPr lang="en-US" sz="4200" dirty="0" smtClean="0">
                <a:latin typeface="Calibri Light" panose="020F0302020204030204" pitchFamily="34" charset="0"/>
              </a:rPr>
              <a:t>To </a:t>
            </a:r>
            <a:r>
              <a:rPr lang="en-US" sz="4200" dirty="0">
                <a:latin typeface="Calibri Light" panose="020F0302020204030204" pitchFamily="34" charset="0"/>
              </a:rPr>
              <a:t>keep a full and com­plete record of the proceedings of the Aerie in a book provided for that purpose by the Grand Aerie or if the records are kept electronically, they shall be printed and read at each meeting. </a:t>
            </a:r>
            <a:endParaRPr lang="en-US" sz="4200" dirty="0" smtClean="0">
              <a:latin typeface="Calibri Light" panose="020F0302020204030204" pitchFamily="34" charset="0"/>
            </a:endParaRPr>
          </a:p>
          <a:p>
            <a:pPr marL="514350" lvl="0" indent="-514350" hangingPunct="0">
              <a:spcBef>
                <a:spcPts val="0"/>
              </a:spcBef>
              <a:buFont typeface="+mj-lt"/>
              <a:buAutoNum type="arabicPeriod"/>
            </a:pPr>
            <a:endParaRPr lang="en-US" sz="4200" dirty="0">
              <a:latin typeface="Calibri Light" panose="020F0302020204030204" pitchFamily="34" charset="0"/>
            </a:endParaRPr>
          </a:p>
          <a:p>
            <a:pPr marL="514350" lvl="0" indent="-514350" hangingPunct="0">
              <a:spcBef>
                <a:spcPts val="0"/>
              </a:spcBef>
              <a:buFont typeface="+mj-lt"/>
              <a:buAutoNum type="arabicPeriod"/>
            </a:pPr>
            <a:r>
              <a:rPr lang="en-US" sz="4200" dirty="0" smtClean="0">
                <a:latin typeface="Calibri Light" panose="020F0302020204030204" pitchFamily="34" charset="0"/>
              </a:rPr>
              <a:t>Responsible </a:t>
            </a:r>
            <a:r>
              <a:rPr lang="en-US" sz="4200" dirty="0">
                <a:latin typeface="Calibri Light" panose="020F0302020204030204" pitchFamily="34" charset="0"/>
              </a:rPr>
              <a:t>for opening all Aerie mail, except that addressed to other members or officers or the Auxiliary and to read to the Aerie all reports, bills and communications which may be presented</a:t>
            </a:r>
            <a:r>
              <a:rPr lang="en-US" sz="4200" dirty="0" smtClean="0">
                <a:latin typeface="Calibri Light" panose="020F0302020204030204" pitchFamily="34" charset="0"/>
              </a:rPr>
              <a:t>.</a:t>
            </a:r>
          </a:p>
          <a:p>
            <a:pPr marL="514350" lvl="0" indent="-514350" hangingPunct="0">
              <a:spcBef>
                <a:spcPts val="0"/>
              </a:spcBef>
              <a:buFont typeface="+mj-lt"/>
              <a:buAutoNum type="arabicPeriod"/>
            </a:pPr>
            <a:endParaRPr lang="en-US" sz="4200" dirty="0">
              <a:latin typeface="Calibri Light" panose="020F0302020204030204" pitchFamily="34" charset="0"/>
            </a:endParaRPr>
          </a:p>
          <a:p>
            <a:pPr marL="514350" lvl="0" indent="-514350" hangingPunct="0">
              <a:spcBef>
                <a:spcPts val="0"/>
              </a:spcBef>
              <a:buFont typeface="+mj-lt"/>
              <a:buAutoNum type="arabicPeriod"/>
            </a:pPr>
            <a:r>
              <a:rPr lang="en-US" sz="4200" dirty="0">
                <a:latin typeface="Calibri Light" panose="020F0302020204030204" pitchFamily="34" charset="0"/>
              </a:rPr>
              <a:t>To assist in the transaction of the business of the Aerie</a:t>
            </a:r>
            <a:r>
              <a:rPr lang="en-US" sz="4200" dirty="0" smtClean="0">
                <a:latin typeface="Calibri Light" panose="020F0302020204030204" pitchFamily="34" charset="0"/>
              </a:rPr>
              <a:t>.</a:t>
            </a:r>
          </a:p>
          <a:p>
            <a:pPr marL="514350" lvl="0" indent="-514350" hangingPunct="0">
              <a:spcBef>
                <a:spcPts val="0"/>
              </a:spcBef>
              <a:buFont typeface="+mj-lt"/>
              <a:buAutoNum type="arabicPeriod"/>
            </a:pPr>
            <a:endParaRPr lang="en-US" sz="4200" dirty="0">
              <a:latin typeface="Calibri Light" panose="020F0302020204030204" pitchFamily="34" charset="0"/>
            </a:endParaRPr>
          </a:p>
          <a:p>
            <a:pPr marL="514350" lvl="0" indent="-514350" hangingPunct="0">
              <a:spcBef>
                <a:spcPts val="0"/>
              </a:spcBef>
              <a:buFont typeface="+mj-lt"/>
              <a:buAutoNum type="arabicPeriod"/>
            </a:pPr>
            <a:r>
              <a:rPr lang="en-US" sz="4200" dirty="0">
                <a:latin typeface="Calibri Light" panose="020F0302020204030204" pitchFamily="34" charset="0"/>
              </a:rPr>
              <a:t>To write all communications.</a:t>
            </a:r>
          </a:p>
          <a:p>
            <a:endParaRPr lang="en-US" dirty="0">
              <a:latin typeface="Calibri Light" panose="020F0302020204030204" pitchFamily="34" charset="0"/>
            </a:endParaRPr>
          </a:p>
        </p:txBody>
      </p:sp>
    </p:spTree>
    <p:extLst>
      <p:ext uri="{BB962C8B-B14F-4D97-AF65-F5344CB8AC3E}">
        <p14:creationId xmlns:p14="http://schemas.microsoft.com/office/powerpoint/2010/main" val="27331964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408670"/>
            <a:ext cx="7886700" cy="5181600"/>
          </a:xfrm>
        </p:spPr>
        <p:txBody>
          <a:bodyPr>
            <a:normAutofit/>
          </a:bodyPr>
          <a:lstStyle/>
          <a:p>
            <a:pPr marL="0" lvl="0" indent="0" hangingPunct="0">
              <a:spcBef>
                <a:spcPts val="0"/>
              </a:spcBef>
              <a:buNone/>
            </a:pPr>
            <a:r>
              <a:rPr lang="en-US" sz="2600" b="1" i="1" u="sng" dirty="0" smtClean="0">
                <a:latin typeface="Calibri Light" panose="020F0302020204030204" pitchFamily="34" charset="0"/>
              </a:rPr>
              <a:t>SECRETARY CASH BOOK</a:t>
            </a:r>
          </a:p>
          <a:p>
            <a:pPr marL="0" lvl="0" indent="0" hangingPunct="0">
              <a:spcBef>
                <a:spcPts val="0"/>
              </a:spcBef>
              <a:buNone/>
            </a:pPr>
            <a:endParaRPr lang="en-US" sz="2600" b="1" i="1" u="sng"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There are four authorized funds</a:t>
            </a:r>
            <a:r>
              <a:rPr lang="en-US" sz="2600" dirty="0" smtClean="0">
                <a:latin typeface="Calibri Light" panose="020F0302020204030204" pitchFamily="34" charset="0"/>
              </a:rPr>
              <a:t>:</a:t>
            </a:r>
          </a:p>
          <a:p>
            <a:pPr marL="0" lvl="0" indent="0" hangingPunct="0">
              <a:spcBef>
                <a:spcPts val="0"/>
              </a:spcBef>
              <a:buNone/>
            </a:pPr>
            <a:endParaRPr lang="en-US" sz="2600" dirty="0">
              <a:latin typeface="Calibri Light" panose="020F0302020204030204" pitchFamily="34" charset="0"/>
            </a:endParaRPr>
          </a:p>
          <a:p>
            <a:pPr marL="971550" lvl="1" indent="-514350" hangingPunct="0">
              <a:spcBef>
                <a:spcPts val="0"/>
              </a:spcBef>
              <a:buFont typeface="+mj-lt"/>
              <a:buAutoNum type="alphaLcPeriod"/>
            </a:pPr>
            <a:r>
              <a:rPr lang="en-US" sz="2600" dirty="0">
                <a:latin typeface="Calibri Light" panose="020F0302020204030204" pitchFamily="34" charset="0"/>
              </a:rPr>
              <a:t>General Fund – Section </a:t>
            </a:r>
            <a:r>
              <a:rPr lang="en-US" sz="2600" dirty="0" smtClean="0">
                <a:latin typeface="Calibri Light" panose="020F0302020204030204" pitchFamily="34" charset="0"/>
              </a:rPr>
              <a:t>112.1 Statutes</a:t>
            </a:r>
            <a:endParaRPr lang="en-US" sz="2600" dirty="0">
              <a:latin typeface="Calibri Light" panose="020F0302020204030204" pitchFamily="34" charset="0"/>
            </a:endParaRPr>
          </a:p>
          <a:p>
            <a:pPr marL="971550" lvl="1" indent="-514350" hangingPunct="0">
              <a:spcBef>
                <a:spcPts val="0"/>
              </a:spcBef>
              <a:buFont typeface="+mj-lt"/>
              <a:buAutoNum type="alphaLcPeriod"/>
            </a:pPr>
            <a:r>
              <a:rPr lang="en-US" sz="2600" dirty="0">
                <a:latin typeface="Calibri Light" panose="020F0302020204030204" pitchFamily="34" charset="0"/>
              </a:rPr>
              <a:t>Social Fund – Section 113.1 </a:t>
            </a:r>
            <a:r>
              <a:rPr lang="en-US" sz="2600" dirty="0" smtClean="0">
                <a:latin typeface="Calibri Light" panose="020F0302020204030204" pitchFamily="34" charset="0"/>
              </a:rPr>
              <a:t>Statutes</a:t>
            </a:r>
            <a:endParaRPr lang="en-US" sz="2600" dirty="0">
              <a:latin typeface="Calibri Light" panose="020F0302020204030204" pitchFamily="34" charset="0"/>
            </a:endParaRPr>
          </a:p>
          <a:p>
            <a:pPr marL="971550" lvl="1" indent="-514350" hangingPunct="0">
              <a:spcBef>
                <a:spcPts val="0"/>
              </a:spcBef>
              <a:buFont typeface="+mj-lt"/>
              <a:buAutoNum type="alphaLcPeriod"/>
            </a:pPr>
            <a:r>
              <a:rPr lang="en-US" sz="2600" dirty="0">
                <a:latin typeface="Calibri Light" panose="020F0302020204030204" pitchFamily="34" charset="0"/>
              </a:rPr>
              <a:t>Benefit Fund – Section 111.1 </a:t>
            </a:r>
            <a:r>
              <a:rPr lang="en-US" sz="2600" dirty="0" smtClean="0">
                <a:latin typeface="Calibri Light" panose="020F0302020204030204" pitchFamily="34" charset="0"/>
              </a:rPr>
              <a:t>Statutes</a:t>
            </a:r>
            <a:endParaRPr lang="en-US" sz="2600" dirty="0">
              <a:latin typeface="Calibri Light" panose="020F0302020204030204" pitchFamily="34" charset="0"/>
            </a:endParaRPr>
          </a:p>
          <a:p>
            <a:pPr marL="971550" lvl="1" indent="-514350" hangingPunct="0">
              <a:spcBef>
                <a:spcPts val="0"/>
              </a:spcBef>
              <a:buFont typeface="+mj-lt"/>
              <a:buAutoNum type="alphaLcPeriod"/>
            </a:pPr>
            <a:r>
              <a:rPr lang="en-US" sz="2600" dirty="0">
                <a:latin typeface="Calibri Light" panose="020F0302020204030204" pitchFamily="34" charset="0"/>
              </a:rPr>
              <a:t>Building Fund – Section 114.1 </a:t>
            </a:r>
            <a:r>
              <a:rPr lang="en-US" sz="2600" dirty="0" smtClean="0">
                <a:latin typeface="Calibri Light" panose="020F0302020204030204" pitchFamily="34" charset="0"/>
              </a:rPr>
              <a:t>Statutes</a:t>
            </a:r>
            <a:endParaRPr lang="en-US" sz="2600" dirty="0">
              <a:latin typeface="Calibri Light" panose="020F0302020204030204" pitchFamily="34" charset="0"/>
            </a:endParaRPr>
          </a:p>
          <a:p>
            <a:pPr marL="0" indent="0" hangingPunct="0">
              <a:spcBef>
                <a:spcPts val="0"/>
              </a:spcBef>
              <a:buNone/>
            </a:pPr>
            <a:r>
              <a:rPr lang="en-US" sz="2600" dirty="0">
                <a:latin typeface="Calibri Light" panose="020F0302020204030204" pitchFamily="34" charset="0"/>
              </a:rPr>
              <a:t> </a:t>
            </a:r>
          </a:p>
          <a:p>
            <a:pPr marL="0" indent="0" algn="ctr" hangingPunct="0">
              <a:spcBef>
                <a:spcPts val="0"/>
              </a:spcBef>
              <a:buNone/>
            </a:pPr>
            <a:r>
              <a:rPr lang="en-US" sz="2600" dirty="0">
                <a:latin typeface="Calibri Light" panose="020F0302020204030204" pitchFamily="34" charset="0"/>
              </a:rPr>
              <a:t>The Secretary Cash Book is available through the Grand Aerie Supply Department or you may use the </a:t>
            </a:r>
            <a:r>
              <a:rPr lang="en-US" sz="2600" dirty="0" smtClean="0">
                <a:latin typeface="Calibri Light" panose="020F0302020204030204" pitchFamily="34" charset="0"/>
              </a:rPr>
              <a:t>Quicken </a:t>
            </a:r>
            <a:r>
              <a:rPr lang="en-US" sz="2600" dirty="0" err="1" smtClean="0">
                <a:latin typeface="Calibri Light" panose="020F0302020204030204" pitchFamily="34" charset="0"/>
              </a:rPr>
              <a:t>Quickbooks</a:t>
            </a:r>
            <a:r>
              <a:rPr lang="en-US" sz="2600" dirty="0" smtClean="0">
                <a:latin typeface="Calibri Light" panose="020F0302020204030204" pitchFamily="34" charset="0"/>
              </a:rPr>
              <a:t> or similar program</a:t>
            </a:r>
            <a:r>
              <a:rPr lang="en-US" sz="2600" dirty="0">
                <a:latin typeface="Calibri Light" panose="020F0302020204030204" pitchFamily="34" charset="0"/>
              </a:rPr>
              <a:t>.</a:t>
            </a:r>
          </a:p>
          <a:p>
            <a:pPr marL="0" lvl="0" indent="0" hangingPunct="0">
              <a:spcBef>
                <a:spcPts val="0"/>
              </a:spcBef>
              <a:buNone/>
            </a:pPr>
            <a:endParaRPr lang="en-US" sz="2600" b="1" i="1" u="sng" dirty="0" smtClean="0">
              <a:latin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9475267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ClubOps Scol\Secretary's Cash 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63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224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ONALD\Documents\My Scans\scan00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8763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5055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ONALD\Documents\My Scans\scan00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686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482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408670"/>
            <a:ext cx="7886700" cy="5181600"/>
          </a:xfrm>
        </p:spPr>
        <p:txBody>
          <a:bodyPr>
            <a:normAutofit fontScale="92500" lnSpcReduction="10000"/>
          </a:bodyPr>
          <a:lstStyle/>
          <a:p>
            <a:pPr marL="0" lvl="0" indent="0" hangingPunct="0">
              <a:spcBef>
                <a:spcPts val="0"/>
              </a:spcBef>
              <a:buNone/>
            </a:pPr>
            <a:r>
              <a:rPr lang="en-US" sz="3300" b="1" i="1" u="sng" dirty="0" smtClean="0">
                <a:latin typeface="Calibri Light" panose="020F0302020204030204" pitchFamily="34" charset="0"/>
              </a:rPr>
              <a:t>SOCIAL SECURITY/WITHOLDING TAXES</a:t>
            </a:r>
          </a:p>
          <a:p>
            <a:pPr marL="0" lvl="0" indent="0" hangingPunct="0">
              <a:spcBef>
                <a:spcPts val="0"/>
              </a:spcBef>
              <a:buNone/>
            </a:pPr>
            <a:endParaRPr lang="en-US" sz="2600" b="1" i="1" u="sng" dirty="0">
              <a:latin typeface="Calibri Light" panose="020F0302020204030204" pitchFamily="34" charset="0"/>
            </a:endParaRPr>
          </a:p>
          <a:p>
            <a:pPr marL="457200" lvl="0" indent="-457200" hangingPunct="0">
              <a:spcBef>
                <a:spcPts val="0"/>
              </a:spcBef>
              <a:buFont typeface="+mj-lt"/>
              <a:buAutoNum type="arabicPeriod"/>
            </a:pPr>
            <a:r>
              <a:rPr lang="en-US" sz="2700" dirty="0">
                <a:latin typeface="Calibri Light" panose="020F0302020204030204" pitchFamily="34" charset="0"/>
              </a:rPr>
              <a:t>Trust Funds – Deposited in to the Benefit Fund</a:t>
            </a:r>
            <a:r>
              <a:rPr lang="en-US" sz="2700" dirty="0" smtClean="0">
                <a:latin typeface="Calibri Light" panose="020F0302020204030204" pitchFamily="34" charset="0"/>
              </a:rPr>
              <a:t>.</a:t>
            </a:r>
          </a:p>
          <a:p>
            <a:pPr marL="514350" lvl="0" indent="-514350" hangingPunct="0">
              <a:spcBef>
                <a:spcPts val="0"/>
              </a:spcBef>
              <a:buFont typeface="+mj-lt"/>
              <a:buAutoNum type="arabicPeriod"/>
            </a:pPr>
            <a:endParaRPr lang="en-US" sz="2700" dirty="0">
              <a:latin typeface="Calibri Light" panose="020F0302020204030204" pitchFamily="34" charset="0"/>
            </a:endParaRPr>
          </a:p>
          <a:p>
            <a:pPr marL="457200" lvl="0" indent="-457200" hangingPunct="0">
              <a:spcBef>
                <a:spcPts val="0"/>
              </a:spcBef>
              <a:buFont typeface="+mj-lt"/>
              <a:buAutoNum type="arabicPeriod"/>
            </a:pPr>
            <a:r>
              <a:rPr lang="en-US" sz="2700" dirty="0">
                <a:latin typeface="Calibri Light" panose="020F0302020204030204" pitchFamily="34" charset="0"/>
              </a:rPr>
              <a:t>Paid at the end of each quarter. (July 21</a:t>
            </a:r>
            <a:r>
              <a:rPr lang="en-US" sz="2700" baseline="30000" dirty="0">
                <a:latin typeface="Calibri Light" panose="020F0302020204030204" pitchFamily="34" charset="0"/>
              </a:rPr>
              <a:t>st</a:t>
            </a:r>
            <a:r>
              <a:rPr lang="en-US" sz="2700" dirty="0">
                <a:latin typeface="Calibri Light" panose="020F0302020204030204" pitchFamily="34" charset="0"/>
              </a:rPr>
              <a:t> – October 31</a:t>
            </a:r>
            <a:r>
              <a:rPr lang="en-US" sz="2700" baseline="30000" dirty="0">
                <a:latin typeface="Calibri Light" panose="020F0302020204030204" pitchFamily="34" charset="0"/>
              </a:rPr>
              <a:t>st</a:t>
            </a:r>
            <a:r>
              <a:rPr lang="en-US" sz="2700" dirty="0">
                <a:latin typeface="Calibri Light" panose="020F0302020204030204" pitchFamily="34" charset="0"/>
              </a:rPr>
              <a:t>, January 31</a:t>
            </a:r>
            <a:r>
              <a:rPr lang="en-US" sz="2700" baseline="30000" dirty="0">
                <a:latin typeface="Calibri Light" panose="020F0302020204030204" pitchFamily="34" charset="0"/>
              </a:rPr>
              <a:t>st</a:t>
            </a:r>
            <a:r>
              <a:rPr lang="en-US" sz="2700" dirty="0">
                <a:latin typeface="Calibri Light" panose="020F0302020204030204" pitchFamily="34" charset="0"/>
              </a:rPr>
              <a:t>, April 30</a:t>
            </a:r>
            <a:r>
              <a:rPr lang="en-US" sz="2700" baseline="30000" dirty="0">
                <a:latin typeface="Calibri Light" panose="020F0302020204030204" pitchFamily="34" charset="0"/>
              </a:rPr>
              <a:t>th</a:t>
            </a:r>
            <a:r>
              <a:rPr lang="en-US" sz="2700" dirty="0" smtClean="0">
                <a:latin typeface="Calibri Light" panose="020F0302020204030204" pitchFamily="34" charset="0"/>
              </a:rPr>
              <a:t>)</a:t>
            </a:r>
          </a:p>
          <a:p>
            <a:pPr marL="514350" lvl="0" indent="-514350" hangingPunct="0">
              <a:spcBef>
                <a:spcPts val="0"/>
              </a:spcBef>
              <a:buFont typeface="+mj-lt"/>
              <a:buAutoNum type="arabicPeriod"/>
            </a:pPr>
            <a:endParaRPr lang="en-US" sz="2700" dirty="0">
              <a:latin typeface="Calibri Light" panose="020F0302020204030204" pitchFamily="34" charset="0"/>
            </a:endParaRPr>
          </a:p>
          <a:p>
            <a:pPr marL="457200" lvl="0" indent="-457200" hangingPunct="0">
              <a:spcBef>
                <a:spcPts val="0"/>
              </a:spcBef>
              <a:buFont typeface="+mj-lt"/>
              <a:buAutoNum type="arabicPeriod"/>
            </a:pPr>
            <a:r>
              <a:rPr lang="en-US" sz="2700" dirty="0">
                <a:latin typeface="Calibri Light" panose="020F0302020204030204" pitchFamily="34" charset="0"/>
              </a:rPr>
              <a:t>Large payrolls require deposits of withholding taxes to a local bank depository.  Be sure to check with the IRS</a:t>
            </a:r>
            <a:r>
              <a:rPr lang="en-US" sz="2700" dirty="0" smtClean="0">
                <a:latin typeface="Calibri Light" panose="020F0302020204030204" pitchFamily="34" charset="0"/>
              </a:rPr>
              <a:t>.</a:t>
            </a:r>
          </a:p>
          <a:p>
            <a:pPr marL="514350" lvl="0" indent="-514350" hangingPunct="0">
              <a:spcBef>
                <a:spcPts val="0"/>
              </a:spcBef>
              <a:buFont typeface="+mj-lt"/>
              <a:buAutoNum type="arabicPeriod"/>
            </a:pPr>
            <a:endParaRPr lang="en-US" sz="2700" dirty="0">
              <a:latin typeface="Calibri Light" panose="020F0302020204030204" pitchFamily="34" charset="0"/>
            </a:endParaRPr>
          </a:p>
          <a:p>
            <a:pPr marL="457200" lvl="0" indent="-457200" hangingPunct="0">
              <a:spcBef>
                <a:spcPts val="0"/>
              </a:spcBef>
              <a:buFont typeface="+mj-lt"/>
              <a:buAutoNum type="arabicPeriod"/>
            </a:pPr>
            <a:r>
              <a:rPr lang="en-US" sz="2700" dirty="0">
                <a:latin typeface="Calibri Light" panose="020F0302020204030204" pitchFamily="34" charset="0"/>
              </a:rPr>
              <a:t>It is strongly recommended that Aeries hire an accountant because Secretary turnover can be an issue when quarterly reports are due</a:t>
            </a:r>
            <a:r>
              <a:rPr lang="en-US" sz="2700" dirty="0" smtClean="0">
                <a:latin typeface="Calibri Light" panose="020F0302020204030204" pitchFamily="34" charset="0"/>
              </a:rPr>
              <a:t>.</a:t>
            </a:r>
          </a:p>
          <a:p>
            <a:pPr marL="514350" lvl="0" indent="-514350" hangingPunct="0">
              <a:spcBef>
                <a:spcPts val="0"/>
              </a:spcBef>
              <a:buFont typeface="+mj-lt"/>
              <a:buAutoNum type="arabicPeriod"/>
            </a:pPr>
            <a:endParaRPr lang="en-US" sz="2700" dirty="0">
              <a:latin typeface="Calibri Light" panose="020F0302020204030204" pitchFamily="34" charset="0"/>
            </a:endParaRPr>
          </a:p>
          <a:p>
            <a:pPr marL="457200" lvl="0" indent="-457200" hangingPunct="0">
              <a:spcBef>
                <a:spcPts val="0"/>
              </a:spcBef>
              <a:buFont typeface="+mj-lt"/>
              <a:buAutoNum type="arabicPeriod"/>
            </a:pPr>
            <a:r>
              <a:rPr lang="en-US" sz="2700" dirty="0">
                <a:latin typeface="Calibri Light" panose="020F0302020204030204" pitchFamily="34" charset="0"/>
              </a:rPr>
              <a:t>Record as a liability on the Semi-Annual Report.</a:t>
            </a:r>
          </a:p>
          <a:p>
            <a:pPr marL="0" lvl="0" indent="0" hangingPunct="0">
              <a:spcBef>
                <a:spcPts val="0"/>
              </a:spcBef>
              <a:buNone/>
            </a:pPr>
            <a:endParaRPr lang="en-US" sz="2600" b="1" i="1" u="sng" dirty="0" smtClean="0">
              <a:latin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15102824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408670"/>
            <a:ext cx="7886700" cy="5181600"/>
          </a:xfrm>
        </p:spPr>
        <p:txBody>
          <a:bodyPr>
            <a:normAutofit/>
          </a:bodyPr>
          <a:lstStyle/>
          <a:p>
            <a:pPr marL="0" lvl="0" indent="0" hangingPunct="0">
              <a:spcBef>
                <a:spcPts val="0"/>
              </a:spcBef>
              <a:buNone/>
            </a:pPr>
            <a:r>
              <a:rPr lang="en-US" b="1" i="1" u="sng" dirty="0" smtClean="0">
                <a:latin typeface="Calibri Light" panose="020F0302020204030204" pitchFamily="34" charset="0"/>
              </a:rPr>
              <a:t>REPORTS AND NOTIFICATIONS</a:t>
            </a:r>
          </a:p>
          <a:p>
            <a:pPr marL="0" lvl="0" indent="0" hangingPunct="0">
              <a:spcBef>
                <a:spcPts val="0"/>
              </a:spcBef>
              <a:buNone/>
            </a:pPr>
            <a:endParaRPr lang="en-US" sz="2600" b="1" i="1" u="sng"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Secretary’s Annual Report – Per Capita </a:t>
            </a:r>
            <a:r>
              <a:rPr lang="en-US" sz="2600" dirty="0" smtClean="0">
                <a:latin typeface="Calibri Light" panose="020F0302020204030204" pitchFamily="34" charset="0"/>
              </a:rPr>
              <a:t>Tax</a:t>
            </a:r>
          </a:p>
          <a:p>
            <a:pPr marL="0" lvl="0" indent="0" hangingPunct="0">
              <a:spcBef>
                <a:spcPts val="0"/>
              </a:spcBef>
              <a:buNone/>
            </a:pPr>
            <a:endParaRPr lang="en-US" sz="2600" dirty="0">
              <a:latin typeface="Calibri Light" panose="020F0302020204030204" pitchFamily="34" charset="0"/>
            </a:endParaRPr>
          </a:p>
          <a:p>
            <a:pPr marL="914400" lvl="1" indent="-457200" hangingPunct="0">
              <a:spcBef>
                <a:spcPts val="0"/>
              </a:spcBef>
              <a:buFont typeface="+mj-lt"/>
              <a:buAutoNum type="alphaLcPeriod"/>
            </a:pPr>
            <a:r>
              <a:rPr lang="en-US" sz="2600" dirty="0">
                <a:latin typeface="Calibri Light" panose="020F0302020204030204" pitchFamily="34" charset="0"/>
              </a:rPr>
              <a:t>Each Local Aerie shall pay to the Grand Aerie an annual Per Capita Tax of twelve ($12.00).</a:t>
            </a:r>
          </a:p>
          <a:p>
            <a:pPr marL="914400" lvl="1" indent="-457200" hangingPunct="0">
              <a:spcBef>
                <a:spcPts val="0"/>
              </a:spcBef>
              <a:buFont typeface="+mj-lt"/>
              <a:buAutoNum type="alphaLcPeriod"/>
            </a:pPr>
            <a:r>
              <a:rPr lang="en-US" sz="2600" dirty="0">
                <a:latin typeface="Calibri Light" panose="020F0302020204030204" pitchFamily="34" charset="0"/>
              </a:rPr>
              <a:t>Invoice will appear on the Membership Management System home page</a:t>
            </a:r>
          </a:p>
          <a:p>
            <a:pPr marL="914400" lvl="1" indent="-457200" hangingPunct="0">
              <a:spcBef>
                <a:spcPts val="0"/>
              </a:spcBef>
              <a:buFont typeface="+mj-lt"/>
              <a:buAutoNum type="alphaLcPeriod"/>
            </a:pPr>
            <a:r>
              <a:rPr lang="en-US" sz="2600" dirty="0">
                <a:latin typeface="Calibri Light" panose="020F0302020204030204" pitchFamily="34" charset="0"/>
              </a:rPr>
              <a:t>Paid from the Benefit Fund</a:t>
            </a:r>
          </a:p>
          <a:p>
            <a:pPr marL="914400" lvl="1" indent="-457200" hangingPunct="0">
              <a:spcBef>
                <a:spcPts val="0"/>
              </a:spcBef>
              <a:buFont typeface="+mj-lt"/>
              <a:buAutoNum type="alphaLcPeriod"/>
            </a:pPr>
            <a:r>
              <a:rPr lang="en-US" sz="2600" dirty="0">
                <a:latin typeface="Calibri Light" panose="020F0302020204030204" pitchFamily="34" charset="0"/>
              </a:rPr>
              <a:t>Due and payable by June 30</a:t>
            </a:r>
            <a:r>
              <a:rPr lang="en-US" sz="2600" baseline="30000" dirty="0">
                <a:latin typeface="Calibri Light" panose="020F0302020204030204" pitchFamily="34" charset="0"/>
              </a:rPr>
              <a:t>th</a:t>
            </a:r>
            <a:endParaRPr lang="en-US" sz="2600" dirty="0">
              <a:latin typeface="Calibri Light" panose="020F0302020204030204" pitchFamily="34" charset="0"/>
            </a:endParaRPr>
          </a:p>
          <a:p>
            <a:pPr marL="914400" lvl="1" indent="-457200" hangingPunct="0">
              <a:spcBef>
                <a:spcPts val="0"/>
              </a:spcBef>
              <a:buFont typeface="+mj-lt"/>
              <a:buAutoNum type="alphaLcPeriod"/>
            </a:pPr>
            <a:r>
              <a:rPr lang="en-US" sz="2600" dirty="0">
                <a:latin typeface="Calibri Light" panose="020F0302020204030204" pitchFamily="34" charset="0"/>
              </a:rPr>
              <a:t>State Per Capita Tax may be billed annually or semi-annually depending on the State</a:t>
            </a:r>
          </a:p>
          <a:p>
            <a:pPr marL="0" lvl="0" indent="0" hangingPunct="0">
              <a:spcBef>
                <a:spcPts val="0"/>
              </a:spcBef>
              <a:buNone/>
            </a:pPr>
            <a:endParaRPr lang="en-US" sz="2600" b="1" i="1" u="sng" dirty="0" smtClean="0">
              <a:latin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35754937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68410" y="689137"/>
            <a:ext cx="7990703" cy="5556810"/>
          </a:xfrm>
          <a:prstGeom prst="rect">
            <a:avLst/>
          </a:prstGeom>
        </p:spPr>
      </p:pic>
    </p:spTree>
    <p:extLst>
      <p:ext uri="{BB962C8B-B14F-4D97-AF65-F5344CB8AC3E}">
        <p14:creationId xmlns:p14="http://schemas.microsoft.com/office/powerpoint/2010/main" val="27817882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92421" y="172995"/>
            <a:ext cx="6777126" cy="6602625"/>
          </a:xfrm>
          <a:prstGeom prst="rect">
            <a:avLst/>
          </a:prstGeom>
        </p:spPr>
      </p:pic>
    </p:spTree>
    <p:extLst>
      <p:ext uri="{BB962C8B-B14F-4D97-AF65-F5344CB8AC3E}">
        <p14:creationId xmlns:p14="http://schemas.microsoft.com/office/powerpoint/2010/main" val="30916046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408670"/>
            <a:ext cx="7886700" cy="5181600"/>
          </a:xfrm>
        </p:spPr>
        <p:txBody>
          <a:bodyPr>
            <a:normAutofit lnSpcReduction="10000"/>
          </a:bodyPr>
          <a:lstStyle/>
          <a:p>
            <a:pPr marL="0" lvl="0" indent="0" hangingPunct="0">
              <a:spcBef>
                <a:spcPts val="0"/>
              </a:spcBef>
              <a:buNone/>
            </a:pPr>
            <a:r>
              <a:rPr lang="en-US" b="1" i="1" u="sng" dirty="0" smtClean="0">
                <a:latin typeface="Calibri Light" panose="020F0302020204030204" pitchFamily="34" charset="0"/>
              </a:rPr>
              <a:t>REPORTS AND NOTIFICATIONS</a:t>
            </a:r>
          </a:p>
          <a:p>
            <a:pPr marL="0" lvl="0" indent="0" hangingPunct="0">
              <a:spcBef>
                <a:spcPts val="0"/>
              </a:spcBef>
              <a:buNone/>
            </a:pPr>
            <a:endParaRPr lang="en-US" sz="2600" b="1" i="1" u="sng" dirty="0">
              <a:latin typeface="Calibri Light" panose="020F0302020204030204" pitchFamily="34" charset="0"/>
            </a:endParaRPr>
          </a:p>
          <a:p>
            <a:pPr marL="514350" lvl="0" indent="-514350" hangingPunct="0">
              <a:spcBef>
                <a:spcPts val="0"/>
              </a:spcBef>
              <a:buFont typeface="+mj-lt"/>
              <a:buAutoNum type="arabicPeriod" startAt="2"/>
            </a:pPr>
            <a:r>
              <a:rPr lang="en-US" sz="2600" dirty="0">
                <a:latin typeface="Calibri Light" panose="020F0302020204030204" pitchFamily="34" charset="0"/>
              </a:rPr>
              <a:t>Financial </a:t>
            </a:r>
            <a:r>
              <a:rPr lang="en-US" sz="2600" dirty="0" smtClean="0">
                <a:latin typeface="Calibri Light" panose="020F0302020204030204" pitchFamily="34" charset="0"/>
              </a:rPr>
              <a:t>Report</a:t>
            </a:r>
          </a:p>
          <a:p>
            <a:pPr marL="0" lvl="0" indent="0" hangingPunct="0">
              <a:spcBef>
                <a:spcPts val="0"/>
              </a:spcBef>
              <a:buNone/>
            </a:pPr>
            <a:endParaRPr lang="en-US" sz="2600" dirty="0">
              <a:latin typeface="Calibri Light" panose="020F0302020204030204" pitchFamily="34" charset="0"/>
            </a:endParaRPr>
          </a:p>
          <a:p>
            <a:pPr marL="914400" lvl="1" indent="-457200" hangingPunct="0">
              <a:spcBef>
                <a:spcPts val="0"/>
              </a:spcBef>
              <a:buFont typeface="+mj-lt"/>
              <a:buAutoNum type="alphaLcPeriod"/>
            </a:pPr>
            <a:r>
              <a:rPr lang="en-US" sz="2600" dirty="0">
                <a:latin typeface="Calibri Light" panose="020F0302020204030204" pitchFamily="34" charset="0"/>
              </a:rPr>
              <a:t>In accordance with the Blue Hardbound Ritual Book – Pages 21 – 23</a:t>
            </a:r>
          </a:p>
          <a:p>
            <a:pPr marL="914400" lvl="1" indent="-457200" hangingPunct="0">
              <a:spcBef>
                <a:spcPts val="0"/>
              </a:spcBef>
              <a:buFont typeface="+mj-lt"/>
              <a:buAutoNum type="alphaLcPeriod"/>
            </a:pPr>
            <a:r>
              <a:rPr lang="en-US" sz="2600" dirty="0">
                <a:latin typeface="Calibri Light" panose="020F0302020204030204" pitchFamily="34" charset="0"/>
              </a:rPr>
              <a:t>At each meeting, the Secretary is required to report on the finances of the Aerie. </a:t>
            </a:r>
            <a:endParaRPr lang="en-US" sz="2600" dirty="0" smtClean="0">
              <a:latin typeface="Calibri Light" panose="020F0302020204030204" pitchFamily="34" charset="0"/>
            </a:endParaRPr>
          </a:p>
          <a:p>
            <a:pPr marL="457200" lvl="1" indent="0" hangingPunct="0">
              <a:spcBef>
                <a:spcPts val="0"/>
              </a:spcBef>
              <a:buNone/>
            </a:pPr>
            <a:endParaRPr lang="en-US" sz="2600" dirty="0">
              <a:latin typeface="Calibri Light" panose="020F0302020204030204" pitchFamily="34" charset="0"/>
            </a:endParaRPr>
          </a:p>
          <a:p>
            <a:pPr marL="1428750" lvl="2" indent="-514350" hangingPunct="0">
              <a:spcBef>
                <a:spcPts val="0"/>
              </a:spcBef>
              <a:buFont typeface="+mj-lt"/>
              <a:buAutoNum type="romanLcPeriod"/>
            </a:pPr>
            <a:r>
              <a:rPr lang="en-US" sz="2600" dirty="0">
                <a:latin typeface="Calibri Light" panose="020F0302020204030204" pitchFamily="34" charset="0"/>
              </a:rPr>
              <a:t>An excel spreadsheet can be created to track finances</a:t>
            </a:r>
          </a:p>
          <a:p>
            <a:pPr marL="1428750" lvl="2" indent="-514350" hangingPunct="0">
              <a:spcBef>
                <a:spcPts val="0"/>
              </a:spcBef>
              <a:buFont typeface="+mj-lt"/>
              <a:buAutoNum type="romanLcPeriod"/>
            </a:pPr>
            <a:r>
              <a:rPr lang="en-US" sz="2600" dirty="0">
                <a:latin typeface="Calibri Light" panose="020F0302020204030204" pitchFamily="34" charset="0"/>
              </a:rPr>
              <a:t>An Accounting Statement is available in MMS that will provide balances for Per Capita Tax, Membership Application Fees, Supplies and Dues Reminders.</a:t>
            </a:r>
          </a:p>
          <a:p>
            <a:pPr marL="0" lvl="0" indent="0" hangingPunct="0">
              <a:spcBef>
                <a:spcPts val="0"/>
              </a:spcBef>
              <a:buNone/>
            </a:pPr>
            <a:endParaRPr lang="en-US" sz="2600" b="1" i="1" u="sng" dirty="0" smtClean="0">
              <a:latin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35336508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705" y="156516"/>
            <a:ext cx="6028837" cy="6602627"/>
          </a:xfrm>
          <a:prstGeom prst="rect">
            <a:avLst/>
          </a:prstGeom>
        </p:spPr>
      </p:pic>
    </p:spTree>
    <p:extLst>
      <p:ext uri="{BB962C8B-B14F-4D97-AF65-F5344CB8AC3E}">
        <p14:creationId xmlns:p14="http://schemas.microsoft.com/office/powerpoint/2010/main" val="5998664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565750"/>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3" name="Content Placeholder 2"/>
          <p:cNvSpPr>
            <a:spLocks noGrp="1"/>
          </p:cNvSpPr>
          <p:nvPr>
            <p:ph idx="1"/>
          </p:nvPr>
        </p:nvSpPr>
        <p:spPr>
          <a:xfrm>
            <a:off x="628650" y="1375719"/>
            <a:ext cx="7886700" cy="4801244"/>
          </a:xfrm>
        </p:spPr>
        <p:txBody>
          <a:bodyPr>
            <a:normAutofit fontScale="92500"/>
          </a:bodyPr>
          <a:lstStyle/>
          <a:p>
            <a:pPr marL="0" lvl="0" indent="0" hangingPunct="0">
              <a:buNone/>
            </a:pPr>
            <a:r>
              <a:rPr lang="en-US" sz="3000" b="1" i="1" u="sng" dirty="0" smtClean="0">
                <a:latin typeface="Calibri Light" panose="020F0302020204030204" pitchFamily="34" charset="0"/>
              </a:rPr>
              <a:t>DUTIES CONT’D</a:t>
            </a:r>
          </a:p>
          <a:p>
            <a:pPr marL="0" lvl="0" indent="0" hangingPunct="0">
              <a:spcBef>
                <a:spcPts val="0"/>
              </a:spcBef>
              <a:buNone/>
            </a:pPr>
            <a:endParaRPr lang="en-US" sz="2600" b="1" i="1" u="sng" dirty="0" smtClean="0">
              <a:latin typeface="Calibri Light" panose="020F0302020204030204" pitchFamily="34" charset="0"/>
            </a:endParaRPr>
          </a:p>
          <a:p>
            <a:pPr marL="514350" lvl="0" indent="-514350" hangingPunct="0">
              <a:spcBef>
                <a:spcPts val="0"/>
              </a:spcBef>
              <a:buFont typeface="+mj-lt"/>
              <a:buAutoNum type="arabicPeriod" startAt="5"/>
            </a:pPr>
            <a:r>
              <a:rPr lang="en-US" sz="2700" dirty="0" smtClean="0">
                <a:latin typeface="Calibri Light" panose="020F0302020204030204" pitchFamily="34" charset="0"/>
              </a:rPr>
              <a:t>To </a:t>
            </a:r>
            <a:r>
              <a:rPr lang="en-US" sz="2700" dirty="0">
                <a:latin typeface="Calibri Light" panose="020F0302020204030204" pitchFamily="34" charset="0"/>
              </a:rPr>
              <a:t>fill out all certificates and cards granted by the Aerie.</a:t>
            </a:r>
          </a:p>
          <a:p>
            <a:pPr marL="514350" lvl="0" indent="-514350" hangingPunct="0">
              <a:spcBef>
                <a:spcPts val="0"/>
              </a:spcBef>
              <a:buFont typeface="+mj-lt"/>
              <a:buAutoNum type="arabicPeriod" startAt="5"/>
            </a:pPr>
            <a:endParaRPr lang="en-US" sz="2700" dirty="0" smtClean="0">
              <a:latin typeface="Calibri Light" panose="020F0302020204030204" pitchFamily="34" charset="0"/>
            </a:endParaRPr>
          </a:p>
          <a:p>
            <a:pPr marL="514350" lvl="0" indent="-514350" hangingPunct="0">
              <a:spcBef>
                <a:spcPts val="0"/>
              </a:spcBef>
              <a:buFont typeface="+mj-lt"/>
              <a:buAutoNum type="arabicPeriod" startAt="5"/>
            </a:pPr>
            <a:r>
              <a:rPr lang="en-US" sz="2700" dirty="0" smtClean="0">
                <a:latin typeface="Calibri Light" panose="020F0302020204030204" pitchFamily="34" charset="0"/>
              </a:rPr>
              <a:t>To </a:t>
            </a:r>
            <a:r>
              <a:rPr lang="en-US" sz="2700" dirty="0">
                <a:latin typeface="Calibri Light" panose="020F0302020204030204" pitchFamily="34" charset="0"/>
              </a:rPr>
              <a:t>keep and maintain at all times a full, complete and up-to-date roster of the membership, committees as required by MMS and officers of the Aerie, with the latest and up-to-date residence, email address and mailing address of each member and officer.</a:t>
            </a:r>
          </a:p>
          <a:p>
            <a:pPr marL="514350" lvl="0" indent="-514350" hangingPunct="0">
              <a:spcBef>
                <a:spcPts val="0"/>
              </a:spcBef>
              <a:buFont typeface="+mj-lt"/>
              <a:buAutoNum type="arabicPeriod" startAt="5"/>
            </a:pPr>
            <a:endParaRPr lang="en-US" sz="2700" dirty="0" smtClean="0">
              <a:latin typeface="Calibri Light" panose="020F0302020204030204" pitchFamily="34" charset="0"/>
            </a:endParaRPr>
          </a:p>
          <a:p>
            <a:pPr marL="514350" lvl="0" indent="-514350" hangingPunct="0">
              <a:spcBef>
                <a:spcPts val="0"/>
              </a:spcBef>
              <a:buFont typeface="+mj-lt"/>
              <a:buAutoNum type="arabicPeriod" startAt="5"/>
            </a:pPr>
            <a:r>
              <a:rPr lang="en-US" sz="2700" dirty="0" smtClean="0">
                <a:latin typeface="Calibri Light" panose="020F0302020204030204" pitchFamily="34" charset="0"/>
              </a:rPr>
              <a:t>To </a:t>
            </a:r>
            <a:r>
              <a:rPr lang="en-US" sz="2700" dirty="0">
                <a:latin typeface="Calibri Light" panose="020F0302020204030204" pitchFamily="34" charset="0"/>
              </a:rPr>
              <a:t>notify the Grand Secretary forthwith of the  </a:t>
            </a:r>
            <a:r>
              <a:rPr lang="en-US" sz="2700" dirty="0" smtClean="0">
                <a:latin typeface="Calibri Light" panose="020F0302020204030204" pitchFamily="34" charset="0"/>
              </a:rPr>
              <a:t>       expul­sion </a:t>
            </a:r>
            <a:r>
              <a:rPr lang="en-US" sz="2700" dirty="0">
                <a:latin typeface="Calibri Light" panose="020F0302020204030204" pitchFamily="34" charset="0"/>
              </a:rPr>
              <a:t>of any member and the cause thereof by forwarding the Trial Committee Decision Form.</a:t>
            </a:r>
          </a:p>
          <a:p>
            <a:pPr marL="0" indent="0">
              <a:buNone/>
            </a:pPr>
            <a:endParaRPr lang="en-US" dirty="0"/>
          </a:p>
        </p:txBody>
      </p:sp>
    </p:spTree>
    <p:extLst>
      <p:ext uri="{BB962C8B-B14F-4D97-AF65-F5344CB8AC3E}">
        <p14:creationId xmlns:p14="http://schemas.microsoft.com/office/powerpoint/2010/main" val="19640318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57200"/>
            <a:ext cx="5346700"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33799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408670"/>
            <a:ext cx="7886700" cy="5181600"/>
          </a:xfrm>
        </p:spPr>
        <p:txBody>
          <a:bodyPr>
            <a:normAutofit fontScale="92500" lnSpcReduction="20000"/>
          </a:bodyPr>
          <a:lstStyle/>
          <a:p>
            <a:pPr marL="0" lvl="0" indent="0" hangingPunct="0">
              <a:spcBef>
                <a:spcPts val="0"/>
              </a:spcBef>
              <a:buNone/>
            </a:pPr>
            <a:r>
              <a:rPr lang="en-US" sz="3000" b="1" i="1" u="sng" dirty="0" smtClean="0">
                <a:latin typeface="Calibri Light" panose="020F0302020204030204" pitchFamily="34" charset="0"/>
              </a:rPr>
              <a:t>REPORTS AND NOTIFICATIONS CON’TD</a:t>
            </a:r>
          </a:p>
          <a:p>
            <a:pPr marL="0" lvl="0" indent="0" hangingPunct="0">
              <a:spcBef>
                <a:spcPts val="0"/>
              </a:spcBef>
              <a:buNone/>
            </a:pPr>
            <a:endParaRPr lang="en-US" b="1" i="1" u="sng" dirty="0">
              <a:latin typeface="Calibri Light" panose="020F0302020204030204" pitchFamily="34" charset="0"/>
            </a:endParaRPr>
          </a:p>
          <a:p>
            <a:pPr marL="514350" lvl="0" indent="-514350" hangingPunct="0">
              <a:spcBef>
                <a:spcPts val="0"/>
              </a:spcBef>
              <a:buFont typeface="+mj-lt"/>
              <a:buAutoNum type="arabicPeriod" startAt="3"/>
            </a:pPr>
            <a:r>
              <a:rPr lang="en-US" dirty="0">
                <a:latin typeface="Calibri Light" panose="020F0302020204030204" pitchFamily="34" charset="0"/>
              </a:rPr>
              <a:t>Delinquent Members and Dues </a:t>
            </a:r>
            <a:r>
              <a:rPr lang="en-US" dirty="0" smtClean="0">
                <a:latin typeface="Calibri Light" panose="020F0302020204030204" pitchFamily="34" charset="0"/>
              </a:rPr>
              <a:t>Reminders</a:t>
            </a:r>
          </a:p>
          <a:p>
            <a:pPr marL="0" lvl="0" indent="0" hangingPunct="0">
              <a:spcBef>
                <a:spcPts val="0"/>
              </a:spcBef>
              <a:buNone/>
            </a:pPr>
            <a:endParaRPr lang="en-US" dirty="0">
              <a:latin typeface="Calibri Light" panose="020F0302020204030204" pitchFamily="34" charset="0"/>
            </a:endParaRPr>
          </a:p>
          <a:p>
            <a:pPr marL="971550" lvl="1" indent="-514350" hangingPunct="0">
              <a:spcBef>
                <a:spcPts val="0"/>
              </a:spcBef>
              <a:buFont typeface="+mj-lt"/>
              <a:buAutoNum type="alphaLcPeriod"/>
            </a:pPr>
            <a:r>
              <a:rPr lang="en-US" sz="2800" dirty="0">
                <a:latin typeface="Calibri Light" panose="020F0302020204030204" pitchFamily="34" charset="0"/>
              </a:rPr>
              <a:t>Members are considered delinquent as of June 1</a:t>
            </a:r>
            <a:r>
              <a:rPr lang="en-US" sz="2800" baseline="30000" dirty="0">
                <a:latin typeface="Calibri Light" panose="020F0302020204030204" pitchFamily="34" charset="0"/>
              </a:rPr>
              <a:t>st</a:t>
            </a:r>
            <a:r>
              <a:rPr lang="en-US" sz="2800" dirty="0">
                <a:latin typeface="Calibri Light" panose="020F0302020204030204" pitchFamily="34" charset="0"/>
              </a:rPr>
              <a:t>.</a:t>
            </a:r>
          </a:p>
          <a:p>
            <a:pPr marL="971550" lvl="1" indent="-514350" hangingPunct="0">
              <a:spcBef>
                <a:spcPts val="0"/>
              </a:spcBef>
              <a:buFont typeface="+mj-lt"/>
              <a:buAutoNum type="alphaLcPeriod"/>
            </a:pPr>
            <a:r>
              <a:rPr lang="en-US" sz="2800" dirty="0">
                <a:latin typeface="Calibri Light" panose="020F0302020204030204" pitchFamily="34" charset="0"/>
              </a:rPr>
              <a:t>A Delinquent Member Report is available in the Membership Management System.</a:t>
            </a:r>
          </a:p>
          <a:p>
            <a:pPr marL="971550" lvl="1" indent="-514350" hangingPunct="0">
              <a:spcBef>
                <a:spcPts val="0"/>
              </a:spcBef>
              <a:buFont typeface="+mj-lt"/>
              <a:buAutoNum type="alphaLcPeriod"/>
            </a:pPr>
            <a:r>
              <a:rPr lang="en-US" sz="2800" dirty="0">
                <a:latin typeface="Calibri Light" panose="020F0302020204030204" pitchFamily="34" charset="0"/>
              </a:rPr>
              <a:t>Dues Reminders will be sent by the Grand Aerie.</a:t>
            </a:r>
          </a:p>
          <a:p>
            <a:pPr marL="0" lvl="0" indent="0" hangingPunct="0">
              <a:spcBef>
                <a:spcPts val="0"/>
              </a:spcBef>
              <a:buNone/>
            </a:pPr>
            <a:endParaRPr lang="en-US" b="1" i="1" u="sng" dirty="0" smtClean="0">
              <a:latin typeface="Calibri Light" panose="020F0302020204030204" pitchFamily="34" charset="0"/>
            </a:endParaRPr>
          </a:p>
          <a:p>
            <a:pPr marL="514350" lvl="0" indent="-514350" hangingPunct="0">
              <a:spcBef>
                <a:spcPts val="0"/>
              </a:spcBef>
              <a:buFont typeface="+mj-lt"/>
              <a:buAutoNum type="arabicPeriod" startAt="4"/>
            </a:pPr>
            <a:r>
              <a:rPr lang="en-US" dirty="0">
                <a:latin typeface="Calibri Light" panose="020F0302020204030204" pitchFamily="34" charset="0"/>
              </a:rPr>
              <a:t>Report of </a:t>
            </a:r>
            <a:r>
              <a:rPr lang="en-US" dirty="0" smtClean="0">
                <a:latin typeface="Calibri Light" panose="020F0302020204030204" pitchFamily="34" charset="0"/>
              </a:rPr>
              <a:t>Applications</a:t>
            </a:r>
          </a:p>
          <a:p>
            <a:pPr marL="514350" lvl="0" indent="-514350" hangingPunct="0">
              <a:spcBef>
                <a:spcPts val="0"/>
              </a:spcBef>
              <a:buFont typeface="+mj-lt"/>
              <a:buAutoNum type="arabicPeriod" startAt="4"/>
            </a:pPr>
            <a:endParaRPr lang="en-US" dirty="0">
              <a:latin typeface="Calibri Light" panose="020F0302020204030204" pitchFamily="34" charset="0"/>
            </a:endParaRPr>
          </a:p>
          <a:p>
            <a:pPr marL="914400" lvl="1" indent="-457200" hangingPunct="0">
              <a:spcBef>
                <a:spcPts val="0"/>
              </a:spcBef>
              <a:buFont typeface="+mj-lt"/>
              <a:buAutoNum type="alphaLcPeriod"/>
            </a:pPr>
            <a:r>
              <a:rPr lang="en-US" sz="2800" dirty="0">
                <a:latin typeface="Calibri Light" panose="020F0302020204030204" pitchFamily="34" charset="0"/>
              </a:rPr>
              <a:t>Applications for membership shall be entered into the MMS System before the next regularly scheduled meeting.</a:t>
            </a:r>
          </a:p>
          <a:p>
            <a:pPr marL="914400" lvl="1" indent="-457200" hangingPunct="0">
              <a:spcBef>
                <a:spcPts val="0"/>
              </a:spcBef>
              <a:buFont typeface="+mj-lt"/>
              <a:buAutoNum type="alphaLcPeriod"/>
            </a:pPr>
            <a:r>
              <a:rPr lang="en-US" sz="2800" dirty="0">
                <a:latin typeface="Calibri Light" panose="020F0302020204030204" pitchFamily="34" charset="0"/>
              </a:rPr>
              <a:t>An Initiation/Re-enrollment Report is available in the MMS System.</a:t>
            </a:r>
          </a:p>
          <a:p>
            <a:pPr marL="0" indent="0">
              <a:buNone/>
            </a:pPr>
            <a:endParaRPr lang="en-US" dirty="0"/>
          </a:p>
        </p:txBody>
      </p:sp>
    </p:spTree>
    <p:extLst>
      <p:ext uri="{BB962C8B-B14F-4D97-AF65-F5344CB8AC3E}">
        <p14:creationId xmlns:p14="http://schemas.microsoft.com/office/powerpoint/2010/main" val="35678291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15409" y="345988"/>
            <a:ext cx="4679672" cy="6182497"/>
          </a:xfrm>
          <a:prstGeom prst="rect">
            <a:avLst/>
          </a:prstGeom>
          <a:ln>
            <a:solidFill>
              <a:schemeClr val="accent5">
                <a:lumMod val="75000"/>
              </a:schemeClr>
            </a:solidFill>
          </a:ln>
        </p:spPr>
      </p:pic>
    </p:spTree>
    <p:extLst>
      <p:ext uri="{BB962C8B-B14F-4D97-AF65-F5344CB8AC3E}">
        <p14:creationId xmlns:p14="http://schemas.microsoft.com/office/powerpoint/2010/main" val="25336948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408670"/>
            <a:ext cx="7886700" cy="5181600"/>
          </a:xfrm>
        </p:spPr>
        <p:txBody>
          <a:bodyPr>
            <a:normAutofit fontScale="92500"/>
          </a:bodyPr>
          <a:lstStyle/>
          <a:p>
            <a:pPr marL="0" lvl="0" indent="0" hangingPunct="0">
              <a:spcBef>
                <a:spcPts val="0"/>
              </a:spcBef>
              <a:buNone/>
            </a:pPr>
            <a:r>
              <a:rPr lang="en-US" sz="3000" b="1" i="1" u="sng" dirty="0" smtClean="0">
                <a:latin typeface="Calibri Light" panose="020F0302020204030204" pitchFamily="34" charset="0"/>
              </a:rPr>
              <a:t>REPORTS AND NOTIFICATIONS CON’TD</a:t>
            </a:r>
          </a:p>
          <a:p>
            <a:pPr marL="0" lvl="0" indent="0" hangingPunct="0">
              <a:spcBef>
                <a:spcPts val="0"/>
              </a:spcBef>
              <a:buNone/>
            </a:pPr>
            <a:endParaRPr lang="en-US" sz="2600" b="1" i="1" u="sng" dirty="0">
              <a:latin typeface="Calibri Light" panose="020F0302020204030204" pitchFamily="34" charset="0"/>
            </a:endParaRPr>
          </a:p>
          <a:p>
            <a:pPr marL="514350" lvl="0" indent="-514350" hangingPunct="0">
              <a:spcBef>
                <a:spcPts val="0"/>
              </a:spcBef>
              <a:buFont typeface="+mj-lt"/>
              <a:buAutoNum type="arabicPeriod" startAt="5"/>
            </a:pPr>
            <a:r>
              <a:rPr lang="en-US" sz="2600" dirty="0">
                <a:latin typeface="Calibri Light" panose="020F0302020204030204" pitchFamily="34" charset="0"/>
              </a:rPr>
              <a:t>Notice of Election to </a:t>
            </a:r>
            <a:r>
              <a:rPr lang="en-US" sz="2600" dirty="0" smtClean="0">
                <a:latin typeface="Calibri Light" panose="020F0302020204030204" pitchFamily="34" charset="0"/>
              </a:rPr>
              <a:t>Membership</a:t>
            </a:r>
          </a:p>
          <a:p>
            <a:pPr marL="0" lvl="0" indent="0" hangingPunct="0">
              <a:spcBef>
                <a:spcPts val="0"/>
              </a:spcBef>
              <a:buNone/>
            </a:pPr>
            <a:endParaRPr lang="en-US" sz="2600" dirty="0">
              <a:latin typeface="Calibri Light" panose="020F0302020204030204" pitchFamily="34" charset="0"/>
            </a:endParaRPr>
          </a:p>
          <a:p>
            <a:pPr marL="914400" lvl="1" indent="-457200" hangingPunct="0">
              <a:spcBef>
                <a:spcPts val="0"/>
              </a:spcBef>
              <a:buFont typeface="+mj-lt"/>
              <a:buAutoNum type="alphaLcPeriod"/>
            </a:pPr>
            <a:r>
              <a:rPr lang="en-US" sz="2600" dirty="0">
                <a:latin typeface="Calibri Light" panose="020F0302020204030204" pitchFamily="34" charset="0"/>
              </a:rPr>
              <a:t>Must appear for interview within 60 day of notice</a:t>
            </a:r>
          </a:p>
          <a:p>
            <a:pPr marL="914400" lvl="1" indent="-457200" hangingPunct="0">
              <a:spcBef>
                <a:spcPts val="0"/>
              </a:spcBef>
              <a:buFont typeface="+mj-lt"/>
              <a:buAutoNum type="alphaLcPeriod"/>
            </a:pPr>
            <a:r>
              <a:rPr lang="en-US" sz="2600" dirty="0">
                <a:latin typeface="Calibri Light" panose="020F0302020204030204" pitchFamily="34" charset="0"/>
              </a:rPr>
              <a:t>Has a period of six (6) months to appear for </a:t>
            </a:r>
            <a:r>
              <a:rPr lang="en-US" sz="2600" dirty="0" smtClean="0">
                <a:latin typeface="Calibri Light" panose="020F0302020204030204" pitchFamily="34" charset="0"/>
              </a:rPr>
              <a:t>Initiation</a:t>
            </a:r>
          </a:p>
          <a:p>
            <a:pPr marL="457200" lvl="1" indent="0" hangingPunct="0">
              <a:spcBef>
                <a:spcPts val="0"/>
              </a:spcBef>
              <a:buNone/>
            </a:pPr>
            <a:endParaRPr lang="en-US" sz="2600" dirty="0">
              <a:latin typeface="Calibri Light" panose="020F0302020204030204" pitchFamily="34" charset="0"/>
            </a:endParaRPr>
          </a:p>
          <a:p>
            <a:pPr marL="1428750" lvl="2" indent="-514350" hangingPunct="0">
              <a:spcBef>
                <a:spcPts val="0"/>
              </a:spcBef>
              <a:buFont typeface="+mj-lt"/>
              <a:buAutoNum type="romanLcPeriod"/>
            </a:pPr>
            <a:r>
              <a:rPr lang="en-US" sz="2600" dirty="0">
                <a:latin typeface="Calibri Light" panose="020F0302020204030204" pitchFamily="34" charset="0"/>
              </a:rPr>
              <a:t>If they do not appear, they forfeit all fees paid.</a:t>
            </a:r>
          </a:p>
          <a:p>
            <a:pPr marL="1428750" lvl="2" indent="-514350" hangingPunct="0">
              <a:spcBef>
                <a:spcPts val="0"/>
              </a:spcBef>
              <a:buFont typeface="+mj-lt"/>
              <a:buAutoNum type="romanLcPeriod"/>
            </a:pPr>
            <a:r>
              <a:rPr lang="en-US" sz="2600" dirty="0">
                <a:latin typeface="Calibri Light" panose="020F0302020204030204" pitchFamily="34" charset="0"/>
              </a:rPr>
              <a:t>Application for membership is cancelled</a:t>
            </a:r>
            <a:r>
              <a:rPr lang="en-US" sz="2600" dirty="0" smtClean="0">
                <a:latin typeface="Calibri Light" panose="020F0302020204030204" pitchFamily="34" charset="0"/>
              </a:rPr>
              <a:t>.</a:t>
            </a:r>
          </a:p>
          <a:p>
            <a:pPr marL="914400" lvl="2" indent="0" hangingPunct="0">
              <a:spcBef>
                <a:spcPts val="0"/>
              </a:spcBef>
              <a:buNone/>
            </a:pPr>
            <a:endParaRPr lang="en-US" sz="2600" dirty="0">
              <a:latin typeface="Calibri Light" panose="020F0302020204030204" pitchFamily="34" charset="0"/>
            </a:endParaRPr>
          </a:p>
          <a:p>
            <a:pPr marL="514350" lvl="0" indent="-514350" hangingPunct="0">
              <a:spcBef>
                <a:spcPts val="0"/>
              </a:spcBef>
              <a:buFont typeface="+mj-lt"/>
              <a:buAutoNum type="arabicPeriod" startAt="6"/>
            </a:pPr>
            <a:r>
              <a:rPr lang="en-US" sz="2600" dirty="0">
                <a:latin typeface="Calibri Light" panose="020F0302020204030204" pitchFamily="34" charset="0"/>
              </a:rPr>
              <a:t>Report of Officers to the Grand </a:t>
            </a:r>
            <a:r>
              <a:rPr lang="en-US" sz="2600" dirty="0" smtClean="0">
                <a:latin typeface="Calibri Light" panose="020F0302020204030204" pitchFamily="34" charset="0"/>
              </a:rPr>
              <a:t>Aerie</a:t>
            </a:r>
          </a:p>
          <a:p>
            <a:pPr marL="0" lvl="0" indent="0" hangingPunct="0">
              <a:spcBef>
                <a:spcPts val="0"/>
              </a:spcBef>
              <a:buNone/>
            </a:pPr>
            <a:endParaRPr lang="en-US" sz="2600" dirty="0">
              <a:latin typeface="Calibri Light" panose="020F0302020204030204" pitchFamily="34" charset="0"/>
            </a:endParaRPr>
          </a:p>
          <a:p>
            <a:pPr marL="914400" lvl="1" indent="-457200" hangingPunct="0">
              <a:spcBef>
                <a:spcPts val="0"/>
              </a:spcBef>
              <a:buFont typeface="+mj-lt"/>
              <a:buAutoNum type="alphaLcPeriod"/>
            </a:pPr>
            <a:r>
              <a:rPr lang="en-US" sz="2600" dirty="0">
                <a:latin typeface="Calibri Light" panose="020F0302020204030204" pitchFamily="34" charset="0"/>
              </a:rPr>
              <a:t>The Secretary is required to enter all Officers and required Committees in the Membership Management System.</a:t>
            </a:r>
          </a:p>
          <a:p>
            <a:pPr marL="0" indent="0">
              <a:buNone/>
            </a:pPr>
            <a:endParaRPr lang="en-US" dirty="0"/>
          </a:p>
        </p:txBody>
      </p:sp>
    </p:spTree>
    <p:extLst>
      <p:ext uri="{BB962C8B-B14F-4D97-AF65-F5344CB8AC3E}">
        <p14:creationId xmlns:p14="http://schemas.microsoft.com/office/powerpoint/2010/main" val="26528093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408670"/>
            <a:ext cx="7886700" cy="5181600"/>
          </a:xfrm>
        </p:spPr>
        <p:txBody>
          <a:bodyPr>
            <a:normAutofit/>
          </a:bodyPr>
          <a:lstStyle/>
          <a:p>
            <a:pPr marL="0" lvl="0" indent="0" hangingPunct="0">
              <a:spcBef>
                <a:spcPts val="0"/>
              </a:spcBef>
              <a:buNone/>
            </a:pPr>
            <a:r>
              <a:rPr lang="en-US" sz="3000" b="1" i="1" u="sng" dirty="0" smtClean="0">
                <a:latin typeface="Calibri Light" panose="020F0302020204030204" pitchFamily="34" charset="0"/>
              </a:rPr>
              <a:t>REPORTS AND NOTIFICATIONS CON’TD</a:t>
            </a:r>
          </a:p>
          <a:p>
            <a:pPr marL="0" lvl="0" indent="0" hangingPunct="0">
              <a:spcBef>
                <a:spcPts val="0"/>
              </a:spcBef>
              <a:buNone/>
            </a:pPr>
            <a:endParaRPr lang="en-US" sz="2600" b="1" i="1" u="sng" dirty="0">
              <a:latin typeface="Calibri Light" panose="020F0302020204030204" pitchFamily="34" charset="0"/>
            </a:endParaRPr>
          </a:p>
          <a:p>
            <a:pPr marL="514350" lvl="0" indent="-514350" hangingPunct="0">
              <a:spcBef>
                <a:spcPts val="0"/>
              </a:spcBef>
              <a:buFont typeface="+mj-lt"/>
              <a:buAutoNum type="arabicPeriod" startAt="7"/>
            </a:pPr>
            <a:r>
              <a:rPr lang="en-US" sz="2600" dirty="0">
                <a:latin typeface="Calibri Light" panose="020F0302020204030204" pitchFamily="34" charset="0"/>
              </a:rPr>
              <a:t>Sales Taxes – </a:t>
            </a:r>
            <a:r>
              <a:rPr lang="en-US" sz="2600" dirty="0" smtClean="0">
                <a:latin typeface="Calibri Light" panose="020F0302020204030204" pitchFamily="34" charset="0"/>
              </a:rPr>
              <a:t>Monthly</a:t>
            </a:r>
          </a:p>
          <a:p>
            <a:pPr lvl="0" hangingPunct="0">
              <a:spcBef>
                <a:spcPts val="0"/>
              </a:spcBef>
            </a:pPr>
            <a:endParaRPr lang="en-US" sz="2600" dirty="0">
              <a:latin typeface="Calibri Light" panose="020F0302020204030204" pitchFamily="34" charset="0"/>
            </a:endParaRPr>
          </a:p>
          <a:p>
            <a:pPr marL="971550" lvl="1" indent="-514350" hangingPunct="0">
              <a:spcBef>
                <a:spcPts val="0"/>
              </a:spcBef>
              <a:buFont typeface="+mj-lt"/>
              <a:buAutoNum type="alphaLcPeriod"/>
            </a:pPr>
            <a:r>
              <a:rPr lang="en-US" sz="2600" dirty="0">
                <a:latin typeface="Calibri Light" panose="020F0302020204030204" pitchFamily="34" charset="0"/>
              </a:rPr>
              <a:t>State is a percentage of Gross Sales.  Some counties add to the State Tax for County revenue.</a:t>
            </a:r>
          </a:p>
          <a:p>
            <a:pPr marL="971550" lvl="1" indent="-514350" hangingPunct="0">
              <a:spcBef>
                <a:spcPts val="0"/>
              </a:spcBef>
              <a:buFont typeface="+mj-lt"/>
              <a:buAutoNum type="alphaLcPeriod"/>
            </a:pPr>
            <a:r>
              <a:rPr lang="en-US" sz="2600" dirty="0">
                <a:latin typeface="Calibri Light" panose="020F0302020204030204" pitchFamily="34" charset="0"/>
              </a:rPr>
              <a:t>State and other Sales Tax is filed and paid online.</a:t>
            </a:r>
          </a:p>
          <a:p>
            <a:pPr marL="971550" lvl="1" indent="-514350" hangingPunct="0">
              <a:spcBef>
                <a:spcPts val="0"/>
              </a:spcBef>
              <a:buFont typeface="+mj-lt"/>
              <a:buAutoNum type="alphaLcPeriod"/>
            </a:pPr>
            <a:r>
              <a:rPr lang="en-US" sz="2600" dirty="0">
                <a:latin typeface="Calibri Light" panose="020F0302020204030204" pitchFamily="34" charset="0"/>
              </a:rPr>
              <a:t>Determine your Gross Sales from Trustees Monthly Report.</a:t>
            </a:r>
          </a:p>
          <a:p>
            <a:pPr marL="0" indent="0">
              <a:buNone/>
            </a:pPr>
            <a:endParaRPr lang="en-US" dirty="0"/>
          </a:p>
        </p:txBody>
      </p:sp>
    </p:spTree>
    <p:extLst>
      <p:ext uri="{BB962C8B-B14F-4D97-AF65-F5344CB8AC3E}">
        <p14:creationId xmlns:p14="http://schemas.microsoft.com/office/powerpoint/2010/main" val="4674727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8415"/>
            <a:ext cx="7457799" cy="528435"/>
          </a:xfrm>
        </p:spPr>
        <p:txBody>
          <a:bodyPr>
            <a:normAutofit/>
          </a:bodyPr>
          <a:lstStyle/>
          <a:p>
            <a:pPr algn="ctr"/>
            <a:r>
              <a:rPr lang="en-US" sz="1350" b="1" dirty="0" smtClean="0">
                <a:latin typeface="+mn-lt"/>
              </a:rPr>
              <a:t> </a:t>
            </a:r>
            <a:r>
              <a:rPr lang="en-US" sz="1350" b="1" dirty="0">
                <a:latin typeface="+mn-lt"/>
              </a:rPr>
              <a:t>Checklist </a:t>
            </a:r>
            <a:r>
              <a:rPr lang="en-US" sz="1350" b="1" dirty="0">
                <a:latin typeface="+mn-lt"/>
              </a:rPr>
              <a:t>of Financial and Reporting Responsibilities for Aeries and Auxiliaries</a:t>
            </a:r>
            <a:br>
              <a:rPr lang="en-US" sz="1350" b="1" dirty="0">
                <a:latin typeface="+mn-lt"/>
              </a:rPr>
            </a:br>
            <a:endParaRPr lang="en-US" sz="1350" b="1" dirty="0">
              <a:latin typeface="+mn-lt"/>
            </a:endParaRPr>
          </a:p>
        </p:txBody>
      </p:sp>
      <p:sp>
        <p:nvSpPr>
          <p:cNvPr id="34" name="TextBox 33"/>
          <p:cNvSpPr txBox="1"/>
          <p:nvPr/>
        </p:nvSpPr>
        <p:spPr>
          <a:xfrm>
            <a:off x="240847" y="1331684"/>
            <a:ext cx="4507599" cy="3970318"/>
          </a:xfrm>
          <a:prstGeom prst="rect">
            <a:avLst/>
          </a:prstGeom>
          <a:noFill/>
        </p:spPr>
        <p:txBody>
          <a:bodyPr wrap="square" rtlCol="0">
            <a:spAutoFit/>
          </a:bodyPr>
          <a:lstStyle/>
          <a:p>
            <a:r>
              <a:rPr lang="en-US" sz="1200" b="1" u="sng" dirty="0"/>
              <a:t>JUNE</a:t>
            </a:r>
          </a:p>
          <a:p>
            <a:r>
              <a:rPr lang="en-US" sz="1200" dirty="0"/>
              <a:t>1</a:t>
            </a:r>
            <a:r>
              <a:rPr lang="en-US" sz="1200" baseline="30000" dirty="0"/>
              <a:t>st</a:t>
            </a:r>
            <a:r>
              <a:rPr lang="en-US" sz="1200" dirty="0"/>
              <a:t>  - Per Capita Tax Due to Grand and State/Province</a:t>
            </a:r>
          </a:p>
          <a:p>
            <a:endParaRPr lang="en-US" sz="1200" dirty="0"/>
          </a:p>
          <a:p>
            <a:r>
              <a:rPr lang="en-US" sz="1200" b="1" u="sng" dirty="0"/>
              <a:t>JULY</a:t>
            </a:r>
          </a:p>
          <a:p>
            <a:r>
              <a:rPr lang="en-US" sz="1200" dirty="0"/>
              <a:t>1</a:t>
            </a:r>
            <a:r>
              <a:rPr lang="en-US" sz="1200" baseline="30000" dirty="0"/>
              <a:t>st</a:t>
            </a:r>
            <a:r>
              <a:rPr lang="en-US" sz="1200" dirty="0"/>
              <a:t> - </a:t>
            </a:r>
            <a:r>
              <a:rPr lang="en-US" sz="1200" dirty="0"/>
              <a:t>Per Capita Tax LATE</a:t>
            </a:r>
          </a:p>
          <a:p>
            <a:r>
              <a:rPr lang="en-US" sz="1200" dirty="0"/>
              <a:t>31</a:t>
            </a:r>
            <a:r>
              <a:rPr lang="en-US" sz="1200" baseline="30000" dirty="0"/>
              <a:t>st</a:t>
            </a:r>
            <a:r>
              <a:rPr lang="en-US" sz="1200" dirty="0"/>
              <a:t> - IRS Payroll Tax Form 941 Due for June 30 </a:t>
            </a:r>
          </a:p>
          <a:p>
            <a:r>
              <a:rPr lang="en-US" sz="1200" dirty="0"/>
              <a:t>31</a:t>
            </a:r>
            <a:r>
              <a:rPr lang="en-US" sz="1200" baseline="30000" dirty="0"/>
              <a:t>st</a:t>
            </a:r>
            <a:r>
              <a:rPr lang="en-US" sz="1200" dirty="0"/>
              <a:t> - Qtr. Ends</a:t>
            </a:r>
          </a:p>
          <a:p>
            <a:endParaRPr lang="en-US" sz="1200" b="1" u="sng" dirty="0"/>
          </a:p>
          <a:p>
            <a:r>
              <a:rPr lang="en-US" sz="1200" b="1" u="sng" dirty="0"/>
              <a:t>OCTOBER</a:t>
            </a:r>
          </a:p>
          <a:p>
            <a:r>
              <a:rPr lang="en-US" sz="1200" dirty="0"/>
              <a:t>15</a:t>
            </a:r>
            <a:r>
              <a:rPr lang="en-US" sz="1200" baseline="30000" dirty="0"/>
              <a:t>th</a:t>
            </a:r>
            <a:r>
              <a:rPr lang="en-US" sz="1200" dirty="0"/>
              <a:t> - IRS </a:t>
            </a:r>
            <a:r>
              <a:rPr lang="en-US" sz="1200" dirty="0"/>
              <a:t>Form 990 Due </a:t>
            </a:r>
            <a:endParaRPr lang="en-US" sz="1200" dirty="0"/>
          </a:p>
          <a:p>
            <a:r>
              <a:rPr lang="en-US" sz="1200" dirty="0"/>
              <a:t>15</a:t>
            </a:r>
            <a:r>
              <a:rPr lang="en-US" sz="1200" baseline="30000" dirty="0"/>
              <a:t>th</a:t>
            </a:r>
            <a:r>
              <a:rPr lang="en-US" sz="1200" dirty="0"/>
              <a:t> </a:t>
            </a:r>
            <a:r>
              <a:rPr lang="en-US" sz="1200" dirty="0"/>
              <a:t>- IRS </a:t>
            </a:r>
            <a:r>
              <a:rPr lang="en-US" sz="1200" dirty="0"/>
              <a:t>Form 990 Extension Due if unable to file </a:t>
            </a:r>
            <a:endParaRPr lang="en-US" sz="1200" dirty="0"/>
          </a:p>
          <a:p>
            <a:r>
              <a:rPr lang="en-US" sz="1200" dirty="0"/>
              <a:t>15</a:t>
            </a:r>
            <a:r>
              <a:rPr lang="en-US" sz="1200" baseline="30000" dirty="0"/>
              <a:t>th</a:t>
            </a:r>
            <a:r>
              <a:rPr lang="en-US" sz="1200" dirty="0"/>
              <a:t> - Treasurer’s </a:t>
            </a:r>
            <a:r>
              <a:rPr lang="en-US" sz="1200" dirty="0"/>
              <a:t>Report and 990 Copy Due to Grand </a:t>
            </a:r>
            <a:r>
              <a:rPr lang="en-US" sz="1200" dirty="0"/>
              <a:t>Aerie</a:t>
            </a:r>
            <a:endParaRPr lang="en-US" sz="1200" dirty="0"/>
          </a:p>
          <a:p>
            <a:r>
              <a:rPr lang="en-US" sz="1200" dirty="0"/>
              <a:t>15</a:t>
            </a:r>
            <a:r>
              <a:rPr lang="en-US" sz="1200" baseline="30000" dirty="0"/>
              <a:t>th</a:t>
            </a:r>
            <a:r>
              <a:rPr lang="en-US" sz="1200" dirty="0"/>
              <a:t> - Auditor </a:t>
            </a:r>
            <a:r>
              <a:rPr lang="en-US" sz="1200" dirty="0"/>
              <a:t>Report due for all postcard filers and </a:t>
            </a:r>
            <a:r>
              <a:rPr lang="en-US" sz="1200" dirty="0"/>
              <a:t>Canada</a:t>
            </a:r>
          </a:p>
          <a:p>
            <a:r>
              <a:rPr lang="en-US" sz="1200" dirty="0"/>
              <a:t>31</a:t>
            </a:r>
            <a:r>
              <a:rPr lang="en-US" sz="1200" baseline="30000" dirty="0"/>
              <a:t>st</a:t>
            </a:r>
            <a:r>
              <a:rPr lang="en-US" sz="1200" dirty="0"/>
              <a:t> - IRS </a:t>
            </a:r>
            <a:r>
              <a:rPr lang="en-US" sz="1200" dirty="0"/>
              <a:t>Payroll Tax Form 941 Due for Sept 30 </a:t>
            </a:r>
            <a:endParaRPr lang="en-US" sz="1200" dirty="0"/>
          </a:p>
          <a:p>
            <a:r>
              <a:rPr lang="en-US" sz="1200" dirty="0"/>
              <a:t>31</a:t>
            </a:r>
            <a:r>
              <a:rPr lang="en-US" sz="1200" baseline="30000" dirty="0"/>
              <a:t>st</a:t>
            </a:r>
            <a:r>
              <a:rPr lang="en-US" sz="1200" dirty="0"/>
              <a:t> - Qtr. Ends</a:t>
            </a:r>
          </a:p>
          <a:p>
            <a:endParaRPr lang="en-US" sz="1200" dirty="0"/>
          </a:p>
          <a:p>
            <a:r>
              <a:rPr lang="en-US" sz="1200" b="1" u="sng" dirty="0"/>
              <a:t>JANUARY</a:t>
            </a:r>
            <a:endParaRPr lang="en-US" sz="1200" dirty="0"/>
          </a:p>
          <a:p>
            <a:r>
              <a:rPr lang="en-US" sz="1200" dirty="0"/>
              <a:t>31</a:t>
            </a:r>
            <a:r>
              <a:rPr lang="en-US" sz="1200" baseline="30000" dirty="0"/>
              <a:t>st</a:t>
            </a:r>
            <a:r>
              <a:rPr lang="en-US" sz="1200" dirty="0"/>
              <a:t> - IRS Payroll Tax Form 941 </a:t>
            </a:r>
            <a:r>
              <a:rPr lang="en-US" sz="1200" dirty="0"/>
              <a:t>Due for September 30 Qtr</a:t>
            </a:r>
            <a:r>
              <a:rPr lang="en-US" sz="1200" dirty="0"/>
              <a:t>.</a:t>
            </a:r>
            <a:r>
              <a:rPr lang="en-US" sz="1200" dirty="0"/>
              <a:t> end</a:t>
            </a:r>
            <a:endParaRPr lang="en-US" sz="1050" dirty="0"/>
          </a:p>
          <a:p>
            <a:r>
              <a:rPr lang="en-US" sz="1200" dirty="0"/>
              <a:t>31</a:t>
            </a:r>
            <a:r>
              <a:rPr lang="en-US" sz="1200" baseline="30000" dirty="0"/>
              <a:t>st</a:t>
            </a:r>
            <a:r>
              <a:rPr lang="en-US" sz="1200" dirty="0"/>
              <a:t> - IRS </a:t>
            </a:r>
            <a:r>
              <a:rPr lang="en-US" sz="1200" dirty="0"/>
              <a:t>Payroll Tax Form </a:t>
            </a:r>
            <a:r>
              <a:rPr lang="en-US" sz="1200" dirty="0"/>
              <a:t>941 Due </a:t>
            </a:r>
            <a:r>
              <a:rPr lang="en-US" sz="1200" dirty="0"/>
              <a:t>for </a:t>
            </a:r>
            <a:r>
              <a:rPr lang="en-US" sz="1200" dirty="0"/>
              <a:t>December 31 Qtr</a:t>
            </a:r>
            <a:r>
              <a:rPr lang="en-US" sz="1200" dirty="0"/>
              <a:t>. end</a:t>
            </a:r>
            <a:endParaRPr lang="en-US" sz="1050" dirty="0"/>
          </a:p>
          <a:p>
            <a:r>
              <a:rPr lang="en-US" sz="1200" dirty="0"/>
              <a:t>31</a:t>
            </a:r>
            <a:r>
              <a:rPr lang="en-US" sz="1200" baseline="30000" dirty="0"/>
              <a:t>st</a:t>
            </a:r>
            <a:r>
              <a:rPr lang="en-US" sz="1200" dirty="0"/>
              <a:t> - </a:t>
            </a:r>
            <a:r>
              <a:rPr lang="en-US" sz="1200" dirty="0"/>
              <a:t>IRS Payroll Tax Form 940 </a:t>
            </a:r>
            <a:r>
              <a:rPr lang="en-US" sz="1200" dirty="0"/>
              <a:t>Due for </a:t>
            </a:r>
            <a:r>
              <a:rPr lang="en-US" sz="1200" dirty="0"/>
              <a:t>December </a:t>
            </a:r>
            <a:r>
              <a:rPr lang="en-US" sz="1200" dirty="0"/>
              <a:t>31 year end</a:t>
            </a:r>
            <a:endParaRPr lang="en-US" sz="1200" dirty="0"/>
          </a:p>
          <a:p>
            <a:endParaRPr lang="en-US" sz="1200" dirty="0"/>
          </a:p>
        </p:txBody>
      </p:sp>
      <p:sp>
        <p:nvSpPr>
          <p:cNvPr id="35" name="TextBox 34"/>
          <p:cNvSpPr txBox="1"/>
          <p:nvPr/>
        </p:nvSpPr>
        <p:spPr>
          <a:xfrm>
            <a:off x="4748446" y="1466850"/>
            <a:ext cx="4274042" cy="2492990"/>
          </a:xfrm>
          <a:prstGeom prst="rect">
            <a:avLst/>
          </a:prstGeom>
          <a:noFill/>
        </p:spPr>
        <p:txBody>
          <a:bodyPr wrap="square" rtlCol="0">
            <a:spAutoFit/>
          </a:bodyPr>
          <a:lstStyle/>
          <a:p>
            <a:r>
              <a:rPr lang="en-US" sz="1200" b="1" u="sng" dirty="0"/>
              <a:t>JANUARY</a:t>
            </a:r>
          </a:p>
          <a:p>
            <a:r>
              <a:rPr lang="en-US" sz="1200" dirty="0"/>
              <a:t>31</a:t>
            </a:r>
            <a:r>
              <a:rPr lang="en-US" sz="1200" baseline="30000" dirty="0"/>
              <a:t>st</a:t>
            </a:r>
            <a:r>
              <a:rPr lang="en-US" sz="1200" dirty="0"/>
              <a:t> - Forms 1099 and W2 due to recipient </a:t>
            </a:r>
          </a:p>
          <a:p>
            <a:r>
              <a:rPr lang="en-US" sz="1200" dirty="0"/>
              <a:t>28</a:t>
            </a:r>
            <a:r>
              <a:rPr lang="en-US" sz="1200" baseline="30000" dirty="0"/>
              <a:t>th </a:t>
            </a:r>
            <a:r>
              <a:rPr lang="en-US" sz="1200" dirty="0"/>
              <a:t>- Form 1096 (1099 Summary Report) due to IRS </a:t>
            </a:r>
          </a:p>
          <a:p>
            <a:endParaRPr lang="en-US" sz="1200" dirty="0"/>
          </a:p>
          <a:p>
            <a:r>
              <a:rPr lang="en-US" sz="1200" b="1" u="sng" dirty="0"/>
              <a:t>APRIL </a:t>
            </a:r>
          </a:p>
          <a:p>
            <a:r>
              <a:rPr lang="en-US" sz="1200" dirty="0"/>
              <a:t>15</a:t>
            </a:r>
            <a:r>
              <a:rPr lang="en-US" sz="1200" baseline="30000" dirty="0"/>
              <a:t>th </a:t>
            </a:r>
            <a:r>
              <a:rPr lang="en-US" sz="1200" b="1" dirty="0"/>
              <a:t>- </a:t>
            </a:r>
            <a:r>
              <a:rPr lang="en-US" sz="1200" dirty="0"/>
              <a:t>IRS Form 990 due – if extension was filed</a:t>
            </a:r>
          </a:p>
          <a:p>
            <a:r>
              <a:rPr lang="en-US" sz="1200" dirty="0"/>
              <a:t>30</a:t>
            </a:r>
            <a:r>
              <a:rPr lang="en-US" sz="1200" baseline="30000" dirty="0"/>
              <a:t>th</a:t>
            </a:r>
            <a:r>
              <a:rPr lang="en-US" sz="1200" dirty="0"/>
              <a:t> - IRS Payroll tax form 941 due for March 31 Qtr. end </a:t>
            </a:r>
          </a:p>
          <a:p>
            <a:endParaRPr lang="en-US" sz="1200" dirty="0"/>
          </a:p>
          <a:p>
            <a:r>
              <a:rPr lang="en-US" sz="1200" b="1" u="sng" dirty="0"/>
              <a:t>MAY</a:t>
            </a:r>
          </a:p>
          <a:p>
            <a:r>
              <a:rPr lang="en-US" sz="1200" dirty="0"/>
              <a:t>31</a:t>
            </a:r>
            <a:r>
              <a:rPr lang="en-US" sz="1200" baseline="30000" dirty="0"/>
              <a:t>st</a:t>
            </a:r>
            <a:r>
              <a:rPr lang="en-US" sz="1200" dirty="0"/>
              <a:t> - Contributions must be received in Grand Aerie for fiscal year </a:t>
            </a:r>
          </a:p>
          <a:p>
            <a:r>
              <a:rPr lang="en-US" sz="1200" dirty="0"/>
              <a:t>31</a:t>
            </a:r>
            <a:r>
              <a:rPr lang="en-US" sz="1200" baseline="30000" dirty="0"/>
              <a:t>st</a:t>
            </a:r>
            <a:r>
              <a:rPr lang="en-US" sz="1200" dirty="0"/>
              <a:t> -  Credit </a:t>
            </a:r>
            <a:r>
              <a:rPr lang="en-US" sz="1200" dirty="0"/>
              <a:t>on Convention Reports </a:t>
            </a:r>
            <a:endParaRPr lang="en-US" sz="1200" dirty="0"/>
          </a:p>
          <a:p>
            <a:r>
              <a:rPr lang="en-US" sz="1200" dirty="0"/>
              <a:t>31</a:t>
            </a:r>
            <a:r>
              <a:rPr lang="en-US" sz="1200" baseline="30000" dirty="0"/>
              <a:t>st</a:t>
            </a:r>
            <a:r>
              <a:rPr lang="en-US" sz="1200" dirty="0"/>
              <a:t> - Grand </a:t>
            </a:r>
            <a:r>
              <a:rPr lang="en-US" sz="1200" dirty="0"/>
              <a:t>Aerie Books </a:t>
            </a:r>
            <a:r>
              <a:rPr lang="en-US" sz="1200" dirty="0"/>
              <a:t>Closed</a:t>
            </a:r>
          </a:p>
          <a:p>
            <a:r>
              <a:rPr lang="en-US" sz="1200" dirty="0"/>
              <a:t>31</a:t>
            </a:r>
            <a:r>
              <a:rPr lang="en-US" sz="1200" baseline="30000" dirty="0"/>
              <a:t>st</a:t>
            </a:r>
            <a:r>
              <a:rPr lang="en-US" sz="1200" dirty="0"/>
              <a:t> -  </a:t>
            </a:r>
            <a:r>
              <a:rPr lang="en-US" sz="1200" dirty="0"/>
              <a:t>Last POST Date </a:t>
            </a:r>
          </a:p>
        </p:txBody>
      </p:sp>
      <p:sp>
        <p:nvSpPr>
          <p:cNvPr id="36" name="TextBox 35"/>
          <p:cNvSpPr txBox="1"/>
          <p:nvPr/>
        </p:nvSpPr>
        <p:spPr>
          <a:xfrm>
            <a:off x="114303" y="5431367"/>
            <a:ext cx="8908186" cy="507831"/>
          </a:xfrm>
          <a:prstGeom prst="rect">
            <a:avLst/>
          </a:prstGeom>
          <a:noFill/>
        </p:spPr>
        <p:txBody>
          <a:bodyPr wrap="square" rtlCol="0">
            <a:spAutoFit/>
          </a:bodyPr>
          <a:lstStyle/>
          <a:p>
            <a:r>
              <a:rPr lang="en-US" sz="1350" dirty="0"/>
              <a:t>Assistance: IRS – www.irs.gov website, choose Non-Profit and Charity tab or call 1-877-829-5500</a:t>
            </a:r>
          </a:p>
          <a:p>
            <a:r>
              <a:rPr lang="en-US" sz="1350" dirty="0"/>
              <a:t>Grand </a:t>
            </a:r>
            <a:r>
              <a:rPr lang="en-US" sz="1350" dirty="0"/>
              <a:t>Aerie – accounting@foe.com or </a:t>
            </a:r>
            <a:r>
              <a:rPr lang="en-US" sz="1350" dirty="0">
                <a:hlinkClick r:id="rId2"/>
              </a:rPr>
              <a:t>charities@foe.com</a:t>
            </a:r>
            <a:endParaRPr lang="en-US" sz="1350" dirty="0"/>
          </a:p>
        </p:txBody>
      </p:sp>
    </p:spTree>
    <p:extLst>
      <p:ext uri="{BB962C8B-B14F-4D97-AF65-F5344CB8AC3E}">
        <p14:creationId xmlns:p14="http://schemas.microsoft.com/office/powerpoint/2010/main" val="42784832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51" y="1294039"/>
            <a:ext cx="8794601" cy="3624069"/>
          </a:xfrm>
          <a:prstGeom prst="rect">
            <a:avLst/>
          </a:prstGeom>
        </p:spPr>
        <p:txBody>
          <a:bodyPr wrap="square">
            <a:spAutoFit/>
          </a:bodyPr>
          <a:lstStyle/>
          <a:p>
            <a:r>
              <a:rPr lang="en-US" sz="1350" b="1" dirty="0" smtClean="0"/>
              <a:t>  </a:t>
            </a:r>
            <a:endParaRPr lang="en-US" sz="1350" b="1" dirty="0"/>
          </a:p>
          <a:p>
            <a:endParaRPr lang="en-US" sz="1350" b="1" dirty="0"/>
          </a:p>
          <a:p>
            <a:r>
              <a:rPr lang="en-US" sz="1350" b="1" dirty="0"/>
              <a:t>REPORTING </a:t>
            </a:r>
            <a:r>
              <a:rPr lang="en-US" sz="1350" b="1" dirty="0"/>
              <a:t>WHERE DUE DATE IS DEPENDENT UPON STATE </a:t>
            </a:r>
            <a:r>
              <a:rPr lang="en-US" sz="1350" b="1" dirty="0"/>
              <a:t>LAW REQUIREMENTS </a:t>
            </a:r>
            <a:r>
              <a:rPr lang="en-US" sz="1350" b="1" dirty="0"/>
              <a:t>OR RENEWAL DATES:</a:t>
            </a:r>
          </a:p>
          <a:p>
            <a:endParaRPr lang="en-US" sz="1350" dirty="0"/>
          </a:p>
          <a:p>
            <a:r>
              <a:rPr lang="en-US" sz="1350" b="1" dirty="0"/>
              <a:t>Monthly</a:t>
            </a:r>
            <a:r>
              <a:rPr lang="en-US" sz="1350" b="1" dirty="0"/>
              <a:t>:</a:t>
            </a:r>
            <a:r>
              <a:rPr lang="en-US" sz="1350" dirty="0"/>
              <a:t> </a:t>
            </a:r>
            <a:endParaRPr lang="en-US" sz="1350" dirty="0"/>
          </a:p>
          <a:p>
            <a:endParaRPr lang="en-US" sz="1350" dirty="0"/>
          </a:p>
          <a:p>
            <a:r>
              <a:rPr lang="en-US" sz="1350" dirty="0"/>
              <a:t>-	State </a:t>
            </a:r>
            <a:r>
              <a:rPr lang="en-US" sz="1350" dirty="0"/>
              <a:t>Sales Tax </a:t>
            </a:r>
            <a:r>
              <a:rPr lang="en-US" sz="1350" dirty="0"/>
              <a:t>Reports</a:t>
            </a:r>
          </a:p>
          <a:p>
            <a:endParaRPr lang="en-US" sz="1350" dirty="0"/>
          </a:p>
          <a:p>
            <a:r>
              <a:rPr lang="en-US" sz="1350" dirty="0"/>
              <a:t>-	Gaming Reporting</a:t>
            </a:r>
          </a:p>
          <a:p>
            <a:endParaRPr lang="en-US" sz="1350" dirty="0"/>
          </a:p>
          <a:p>
            <a:r>
              <a:rPr lang="en-US" sz="1350" b="1" dirty="0"/>
              <a:t>Annually: </a:t>
            </a:r>
            <a:endParaRPr lang="en-US" sz="1350" b="1" dirty="0"/>
          </a:p>
          <a:p>
            <a:endParaRPr lang="en-US" sz="1350" b="1" dirty="0"/>
          </a:p>
          <a:p>
            <a:r>
              <a:rPr lang="en-US" sz="1350" b="1" dirty="0"/>
              <a:t>-	</a:t>
            </a:r>
            <a:r>
              <a:rPr lang="en-US" sz="1350" dirty="0"/>
              <a:t>Insurance </a:t>
            </a:r>
            <a:r>
              <a:rPr lang="en-US" sz="1350" dirty="0"/>
              <a:t>Documents with Declaration Pages naming Grand Aerie </a:t>
            </a:r>
            <a:r>
              <a:rPr lang="en-US" sz="1350" dirty="0"/>
              <a:t>as additionally insured</a:t>
            </a:r>
          </a:p>
          <a:p>
            <a:endParaRPr lang="en-US" sz="1350" dirty="0"/>
          </a:p>
          <a:p>
            <a:r>
              <a:rPr lang="en-US" sz="1350" dirty="0"/>
              <a:t>-	Affiliation Agreement</a:t>
            </a:r>
          </a:p>
          <a:p>
            <a:endParaRPr lang="en-US" sz="1350" dirty="0"/>
          </a:p>
          <a:p>
            <a:pPr marL="346472" indent="-346472">
              <a:buFontTx/>
              <a:buChar char="-"/>
            </a:pPr>
            <a:r>
              <a:rPr lang="en-US" sz="1350" dirty="0"/>
              <a:t>State </a:t>
            </a:r>
            <a:r>
              <a:rPr lang="en-US" sz="1350" dirty="0"/>
              <a:t>Registration or Incorporation Renewal (usually has a filing fee</a:t>
            </a:r>
            <a:r>
              <a:rPr lang="en-US" sz="1350" dirty="0"/>
              <a:t>).</a:t>
            </a:r>
            <a:endParaRPr lang="en-US" sz="1350" dirty="0"/>
          </a:p>
        </p:txBody>
      </p:sp>
    </p:spTree>
    <p:extLst>
      <p:ext uri="{BB962C8B-B14F-4D97-AF65-F5344CB8AC3E}">
        <p14:creationId xmlns:p14="http://schemas.microsoft.com/office/powerpoint/2010/main" val="29892611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113" y="1210322"/>
            <a:ext cx="8835502" cy="4455066"/>
          </a:xfrm>
          <a:prstGeom prst="rect">
            <a:avLst/>
          </a:prstGeom>
        </p:spPr>
        <p:txBody>
          <a:bodyPr wrap="square">
            <a:spAutoFit/>
          </a:bodyPr>
          <a:lstStyle/>
          <a:p>
            <a:pPr algn="ctr"/>
            <a:r>
              <a:rPr lang="en-US" sz="1350" b="1" dirty="0">
                <a:latin typeface="Times New Roman" panose="02020603050405020304" pitchFamily="18" charset="0"/>
              </a:rPr>
              <a:t>OTHER TIMEFRAMES OF NOTE</a:t>
            </a:r>
          </a:p>
          <a:p>
            <a:endParaRPr lang="en-US" sz="1350" b="1" dirty="0">
              <a:latin typeface="Times New Roman" panose="02020603050405020304" pitchFamily="18" charset="0"/>
            </a:endParaRPr>
          </a:p>
          <a:p>
            <a:r>
              <a:rPr lang="en-US" sz="1350" b="1" dirty="0" smtClean="0">
                <a:latin typeface="Times New Roman" panose="02020603050405020304" pitchFamily="18" charset="0"/>
              </a:rPr>
              <a:t>CONTRIBUTIONS</a:t>
            </a:r>
            <a:r>
              <a:rPr lang="en-US" sz="1350" b="1" dirty="0">
                <a:latin typeface="Times New Roman" panose="02020603050405020304" pitchFamily="18" charset="0"/>
              </a:rPr>
              <a:t>:</a:t>
            </a:r>
          </a:p>
          <a:p>
            <a:endParaRPr lang="en-US" sz="1350" dirty="0">
              <a:latin typeface="Times New Roman" panose="02020603050405020304" pitchFamily="18" charset="0"/>
            </a:endParaRPr>
          </a:p>
          <a:p>
            <a:r>
              <a:rPr lang="en-US" sz="1350" dirty="0">
                <a:latin typeface="Times New Roman" panose="02020603050405020304" pitchFamily="18" charset="0"/>
              </a:rPr>
              <a:t>The Grand Aerie Accounting Department closes the fiscal year on MAY 31. </a:t>
            </a:r>
            <a:r>
              <a:rPr lang="en-US" sz="1350" dirty="0">
                <a:latin typeface="Times New Roman" panose="02020603050405020304" pitchFamily="18" charset="0"/>
              </a:rPr>
              <a:t>There are no </a:t>
            </a:r>
            <a:r>
              <a:rPr lang="en-US" sz="1350" dirty="0">
                <a:latin typeface="Times New Roman" panose="02020603050405020304" pitchFamily="18" charset="0"/>
              </a:rPr>
              <a:t>exceptions to this date and late receipts cannot be accommodated. </a:t>
            </a:r>
            <a:endParaRPr lang="en-US" sz="1350" dirty="0">
              <a:latin typeface="Times New Roman" panose="02020603050405020304" pitchFamily="18" charset="0"/>
            </a:endParaRPr>
          </a:p>
          <a:p>
            <a:endParaRPr lang="en-US" sz="1350" dirty="0">
              <a:latin typeface="Times New Roman" panose="02020603050405020304" pitchFamily="18" charset="0"/>
            </a:endParaRPr>
          </a:p>
          <a:p>
            <a:r>
              <a:rPr lang="en-US" sz="1350" dirty="0">
                <a:latin typeface="Times New Roman" panose="02020603050405020304" pitchFamily="18" charset="0"/>
              </a:rPr>
              <a:t>If </a:t>
            </a:r>
            <a:r>
              <a:rPr lang="en-US" sz="1350" dirty="0">
                <a:latin typeface="Times New Roman" panose="02020603050405020304" pitchFamily="18" charset="0"/>
              </a:rPr>
              <a:t>you wish </a:t>
            </a:r>
            <a:r>
              <a:rPr lang="en-US" sz="1350" dirty="0">
                <a:latin typeface="Times New Roman" panose="02020603050405020304" pitchFamily="18" charset="0"/>
              </a:rPr>
              <a:t>to ensure </a:t>
            </a:r>
            <a:r>
              <a:rPr lang="en-US" sz="1350" dirty="0">
                <a:latin typeface="Times New Roman" panose="02020603050405020304" pitchFamily="18" charset="0"/>
              </a:rPr>
              <a:t>credit for your charity work during the annual convention, all contributions </a:t>
            </a:r>
            <a:r>
              <a:rPr lang="en-US" sz="1350" dirty="0">
                <a:latin typeface="Times New Roman" panose="02020603050405020304" pitchFamily="18" charset="0"/>
              </a:rPr>
              <a:t>must reach </a:t>
            </a:r>
            <a:r>
              <a:rPr lang="en-US" sz="1350" dirty="0">
                <a:latin typeface="Times New Roman" panose="02020603050405020304" pitchFamily="18" charset="0"/>
              </a:rPr>
              <a:t>the </a:t>
            </a:r>
            <a:r>
              <a:rPr lang="en-US" sz="1350" dirty="0">
                <a:latin typeface="Times New Roman" panose="02020603050405020304" pitchFamily="18" charset="0"/>
              </a:rPr>
              <a:t>Grand Aerie </a:t>
            </a:r>
            <a:r>
              <a:rPr lang="en-US" sz="1350" dirty="0">
                <a:latin typeface="Times New Roman" panose="02020603050405020304" pitchFamily="18" charset="0"/>
              </a:rPr>
              <a:t>PRIOR to May 31. If May 31 falls on a weekend, please adjust </a:t>
            </a:r>
            <a:r>
              <a:rPr lang="en-US" sz="1350" dirty="0">
                <a:latin typeface="Times New Roman" panose="02020603050405020304" pitchFamily="18" charset="0"/>
              </a:rPr>
              <a:t>mailing dates </a:t>
            </a:r>
            <a:r>
              <a:rPr lang="en-US" sz="1350" dirty="0">
                <a:latin typeface="Times New Roman" panose="02020603050405020304" pitchFamily="18" charset="0"/>
              </a:rPr>
              <a:t>accordingly to the prior Friday</a:t>
            </a:r>
            <a:r>
              <a:rPr lang="en-US" sz="1350" dirty="0">
                <a:latin typeface="Times New Roman" panose="02020603050405020304" pitchFamily="18" charset="0"/>
              </a:rPr>
              <a:t>.</a:t>
            </a:r>
          </a:p>
          <a:p>
            <a:endParaRPr lang="en-US" sz="1350" dirty="0">
              <a:latin typeface="Times New Roman" panose="02020603050405020304" pitchFamily="18" charset="0"/>
            </a:endParaRPr>
          </a:p>
          <a:p>
            <a:r>
              <a:rPr lang="en-US" sz="1350" b="1" dirty="0">
                <a:latin typeface="Times New Roman" panose="02020603050405020304" pitchFamily="18" charset="0"/>
              </a:rPr>
              <a:t>GRANTS</a:t>
            </a:r>
            <a:r>
              <a:rPr lang="en-US" sz="1350" b="1" dirty="0">
                <a:latin typeface="Times New Roman" panose="02020603050405020304" pitchFamily="18" charset="0"/>
              </a:rPr>
              <a:t>:</a:t>
            </a:r>
          </a:p>
          <a:p>
            <a:endParaRPr lang="en-US" sz="1350" b="1" dirty="0">
              <a:latin typeface="Times New Roman" panose="02020603050405020304" pitchFamily="18" charset="0"/>
            </a:endParaRPr>
          </a:p>
          <a:p>
            <a:r>
              <a:rPr lang="en-US" sz="1350" dirty="0">
                <a:latin typeface="Times New Roman" panose="02020603050405020304" pitchFamily="18" charset="0"/>
              </a:rPr>
              <a:t>If you are requesting a grant to be presented to a recipient or to be presented at </a:t>
            </a:r>
            <a:r>
              <a:rPr lang="en-US" sz="1350" dirty="0">
                <a:latin typeface="Times New Roman" panose="02020603050405020304" pitchFamily="18" charset="0"/>
              </a:rPr>
              <a:t>a convention</a:t>
            </a:r>
            <a:r>
              <a:rPr lang="en-US" sz="1350" dirty="0">
                <a:latin typeface="Times New Roman" panose="02020603050405020304" pitchFamily="18" charset="0"/>
              </a:rPr>
              <a:t>, please request your grant at a minimum of one month prior to date needed</a:t>
            </a:r>
            <a:r>
              <a:rPr lang="en-US" sz="1350" dirty="0">
                <a:latin typeface="Times New Roman" panose="02020603050405020304" pitchFamily="18" charset="0"/>
              </a:rPr>
              <a:t>.</a:t>
            </a:r>
          </a:p>
          <a:p>
            <a:endParaRPr lang="en-US" sz="1350" dirty="0">
              <a:latin typeface="Times New Roman" panose="02020603050405020304" pitchFamily="18" charset="0"/>
            </a:endParaRPr>
          </a:p>
          <a:p>
            <a:r>
              <a:rPr lang="en-US" sz="1350" dirty="0">
                <a:latin typeface="Times New Roman" panose="02020603050405020304" pitchFamily="18" charset="0"/>
              </a:rPr>
              <a:t>The </a:t>
            </a:r>
            <a:r>
              <a:rPr lang="en-US" sz="1350" dirty="0">
                <a:latin typeface="Times New Roman" panose="02020603050405020304" pitchFamily="18" charset="0"/>
              </a:rPr>
              <a:t>grant is processed through your State Secretary’s office, the International </a:t>
            </a:r>
            <a:r>
              <a:rPr lang="en-US" sz="1350" dirty="0">
                <a:latin typeface="Times New Roman" panose="02020603050405020304" pitchFamily="18" charset="0"/>
              </a:rPr>
              <a:t>Charity Director </a:t>
            </a:r>
            <a:r>
              <a:rPr lang="en-US" sz="1350" dirty="0">
                <a:latin typeface="Times New Roman" panose="02020603050405020304" pitchFamily="18" charset="0"/>
              </a:rPr>
              <a:t>(if over $5,000), through the Grand Aerie Board of Directors (if over $10,000</a:t>
            </a:r>
            <a:r>
              <a:rPr lang="en-US" sz="1350" dirty="0">
                <a:latin typeface="Times New Roman" panose="02020603050405020304" pitchFamily="18" charset="0"/>
              </a:rPr>
              <a:t>) and </a:t>
            </a:r>
            <a:r>
              <a:rPr lang="en-US" sz="1350" dirty="0">
                <a:latin typeface="Times New Roman" panose="02020603050405020304" pitchFamily="18" charset="0"/>
              </a:rPr>
              <a:t>then can be processed by the GA Accounting Department</a:t>
            </a:r>
            <a:r>
              <a:rPr lang="en-US" sz="1350" dirty="0">
                <a:latin typeface="Times New Roman" panose="02020603050405020304" pitchFamily="18" charset="0"/>
              </a:rPr>
              <a:t>.</a:t>
            </a:r>
          </a:p>
          <a:p>
            <a:endParaRPr lang="en-US" sz="1350" dirty="0">
              <a:latin typeface="Times New Roman" panose="02020603050405020304" pitchFamily="18" charset="0"/>
            </a:endParaRPr>
          </a:p>
          <a:p>
            <a:r>
              <a:rPr lang="en-US" sz="1350" b="1" dirty="0">
                <a:latin typeface="Times New Roman" panose="02020603050405020304" pitchFamily="18" charset="0"/>
              </a:rPr>
              <a:t>REGIONAL GRANTS</a:t>
            </a:r>
            <a:r>
              <a:rPr lang="en-US" sz="1350" b="1" dirty="0">
                <a:latin typeface="Times New Roman" panose="02020603050405020304" pitchFamily="18" charset="0"/>
              </a:rPr>
              <a:t>:</a:t>
            </a:r>
          </a:p>
          <a:p>
            <a:endParaRPr lang="en-US" sz="1350" b="1" dirty="0">
              <a:latin typeface="Times New Roman" panose="02020603050405020304" pitchFamily="18" charset="0"/>
            </a:endParaRPr>
          </a:p>
          <a:p>
            <a:r>
              <a:rPr lang="en-US" sz="1350" dirty="0">
                <a:latin typeface="Times New Roman" panose="02020603050405020304" pitchFamily="18" charset="0"/>
              </a:rPr>
              <a:t>The hosting State requests the Grant for $5,000 and must be submitted one month </a:t>
            </a:r>
            <a:r>
              <a:rPr lang="en-US" sz="1350" dirty="0">
                <a:latin typeface="Times New Roman" panose="02020603050405020304" pitchFamily="18" charset="0"/>
              </a:rPr>
              <a:t>in advance </a:t>
            </a:r>
            <a:r>
              <a:rPr lang="en-US" sz="1350" dirty="0">
                <a:latin typeface="Times New Roman" panose="02020603050405020304" pitchFamily="18" charset="0"/>
              </a:rPr>
              <a:t>of the Regional </a:t>
            </a:r>
            <a:r>
              <a:rPr lang="en-US" sz="1350" dirty="0">
                <a:latin typeface="Times New Roman" panose="02020603050405020304" pitchFamily="18" charset="0"/>
              </a:rPr>
              <a:t>Conference</a:t>
            </a:r>
            <a:endParaRPr lang="en-US" sz="1350" dirty="0"/>
          </a:p>
        </p:txBody>
      </p:sp>
    </p:spTree>
    <p:extLst>
      <p:ext uri="{BB962C8B-B14F-4D97-AF65-F5344CB8AC3E}">
        <p14:creationId xmlns:p14="http://schemas.microsoft.com/office/powerpoint/2010/main" val="38413387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599" y="284874"/>
            <a:ext cx="7949513" cy="6370975"/>
          </a:xfrm>
          <a:prstGeom prst="rect">
            <a:avLst/>
          </a:prstGeom>
        </p:spPr>
        <p:txBody>
          <a:bodyPr wrap="square">
            <a:spAutoFit/>
          </a:bodyPr>
          <a:lstStyle/>
          <a:p>
            <a:pPr algn="ctr" hangingPunct="0"/>
            <a:r>
              <a:rPr lang="en-US" sz="2400" b="1" dirty="0" smtClean="0">
                <a:effectLst/>
                <a:latin typeface="Calibri Light" panose="020F0302020204030204" pitchFamily="34" charset="0"/>
                <a:ea typeface="Times New Roman" panose="02020603050405020304" pitchFamily="18" charset="0"/>
              </a:rPr>
              <a:t>MEMBERSHIP MANAGEMENT SYSTEM (MMS)</a:t>
            </a:r>
            <a:endParaRPr lang="en-US" sz="2400" dirty="0" smtClean="0">
              <a:effectLst/>
              <a:latin typeface="Calibri Light" panose="020F0302020204030204" pitchFamily="34" charset="0"/>
              <a:ea typeface="Times New Roman" panose="02020603050405020304" pitchFamily="18" charset="0"/>
            </a:endParaRPr>
          </a:p>
          <a:p>
            <a:pPr algn="ctr" hangingPunct="0"/>
            <a:r>
              <a:rPr lang="en-US" sz="2400" dirty="0" smtClean="0">
                <a:effectLst/>
                <a:latin typeface="Calibri Light" panose="020F0302020204030204" pitchFamily="34" charset="0"/>
                <a:ea typeface="Times New Roman" panose="02020603050405020304" pitchFamily="18" charset="0"/>
              </a:rPr>
              <a:t> </a:t>
            </a:r>
          </a:p>
          <a:p>
            <a:pPr algn="ctr" hangingPunct="0"/>
            <a:r>
              <a:rPr lang="en-US" sz="2400" dirty="0" smtClean="0">
                <a:effectLst/>
                <a:latin typeface="Calibri Light" panose="020F0302020204030204" pitchFamily="34" charset="0"/>
                <a:ea typeface="Times New Roman" panose="02020603050405020304" pitchFamily="18" charset="0"/>
              </a:rPr>
              <a:t>The Membership Management System is used to assist the Local Secretaries with their day to day duties.  With MMS, the Secretary has the ability to maintain membership records, print dues receipts, run specific reports pertaining to membership, finances, etc., print Accounting statements, check their status with the Compliance Department, create postcards, send mass e-mails to their membership, update the Officer List and much more.</a:t>
            </a:r>
          </a:p>
          <a:p>
            <a:pPr algn="ctr" hangingPunct="0"/>
            <a:r>
              <a:rPr lang="en-US" sz="2400" dirty="0" smtClean="0">
                <a:effectLst/>
                <a:latin typeface="Calibri Light" panose="020F0302020204030204" pitchFamily="34" charset="0"/>
                <a:ea typeface="Times New Roman" panose="02020603050405020304" pitchFamily="18" charset="0"/>
              </a:rPr>
              <a:t> </a:t>
            </a:r>
          </a:p>
          <a:p>
            <a:pPr algn="ctr" hangingPunct="0"/>
            <a:r>
              <a:rPr lang="en-US" sz="2400" dirty="0" smtClean="0">
                <a:effectLst/>
                <a:latin typeface="Calibri Light" panose="020F0302020204030204" pitchFamily="34" charset="0"/>
                <a:ea typeface="Times New Roman" panose="02020603050405020304" pitchFamily="18" charset="0"/>
              </a:rPr>
              <a:t> The link to access the Membership Management System (MMS) is </a:t>
            </a:r>
            <a:r>
              <a:rPr lang="en-US" sz="2400" u="sng" dirty="0" smtClean="0">
                <a:solidFill>
                  <a:srgbClr val="0563C1"/>
                </a:solidFill>
                <a:effectLst/>
                <a:latin typeface="Calibri Light" panose="020F0302020204030204" pitchFamily="34" charset="0"/>
                <a:ea typeface="Times New Roman" panose="02020603050405020304" pitchFamily="18" charset="0"/>
                <a:hlinkClick r:id="rId2"/>
              </a:rPr>
              <a:t>https://mms.foe.com</a:t>
            </a:r>
            <a:endParaRPr lang="en-US" sz="2400" dirty="0" smtClean="0">
              <a:effectLst/>
              <a:latin typeface="Calibri Light" panose="020F0302020204030204" pitchFamily="34" charset="0"/>
              <a:ea typeface="Times New Roman" panose="02020603050405020304" pitchFamily="18" charset="0"/>
            </a:endParaRPr>
          </a:p>
          <a:p>
            <a:pPr algn="ctr" hangingPunct="0"/>
            <a:r>
              <a:rPr lang="en-US" sz="2400" dirty="0" smtClean="0">
                <a:effectLst/>
                <a:latin typeface="Calibri Light" panose="020F0302020204030204" pitchFamily="34" charset="0"/>
                <a:ea typeface="Times New Roman" panose="02020603050405020304" pitchFamily="18" charset="0"/>
              </a:rPr>
              <a:t> </a:t>
            </a:r>
          </a:p>
          <a:p>
            <a:pPr algn="ctr" hangingPunct="0"/>
            <a:r>
              <a:rPr lang="en-US" sz="2400" dirty="0" smtClean="0">
                <a:effectLst/>
                <a:latin typeface="Calibri Light" panose="020F0302020204030204" pitchFamily="34" charset="0"/>
                <a:ea typeface="Times New Roman" panose="02020603050405020304" pitchFamily="18" charset="0"/>
              </a:rPr>
              <a:t>In order to access the system, you will need to have a username and password which can be obtained by sending an e-mail to </a:t>
            </a:r>
            <a:r>
              <a:rPr lang="en-US" sz="2400" u="sng" dirty="0" smtClean="0">
                <a:solidFill>
                  <a:srgbClr val="0563C1"/>
                </a:solidFill>
                <a:effectLst/>
                <a:latin typeface="Calibri Light" panose="020F0302020204030204" pitchFamily="34" charset="0"/>
                <a:ea typeface="Times New Roman" panose="02020603050405020304" pitchFamily="18" charset="0"/>
                <a:hlinkClick r:id="rId3"/>
              </a:rPr>
              <a:t>mmshelp@foe.com</a:t>
            </a:r>
            <a:r>
              <a:rPr lang="en-US" sz="2400" dirty="0" smtClean="0">
                <a:effectLst/>
                <a:latin typeface="Calibri Light" panose="020F0302020204030204" pitchFamily="34" charset="0"/>
                <a:ea typeface="Times New Roman" panose="02020603050405020304" pitchFamily="18" charset="0"/>
              </a:rPr>
              <a:t>.</a:t>
            </a:r>
            <a:endParaRPr lang="en-US" sz="2400" dirty="0">
              <a:effectLst/>
              <a:latin typeface="Calibri Light" panose="020F0302020204030204" pitchFamily="34" charset="0"/>
              <a:ea typeface="Times New Roman" panose="02020603050405020304" pitchFamily="18" charset="0"/>
            </a:endParaRPr>
          </a:p>
        </p:txBody>
      </p:sp>
    </p:spTree>
    <p:extLst>
      <p:ext uri="{BB962C8B-B14F-4D97-AF65-F5344CB8AC3E}">
        <p14:creationId xmlns:p14="http://schemas.microsoft.com/office/powerpoint/2010/main" val="21276350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029" t="10401" r="18778" b="2751"/>
          <a:stretch/>
        </p:blipFill>
        <p:spPr>
          <a:xfrm>
            <a:off x="782594" y="601364"/>
            <a:ext cx="7620000" cy="5672540"/>
          </a:xfrm>
          <a:prstGeom prst="rect">
            <a:avLst/>
          </a:prstGeom>
          <a:ln>
            <a:solidFill>
              <a:schemeClr val="accent1"/>
            </a:solidFill>
          </a:ln>
        </p:spPr>
      </p:pic>
    </p:spTree>
    <p:extLst>
      <p:ext uri="{BB962C8B-B14F-4D97-AF65-F5344CB8AC3E}">
        <p14:creationId xmlns:p14="http://schemas.microsoft.com/office/powerpoint/2010/main" val="4198678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227438"/>
            <a:ext cx="7886700" cy="5412259"/>
          </a:xfrm>
        </p:spPr>
        <p:txBody>
          <a:bodyPr>
            <a:normAutofit fontScale="32500" lnSpcReduction="20000"/>
          </a:bodyPr>
          <a:lstStyle/>
          <a:p>
            <a:pPr marL="0" lvl="0" indent="0" hangingPunct="0">
              <a:buNone/>
            </a:pPr>
            <a:r>
              <a:rPr lang="en-US" sz="8600" b="1" i="1" u="sng" dirty="0" smtClean="0">
                <a:latin typeface="Calibri Light" panose="020F0302020204030204" pitchFamily="34" charset="0"/>
              </a:rPr>
              <a:t>DUTIES CONT’D</a:t>
            </a:r>
          </a:p>
          <a:p>
            <a:pPr marL="0" lvl="0" indent="0" hangingPunct="0">
              <a:buNone/>
            </a:pPr>
            <a:endParaRPr lang="en-US" sz="7400" b="1" i="1" u="sng" dirty="0" smtClean="0">
              <a:latin typeface="Calibri Light" panose="020F0302020204030204" pitchFamily="34" charset="0"/>
            </a:endParaRPr>
          </a:p>
          <a:p>
            <a:pPr marL="742950" lvl="0" indent="-742950" hangingPunct="0">
              <a:spcBef>
                <a:spcPts val="0"/>
              </a:spcBef>
              <a:buFont typeface="+mj-lt"/>
              <a:buAutoNum type="arabicPeriod" startAt="8"/>
            </a:pPr>
            <a:r>
              <a:rPr lang="en-US" sz="7700" dirty="0">
                <a:latin typeface="Calibri Light" panose="020F0302020204030204" pitchFamily="34" charset="0"/>
              </a:rPr>
              <a:t>Shall maintain such systems of records, books and accounts, and shall issue such notices and make such reports as the Grand Aerie shall prescribe</a:t>
            </a:r>
            <a:r>
              <a:rPr lang="en-US" sz="7700" dirty="0" smtClean="0">
                <a:latin typeface="Calibri Light" panose="020F0302020204030204" pitchFamily="34" charset="0"/>
              </a:rPr>
              <a:t>.</a:t>
            </a:r>
          </a:p>
          <a:p>
            <a:pPr marL="742950" lvl="0" indent="-742950" hangingPunct="0">
              <a:spcBef>
                <a:spcPts val="0"/>
              </a:spcBef>
              <a:buFont typeface="+mj-lt"/>
              <a:buAutoNum type="arabicPeriod" startAt="8"/>
            </a:pPr>
            <a:endParaRPr lang="en-US" sz="7700" dirty="0">
              <a:latin typeface="Calibri Light" panose="020F0302020204030204" pitchFamily="34" charset="0"/>
            </a:endParaRPr>
          </a:p>
          <a:p>
            <a:pPr marL="742950" lvl="0" indent="-742950" hangingPunct="0">
              <a:spcBef>
                <a:spcPts val="0"/>
              </a:spcBef>
              <a:buFont typeface="+mj-lt"/>
              <a:buAutoNum type="arabicPeriod" startAt="8"/>
            </a:pPr>
            <a:r>
              <a:rPr lang="en-US" sz="7700" dirty="0">
                <a:latin typeface="Calibri Light" panose="020F0302020204030204" pitchFamily="34" charset="0"/>
              </a:rPr>
              <a:t>Shall issue receipts for dues, fines and assessments using receipt forms which shall be prescribed by the Grand Aerie</a:t>
            </a:r>
            <a:r>
              <a:rPr lang="en-US" sz="7700" dirty="0" smtClean="0">
                <a:latin typeface="Calibri Light" panose="020F0302020204030204" pitchFamily="34" charset="0"/>
              </a:rPr>
              <a:t>.</a:t>
            </a:r>
          </a:p>
          <a:p>
            <a:pPr marL="742950" lvl="0" indent="-742950" hangingPunct="0">
              <a:spcBef>
                <a:spcPts val="0"/>
              </a:spcBef>
              <a:buFont typeface="+mj-lt"/>
              <a:buAutoNum type="arabicPeriod" startAt="8"/>
            </a:pPr>
            <a:endParaRPr lang="en-US" sz="7700" dirty="0">
              <a:latin typeface="Calibri Light" panose="020F0302020204030204" pitchFamily="34" charset="0"/>
            </a:endParaRPr>
          </a:p>
          <a:p>
            <a:pPr marL="742950" lvl="0" indent="-742950" hangingPunct="0">
              <a:spcBef>
                <a:spcPts val="0"/>
              </a:spcBef>
              <a:buFont typeface="+mj-lt"/>
              <a:buAutoNum type="arabicPeriod" startAt="8"/>
            </a:pPr>
            <a:r>
              <a:rPr lang="en-US" sz="7700" dirty="0">
                <a:latin typeface="Calibri Light" panose="020F0302020204030204" pitchFamily="34" charset="0"/>
              </a:rPr>
              <a:t>Shall, on a form or method to be provided by the Grand Secretary, on or before the fifth (5th) day of April, May and June, notify by mail, to his last known address or email address that has been supplied to the Secretary, each and every member of the Aerie who will be delinquent on the first (1</a:t>
            </a:r>
            <a:r>
              <a:rPr lang="en-US" sz="7700" baseline="30000" dirty="0">
                <a:latin typeface="Calibri Light" panose="020F0302020204030204" pitchFamily="34" charset="0"/>
              </a:rPr>
              <a:t>st</a:t>
            </a:r>
            <a:r>
              <a:rPr lang="en-US" sz="7700" dirty="0">
                <a:latin typeface="Calibri Light" panose="020F0302020204030204" pitchFamily="34" charset="0"/>
              </a:rPr>
              <a:t>) day of June. (A copy of the delinquent list is to be provided for the Membership Security Committee and a copy posted in the Aerie Home after the last meeting in May)</a:t>
            </a:r>
          </a:p>
          <a:p>
            <a:pPr marL="0" indent="0">
              <a:buNone/>
            </a:pPr>
            <a:endParaRPr lang="en-US" dirty="0"/>
          </a:p>
        </p:txBody>
      </p:sp>
    </p:spTree>
    <p:extLst>
      <p:ext uri="{BB962C8B-B14F-4D97-AF65-F5344CB8AC3E}">
        <p14:creationId xmlns:p14="http://schemas.microsoft.com/office/powerpoint/2010/main" val="21646548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175652"/>
            <a:ext cx="7886700" cy="623415"/>
          </a:xfrm>
        </p:spPr>
        <p:txBody>
          <a:bodyPr>
            <a:noAutofit/>
          </a:bodyPr>
          <a:lstStyle/>
          <a:p>
            <a:pPr algn="ctr"/>
            <a:r>
              <a:rPr lang="en-US" sz="3600" b="1" dirty="0" smtClean="0">
                <a:latin typeface="Calibri Light" panose="020F0302020204030204" pitchFamily="34" charset="0"/>
              </a:rPr>
              <a:t>MEMBERSHIP &amp; APPLICATIONS</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988541"/>
            <a:ext cx="7886700" cy="5601729"/>
          </a:xfrm>
        </p:spPr>
        <p:txBody>
          <a:bodyPr>
            <a:normAutofit fontScale="62500" lnSpcReduction="20000"/>
          </a:bodyPr>
          <a:lstStyle/>
          <a:p>
            <a:pPr marL="0" indent="0" hangingPunct="0">
              <a:spcBef>
                <a:spcPts val="0"/>
              </a:spcBef>
              <a:buNone/>
            </a:pPr>
            <a:r>
              <a:rPr lang="en-US" sz="3800" b="1" i="1" dirty="0">
                <a:latin typeface="Calibri Light" panose="020F0302020204030204" pitchFamily="34" charset="0"/>
              </a:rPr>
              <a:t>New and Re-enrolled Membership Applications</a:t>
            </a:r>
          </a:p>
          <a:p>
            <a:pPr marL="0" indent="0" hangingPunct="0">
              <a:spcBef>
                <a:spcPts val="0"/>
              </a:spcBef>
              <a:buNone/>
            </a:pPr>
            <a:r>
              <a:rPr lang="en-US" sz="3800" dirty="0">
                <a:latin typeface="Calibri Light" panose="020F0302020204030204" pitchFamily="34" charset="0"/>
              </a:rPr>
              <a:t> </a:t>
            </a:r>
          </a:p>
          <a:p>
            <a:pPr marL="514350" lvl="0" indent="-514350" hangingPunct="0">
              <a:spcBef>
                <a:spcPts val="0"/>
              </a:spcBef>
              <a:buFont typeface="+mj-lt"/>
              <a:buAutoNum type="arabicPeriod"/>
            </a:pPr>
            <a:r>
              <a:rPr lang="en-US" sz="3800" dirty="0">
                <a:latin typeface="Calibri Light" panose="020F0302020204030204" pitchFamily="34" charset="0"/>
              </a:rPr>
              <a:t>Every application for membership shall be recommended by two (2) members in good standing</a:t>
            </a:r>
            <a:r>
              <a:rPr lang="en-US" sz="3800" dirty="0" smtClean="0">
                <a:latin typeface="Calibri Light" panose="020F0302020204030204" pitchFamily="34" charset="0"/>
              </a:rPr>
              <a:t>.</a:t>
            </a:r>
          </a:p>
          <a:p>
            <a:pPr marL="514350" lvl="0" indent="-514350" hangingPunct="0">
              <a:spcBef>
                <a:spcPts val="0"/>
              </a:spcBef>
              <a:buFont typeface="+mj-lt"/>
              <a:buAutoNum type="arabicPeriod"/>
            </a:pPr>
            <a:endParaRPr lang="en-US" sz="3800" dirty="0">
              <a:latin typeface="Calibri Light" panose="020F0302020204030204" pitchFamily="34" charset="0"/>
            </a:endParaRPr>
          </a:p>
          <a:p>
            <a:pPr marL="514350" lvl="0" indent="-514350" hangingPunct="0">
              <a:spcBef>
                <a:spcPts val="0"/>
              </a:spcBef>
              <a:buFont typeface="+mj-lt"/>
              <a:buAutoNum type="arabicPeriod"/>
            </a:pPr>
            <a:r>
              <a:rPr lang="en-US" sz="3800" dirty="0">
                <a:latin typeface="Calibri Light" panose="020F0302020204030204" pitchFamily="34" charset="0"/>
              </a:rPr>
              <a:t>Initiation/Re-enrollment Fee is to be determined by the By-Laws</a:t>
            </a:r>
            <a:r>
              <a:rPr lang="en-US" sz="3800" dirty="0" smtClean="0">
                <a:latin typeface="Calibri Light" panose="020F0302020204030204" pitchFamily="34" charset="0"/>
              </a:rPr>
              <a:t>.</a:t>
            </a:r>
          </a:p>
          <a:p>
            <a:pPr marL="514350" lvl="0" indent="-514350" hangingPunct="0">
              <a:spcBef>
                <a:spcPts val="0"/>
              </a:spcBef>
              <a:buFont typeface="+mj-lt"/>
              <a:buAutoNum type="arabicPeriod"/>
            </a:pPr>
            <a:endParaRPr lang="en-US" sz="3800" dirty="0">
              <a:latin typeface="Calibri Light" panose="020F0302020204030204" pitchFamily="34" charset="0"/>
            </a:endParaRPr>
          </a:p>
          <a:p>
            <a:pPr marL="514350" lvl="0" indent="-514350" hangingPunct="0">
              <a:spcBef>
                <a:spcPts val="0"/>
              </a:spcBef>
              <a:buFont typeface="+mj-lt"/>
              <a:buAutoNum type="arabicPeriod"/>
            </a:pPr>
            <a:r>
              <a:rPr lang="en-US" sz="3800" dirty="0">
                <a:latin typeface="Calibri Light" panose="020F0302020204030204" pitchFamily="34" charset="0"/>
              </a:rPr>
              <a:t>$10.00 of the Application Fee is to be sent to the Grand Aerie.</a:t>
            </a:r>
          </a:p>
          <a:p>
            <a:pPr marL="971550" lvl="1" indent="-514350" hangingPunct="0">
              <a:spcBef>
                <a:spcPts val="0"/>
              </a:spcBef>
              <a:buFont typeface="+mj-lt"/>
              <a:buAutoNum type="alphaLcPeriod"/>
            </a:pPr>
            <a:r>
              <a:rPr lang="en-US" sz="3800" dirty="0">
                <a:latin typeface="Calibri Light" panose="020F0302020204030204" pitchFamily="34" charset="0"/>
              </a:rPr>
              <a:t>The Grand Aerie will keep $6.00.  $4.00 will be forwarded to the State</a:t>
            </a:r>
            <a:r>
              <a:rPr lang="en-US" sz="3800" dirty="0" smtClean="0">
                <a:latin typeface="Calibri Light" panose="020F0302020204030204" pitchFamily="34" charset="0"/>
              </a:rPr>
              <a:t>.</a:t>
            </a:r>
          </a:p>
          <a:p>
            <a:pPr marL="971550" lvl="1" indent="-514350" hangingPunct="0">
              <a:spcBef>
                <a:spcPts val="0"/>
              </a:spcBef>
              <a:buFont typeface="+mj-lt"/>
              <a:buAutoNum type="alphaLcPeriod"/>
            </a:pPr>
            <a:endParaRPr lang="en-US" sz="3800" dirty="0">
              <a:latin typeface="Calibri Light" panose="020F0302020204030204" pitchFamily="34" charset="0"/>
            </a:endParaRPr>
          </a:p>
          <a:p>
            <a:pPr marL="514350" lvl="0" indent="-514350" hangingPunct="0">
              <a:spcBef>
                <a:spcPts val="0"/>
              </a:spcBef>
              <a:buFont typeface="+mj-lt"/>
              <a:buAutoNum type="arabicPeriod"/>
            </a:pPr>
            <a:r>
              <a:rPr lang="en-US" sz="3800" dirty="0">
                <a:latin typeface="Calibri Light" panose="020F0302020204030204" pitchFamily="34" charset="0"/>
              </a:rPr>
              <a:t>Dues shall be determined by the By-Laws but can be no less than the amount equal to the Grand Aerie Per Capita Tax plus State Per Capita Tax and any fees and/or assessments</a:t>
            </a:r>
            <a:r>
              <a:rPr lang="en-US" sz="3800" dirty="0" smtClean="0">
                <a:latin typeface="Calibri Light" panose="020F0302020204030204" pitchFamily="34" charset="0"/>
              </a:rPr>
              <a:t>.</a:t>
            </a:r>
          </a:p>
          <a:p>
            <a:pPr marL="514350" lvl="0" indent="-514350" hangingPunct="0">
              <a:spcBef>
                <a:spcPts val="0"/>
              </a:spcBef>
              <a:buFont typeface="+mj-lt"/>
              <a:buAutoNum type="arabicPeriod"/>
            </a:pPr>
            <a:endParaRPr lang="en-US" sz="3800" dirty="0">
              <a:latin typeface="Calibri Light" panose="020F0302020204030204" pitchFamily="34" charset="0"/>
            </a:endParaRPr>
          </a:p>
          <a:p>
            <a:pPr marL="514350" lvl="0" indent="-514350" hangingPunct="0">
              <a:spcBef>
                <a:spcPts val="0"/>
              </a:spcBef>
              <a:buFont typeface="+mj-lt"/>
              <a:buAutoNum type="arabicPeriod"/>
            </a:pPr>
            <a:r>
              <a:rPr lang="en-US" sz="3800" dirty="0">
                <a:latin typeface="Calibri Light" panose="020F0302020204030204" pitchFamily="34" charset="0"/>
              </a:rPr>
              <a:t>All applicants must be interviewed, voted upon and Initiated with the exception of re-enrollments as they are not required to go through the Initiation process again.</a:t>
            </a:r>
          </a:p>
          <a:p>
            <a:pPr marL="0" indent="0">
              <a:buNone/>
            </a:pPr>
            <a:endParaRPr lang="en-US" dirty="0"/>
          </a:p>
        </p:txBody>
      </p:sp>
    </p:spTree>
    <p:extLst>
      <p:ext uri="{BB962C8B-B14F-4D97-AF65-F5344CB8AC3E}">
        <p14:creationId xmlns:p14="http://schemas.microsoft.com/office/powerpoint/2010/main" val="20087303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2991" y="107090"/>
            <a:ext cx="8640063" cy="6676767"/>
          </a:xfrm>
          <a:prstGeom prst="rect">
            <a:avLst/>
          </a:prstGeom>
        </p:spPr>
      </p:pic>
    </p:spTree>
    <p:extLst>
      <p:ext uri="{BB962C8B-B14F-4D97-AF65-F5344CB8AC3E}">
        <p14:creationId xmlns:p14="http://schemas.microsoft.com/office/powerpoint/2010/main" val="9304799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8246" y="131805"/>
            <a:ext cx="8564054" cy="6635578"/>
          </a:xfrm>
          <a:prstGeom prst="rect">
            <a:avLst/>
          </a:prstGeom>
        </p:spPr>
      </p:pic>
    </p:spTree>
    <p:extLst>
      <p:ext uri="{BB962C8B-B14F-4D97-AF65-F5344CB8AC3E}">
        <p14:creationId xmlns:p14="http://schemas.microsoft.com/office/powerpoint/2010/main" val="31775820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418" y="968086"/>
            <a:ext cx="8527473" cy="4918364"/>
          </a:xfrm>
          <a:prstGeom prst="rect">
            <a:avLst/>
          </a:prstGeom>
        </p:spPr>
      </p:pic>
    </p:spTree>
    <p:extLst>
      <p:ext uri="{BB962C8B-B14F-4D97-AF65-F5344CB8AC3E}">
        <p14:creationId xmlns:p14="http://schemas.microsoft.com/office/powerpoint/2010/main" val="491194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782" y="968087"/>
            <a:ext cx="8548255" cy="4939145"/>
          </a:xfrm>
          <a:prstGeom prst="rect">
            <a:avLst/>
          </a:prstGeom>
        </p:spPr>
      </p:pic>
    </p:spTree>
    <p:extLst>
      <p:ext uri="{BB962C8B-B14F-4D97-AF65-F5344CB8AC3E}">
        <p14:creationId xmlns:p14="http://schemas.microsoft.com/office/powerpoint/2010/main" val="14318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l="8293" t="19063" r="8739" b="1350"/>
          <a:stretch>
            <a:fillRect/>
          </a:stretch>
        </p:blipFill>
        <p:spPr bwMode="auto">
          <a:xfrm>
            <a:off x="2133600" y="228600"/>
            <a:ext cx="4953000" cy="6370638"/>
          </a:xfrm>
          <a:prstGeom prst="rect">
            <a:avLst/>
          </a:prstGeom>
          <a:noFill/>
          <a:ln>
            <a:solidFill>
              <a:schemeClr val="tx1"/>
            </a:solidFill>
          </a:ln>
          <a:effectLst/>
        </p:spPr>
      </p:pic>
    </p:spTree>
    <p:extLst>
      <p:ext uri="{BB962C8B-B14F-4D97-AF65-F5344CB8AC3E}">
        <p14:creationId xmlns:p14="http://schemas.microsoft.com/office/powerpoint/2010/main" val="947434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686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1055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r="49156" b="56662"/>
          <a:stretch>
            <a:fillRect/>
          </a:stretch>
        </p:blipFill>
        <p:spPr bwMode="auto">
          <a:xfrm>
            <a:off x="304800" y="304800"/>
            <a:ext cx="8553450" cy="61722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5510295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r="25775" b="13962"/>
          <a:stretch>
            <a:fillRect/>
          </a:stretch>
        </p:blipFill>
        <p:spPr bwMode="auto">
          <a:xfrm>
            <a:off x="304800" y="228600"/>
            <a:ext cx="8534400" cy="64404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7550542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175652"/>
            <a:ext cx="7886700" cy="623415"/>
          </a:xfrm>
        </p:spPr>
        <p:txBody>
          <a:bodyPr>
            <a:noAutofit/>
          </a:bodyPr>
          <a:lstStyle/>
          <a:p>
            <a:pPr algn="ctr"/>
            <a:r>
              <a:rPr lang="en-US" sz="3600" b="1" dirty="0" smtClean="0">
                <a:latin typeface="Calibri Light" panose="020F0302020204030204" pitchFamily="34" charset="0"/>
              </a:rPr>
              <a:t>MEMBERSHIP &amp; APPLICATIONS CONT’D</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988541"/>
            <a:ext cx="7886700" cy="5601729"/>
          </a:xfrm>
        </p:spPr>
        <p:txBody>
          <a:bodyPr>
            <a:normAutofit lnSpcReduction="10000"/>
          </a:bodyPr>
          <a:lstStyle/>
          <a:p>
            <a:pPr marL="0" indent="0" hangingPunct="0">
              <a:spcBef>
                <a:spcPts val="0"/>
              </a:spcBef>
              <a:buNone/>
            </a:pPr>
            <a:r>
              <a:rPr lang="en-US" sz="2600" b="1" i="1" dirty="0">
                <a:latin typeface="Calibri Light" panose="020F0302020204030204" pitchFamily="34" charset="0"/>
              </a:rPr>
              <a:t>Dual Membership Applications</a:t>
            </a:r>
          </a:p>
          <a:p>
            <a:pPr marL="0" indent="0" hangingPunct="0">
              <a:spcBef>
                <a:spcPts val="0"/>
              </a:spcBef>
              <a:buNone/>
            </a:pPr>
            <a:r>
              <a:rPr lang="en-US" sz="2600" dirty="0">
                <a:latin typeface="Calibri Light" panose="020F0302020204030204" pitchFamily="34" charset="0"/>
              </a:rPr>
              <a:t> </a:t>
            </a:r>
          </a:p>
          <a:p>
            <a:pPr marL="514350" lvl="0" indent="-514350" hangingPunct="0">
              <a:spcBef>
                <a:spcPts val="0"/>
              </a:spcBef>
              <a:buFont typeface="+mj-lt"/>
              <a:buAutoNum type="arabicPeriod"/>
            </a:pPr>
            <a:r>
              <a:rPr lang="en-US" sz="2600" dirty="0">
                <a:latin typeface="Calibri Light" panose="020F0302020204030204" pitchFamily="34" charset="0"/>
              </a:rPr>
              <a:t>No initiation fee is required</a:t>
            </a:r>
            <a:r>
              <a:rPr lang="en-US" sz="2600" dirty="0" smtClean="0">
                <a:latin typeface="Calibri Light" panose="020F0302020204030204" pitchFamily="34" charset="0"/>
              </a:rPr>
              <a:t>.</a:t>
            </a:r>
          </a:p>
          <a:p>
            <a:pPr marL="514350" lvl="0" indent="-514350" hangingPunct="0">
              <a:spcBef>
                <a:spcPts val="0"/>
              </a:spcBef>
              <a:buFont typeface="+mj-lt"/>
              <a:buAutoNum type="arabicPeriod"/>
            </a:pPr>
            <a:endParaRPr lang="en-US" sz="2600"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Must provide proof that their dues have been paid in </a:t>
            </a:r>
            <a:r>
              <a:rPr lang="en-US" sz="2600" dirty="0" smtClean="0">
                <a:latin typeface="Calibri Light" panose="020F0302020204030204" pitchFamily="34" charset="0"/>
              </a:rPr>
              <a:t>advance at their Home Aerie.</a:t>
            </a:r>
          </a:p>
          <a:p>
            <a:pPr marL="514350" lvl="0" indent="-514350" hangingPunct="0">
              <a:spcBef>
                <a:spcPts val="0"/>
              </a:spcBef>
              <a:buFont typeface="+mj-lt"/>
              <a:buAutoNum type="arabicPeriod"/>
            </a:pPr>
            <a:endParaRPr lang="en-US" sz="2600"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Must be interviewed and voted upon</a:t>
            </a:r>
            <a:r>
              <a:rPr lang="en-US" sz="2600" dirty="0" smtClean="0">
                <a:latin typeface="Calibri Light" panose="020F0302020204030204" pitchFamily="34" charset="0"/>
              </a:rPr>
              <a:t>.</a:t>
            </a:r>
          </a:p>
          <a:p>
            <a:pPr marL="514350" lvl="0" indent="-514350" hangingPunct="0">
              <a:spcBef>
                <a:spcPts val="0"/>
              </a:spcBef>
              <a:buFont typeface="+mj-lt"/>
              <a:buAutoNum type="arabicPeriod"/>
            </a:pPr>
            <a:endParaRPr lang="en-US" sz="2600"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Dues shall be determined by the By-Laws but can be no less than $10.00 nor more than the regular non-benefit member dues</a:t>
            </a:r>
            <a:r>
              <a:rPr lang="en-US" sz="2600" dirty="0" smtClean="0">
                <a:latin typeface="Calibri Light" panose="020F0302020204030204" pitchFamily="34" charset="0"/>
              </a:rPr>
              <a:t>.</a:t>
            </a:r>
          </a:p>
          <a:p>
            <a:pPr marL="514350" lvl="0" indent="-514350" hangingPunct="0">
              <a:spcBef>
                <a:spcPts val="0"/>
              </a:spcBef>
              <a:buFont typeface="+mj-lt"/>
              <a:buAutoNum type="arabicPeriod"/>
            </a:pPr>
            <a:endParaRPr lang="en-US" sz="2600"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No Per Capita Tax is paid to the Grand Aerie</a:t>
            </a:r>
            <a:r>
              <a:rPr lang="en-US" sz="2600" dirty="0" smtClean="0">
                <a:latin typeface="Calibri Light" panose="020F0302020204030204" pitchFamily="34" charset="0"/>
              </a:rPr>
              <a:t>.</a:t>
            </a:r>
          </a:p>
          <a:p>
            <a:pPr marL="514350" lvl="0" indent="-514350" hangingPunct="0">
              <a:spcBef>
                <a:spcPts val="0"/>
              </a:spcBef>
              <a:buFont typeface="+mj-lt"/>
              <a:buAutoNum type="arabicPeriod"/>
            </a:pPr>
            <a:endParaRPr lang="en-US" sz="2600"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Dual Members should NOT be added through Batch Entry.</a:t>
            </a:r>
          </a:p>
          <a:p>
            <a:pPr marL="0" indent="0">
              <a:buNone/>
            </a:pPr>
            <a:endParaRPr lang="en-US" dirty="0"/>
          </a:p>
        </p:txBody>
      </p:sp>
    </p:spTree>
    <p:extLst>
      <p:ext uri="{BB962C8B-B14F-4D97-AF65-F5344CB8AC3E}">
        <p14:creationId xmlns:p14="http://schemas.microsoft.com/office/powerpoint/2010/main" val="2583498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227438"/>
            <a:ext cx="7886700" cy="5412259"/>
          </a:xfrm>
        </p:spPr>
        <p:txBody>
          <a:bodyPr>
            <a:normAutofit/>
          </a:bodyPr>
          <a:lstStyle/>
          <a:p>
            <a:pPr marL="0" lvl="0" indent="0" hangingPunct="0">
              <a:buNone/>
            </a:pPr>
            <a:r>
              <a:rPr lang="en-US" b="1" i="1" u="sng" dirty="0" smtClean="0">
                <a:latin typeface="Calibri Light" panose="020F0302020204030204" pitchFamily="34" charset="0"/>
              </a:rPr>
              <a:t>DUTIES CONT’D</a:t>
            </a:r>
          </a:p>
          <a:p>
            <a:pPr marL="0" lvl="0" indent="0" hangingPunct="0">
              <a:buNone/>
            </a:pPr>
            <a:endParaRPr lang="en-US" sz="2400" b="1" i="1" u="sng" dirty="0" smtClean="0">
              <a:latin typeface="Calibri Light" panose="020F0302020204030204" pitchFamily="34" charset="0"/>
            </a:endParaRPr>
          </a:p>
          <a:p>
            <a:pPr marL="514350" lvl="0" indent="-514350" hangingPunct="0">
              <a:spcBef>
                <a:spcPts val="0"/>
              </a:spcBef>
              <a:buFont typeface="+mj-lt"/>
              <a:buAutoNum type="arabicPeriod" startAt="11"/>
            </a:pPr>
            <a:r>
              <a:rPr lang="en-US" sz="2600" dirty="0">
                <a:latin typeface="Calibri Light" panose="020F0302020204030204" pitchFamily="34" charset="0"/>
              </a:rPr>
              <a:t>When, and as directed so to do by the Aerie, the Secretary shall </a:t>
            </a:r>
            <a:r>
              <a:rPr lang="en-US" sz="2600" dirty="0" smtClean="0">
                <a:latin typeface="Calibri Light" panose="020F0302020204030204" pitchFamily="34" charset="0"/>
              </a:rPr>
              <a:t>issue </a:t>
            </a:r>
            <a:r>
              <a:rPr lang="en-US" sz="2600" dirty="0">
                <a:latin typeface="Calibri Light" panose="020F0302020204030204" pitchFamily="34" charset="0"/>
              </a:rPr>
              <a:t>checks on the Treasurer against the proper funds of the Aerie. </a:t>
            </a:r>
            <a:endParaRPr lang="en-US" sz="2600" dirty="0" smtClean="0">
              <a:latin typeface="Calibri Light" panose="020F0302020204030204" pitchFamily="34" charset="0"/>
            </a:endParaRPr>
          </a:p>
          <a:p>
            <a:pPr marL="514350" lvl="0" indent="-514350" hangingPunct="0">
              <a:spcBef>
                <a:spcPts val="0"/>
              </a:spcBef>
              <a:buFont typeface="+mj-lt"/>
              <a:buAutoNum type="arabicPeriod" startAt="11"/>
            </a:pPr>
            <a:endParaRPr lang="en-US" sz="2600" dirty="0">
              <a:latin typeface="Calibri Light" panose="020F0302020204030204" pitchFamily="34" charset="0"/>
            </a:endParaRPr>
          </a:p>
          <a:p>
            <a:pPr marL="514350" lvl="0" indent="-514350" hangingPunct="0">
              <a:spcBef>
                <a:spcPts val="0"/>
              </a:spcBef>
              <a:buFont typeface="+mj-lt"/>
              <a:buAutoNum type="arabicPeriod" startAt="11"/>
            </a:pPr>
            <a:r>
              <a:rPr lang="en-US" sz="2600" dirty="0">
                <a:latin typeface="Calibri Light" panose="020F0302020204030204" pitchFamily="34" charset="0"/>
              </a:rPr>
              <a:t>Shall receive all moneys due the Aerie and shall enter such receipts upon his records to the credit of the respective funds of the Aerie</a:t>
            </a:r>
            <a:r>
              <a:rPr lang="en-US" sz="2600" dirty="0" smtClean="0">
                <a:latin typeface="Calibri Light" panose="020F0302020204030204" pitchFamily="34" charset="0"/>
              </a:rPr>
              <a:t>.</a:t>
            </a:r>
          </a:p>
          <a:p>
            <a:pPr marL="514350" lvl="0" indent="-514350" hangingPunct="0">
              <a:spcBef>
                <a:spcPts val="0"/>
              </a:spcBef>
              <a:buFont typeface="+mj-lt"/>
              <a:buAutoNum type="arabicPeriod" startAt="11"/>
            </a:pPr>
            <a:endParaRPr lang="en-US" sz="2600" dirty="0">
              <a:latin typeface="Calibri Light" panose="020F0302020204030204" pitchFamily="34" charset="0"/>
            </a:endParaRPr>
          </a:p>
          <a:p>
            <a:pPr marL="514350" lvl="0" indent="-514350" hangingPunct="0">
              <a:spcBef>
                <a:spcPts val="0"/>
              </a:spcBef>
              <a:buFont typeface="+mj-lt"/>
              <a:buAutoNum type="arabicPeriod" startAt="11"/>
            </a:pPr>
            <a:r>
              <a:rPr lang="en-US" sz="2600" dirty="0">
                <a:latin typeface="Calibri Light" panose="020F0302020204030204" pitchFamily="34" charset="0"/>
              </a:rPr>
              <a:t>In the event of the absence of the Treasurer, the Secretary shall deposit all collections in the proper Aerie account. </a:t>
            </a:r>
          </a:p>
          <a:p>
            <a:pPr marL="0" lvl="0" indent="0" hangingPunct="0">
              <a:buNone/>
            </a:pPr>
            <a:endParaRPr lang="en-US" sz="4200" b="1" i="1" u="sng" dirty="0" smtClean="0">
              <a:latin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5291631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4802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r="47868" b="44525"/>
          <a:stretch>
            <a:fillRect/>
          </a:stretch>
        </p:blipFill>
        <p:spPr bwMode="auto">
          <a:xfrm>
            <a:off x="228600" y="228600"/>
            <a:ext cx="8724900" cy="6248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1338858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175652"/>
            <a:ext cx="7886700" cy="623415"/>
          </a:xfrm>
        </p:spPr>
        <p:txBody>
          <a:bodyPr>
            <a:noAutofit/>
          </a:bodyPr>
          <a:lstStyle/>
          <a:p>
            <a:pPr algn="ctr"/>
            <a:r>
              <a:rPr lang="en-US" sz="3600" b="1" dirty="0" smtClean="0">
                <a:latin typeface="Calibri Light" panose="020F0302020204030204" pitchFamily="34" charset="0"/>
              </a:rPr>
              <a:t>MEMBERSHIP &amp; APPLICATIONS CONT’D</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988541"/>
            <a:ext cx="7886700" cy="5601729"/>
          </a:xfrm>
        </p:spPr>
        <p:txBody>
          <a:bodyPr>
            <a:normAutofit/>
          </a:bodyPr>
          <a:lstStyle/>
          <a:p>
            <a:pPr marL="0" indent="0" hangingPunct="0">
              <a:spcBef>
                <a:spcPts val="0"/>
              </a:spcBef>
              <a:buNone/>
            </a:pPr>
            <a:r>
              <a:rPr lang="en-US" sz="2600" b="1" i="1" dirty="0">
                <a:latin typeface="Calibri Light" panose="020F0302020204030204" pitchFamily="34" charset="0"/>
              </a:rPr>
              <a:t>TRANSFERS</a:t>
            </a:r>
          </a:p>
          <a:p>
            <a:pPr marL="0" indent="0" hangingPunct="0">
              <a:spcBef>
                <a:spcPts val="0"/>
              </a:spcBef>
              <a:buNone/>
            </a:pPr>
            <a:endParaRPr lang="en-US" sz="2600"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Must be interviewed and voted upon</a:t>
            </a:r>
            <a:r>
              <a:rPr lang="en-US" sz="2600" dirty="0" smtClean="0">
                <a:latin typeface="Calibri Light" panose="020F0302020204030204" pitchFamily="34" charset="0"/>
              </a:rPr>
              <a:t>.</a:t>
            </a:r>
          </a:p>
          <a:p>
            <a:pPr marL="514350" lvl="0" indent="-514350" hangingPunct="0">
              <a:spcBef>
                <a:spcPts val="0"/>
              </a:spcBef>
              <a:buFont typeface="+mj-lt"/>
              <a:buAutoNum type="arabicPeriod"/>
            </a:pPr>
            <a:endParaRPr lang="en-US" sz="2600"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Must be a member in good standing with no charges pending</a:t>
            </a:r>
            <a:r>
              <a:rPr lang="en-US" sz="2600" dirty="0" smtClean="0">
                <a:latin typeface="Calibri Light" panose="020F0302020204030204" pitchFamily="34" charset="0"/>
              </a:rPr>
              <a:t>.</a:t>
            </a:r>
          </a:p>
          <a:p>
            <a:pPr marL="514350" lvl="0" indent="-514350" hangingPunct="0">
              <a:spcBef>
                <a:spcPts val="0"/>
              </a:spcBef>
              <a:buFont typeface="+mj-lt"/>
              <a:buAutoNum type="arabicPeriod"/>
            </a:pPr>
            <a:endParaRPr lang="en-US" sz="2600"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A Home Aerie cannot refuse to transfer a member in good standing with no charges pending</a:t>
            </a:r>
            <a:r>
              <a:rPr lang="en-US" sz="2600" dirty="0" smtClean="0">
                <a:latin typeface="Calibri Light" panose="020F0302020204030204" pitchFamily="34" charset="0"/>
              </a:rPr>
              <a:t>.</a:t>
            </a:r>
          </a:p>
          <a:p>
            <a:pPr marL="514350" lvl="0" indent="-514350" hangingPunct="0">
              <a:spcBef>
                <a:spcPts val="0"/>
              </a:spcBef>
              <a:buFont typeface="+mj-lt"/>
              <a:buAutoNum type="arabicPeriod"/>
            </a:pPr>
            <a:endParaRPr lang="en-US" sz="2600"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Member forfeit any dues paid to the Aerie which they belong and are required to pay dues to the Aerie in which they are transferring to</a:t>
            </a:r>
            <a:r>
              <a:rPr lang="en-US" sz="2600" dirty="0" smtClean="0">
                <a:latin typeface="Calibri Light" panose="020F0302020204030204" pitchFamily="34" charset="0"/>
              </a:rPr>
              <a:t>.</a:t>
            </a:r>
          </a:p>
          <a:p>
            <a:pPr marL="514350" lvl="0" indent="-514350" hangingPunct="0">
              <a:spcBef>
                <a:spcPts val="0"/>
              </a:spcBef>
              <a:buFont typeface="+mj-lt"/>
              <a:buAutoNum type="arabicPeriod"/>
            </a:pPr>
            <a:endParaRPr lang="en-US" sz="2600"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Transfers should NOT be added through Batch Entry.</a:t>
            </a:r>
          </a:p>
          <a:p>
            <a:pPr marL="0" indent="0">
              <a:buNone/>
            </a:pPr>
            <a:endParaRPr lang="en-US" dirty="0"/>
          </a:p>
        </p:txBody>
      </p:sp>
    </p:spTree>
    <p:extLst>
      <p:ext uri="{BB962C8B-B14F-4D97-AF65-F5344CB8AC3E}">
        <p14:creationId xmlns:p14="http://schemas.microsoft.com/office/powerpoint/2010/main" val="4840967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5820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7663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r="53944" b="55063"/>
          <a:stretch>
            <a:fillRect/>
          </a:stretch>
        </p:blipFill>
        <p:spPr bwMode="auto">
          <a:xfrm>
            <a:off x="125413" y="1143000"/>
            <a:ext cx="8942387" cy="4724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6257034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175652"/>
            <a:ext cx="7886700" cy="623415"/>
          </a:xfrm>
        </p:spPr>
        <p:txBody>
          <a:bodyPr>
            <a:noAutofit/>
          </a:bodyPr>
          <a:lstStyle/>
          <a:p>
            <a:pPr algn="ctr"/>
            <a:r>
              <a:rPr lang="en-US" sz="3600" b="1" dirty="0" smtClean="0">
                <a:latin typeface="Calibri Light" panose="020F0302020204030204" pitchFamily="34" charset="0"/>
              </a:rPr>
              <a:t>OFFICIAL RECEIPTS</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988541"/>
            <a:ext cx="7886700" cy="5601729"/>
          </a:xfrm>
        </p:spPr>
        <p:txBody>
          <a:bodyPr>
            <a:normAutofit/>
          </a:bodyPr>
          <a:lstStyle/>
          <a:p>
            <a:pPr marL="0" indent="0" hangingPunct="0">
              <a:spcBef>
                <a:spcPts val="0"/>
              </a:spcBef>
              <a:buNone/>
            </a:pPr>
            <a:endParaRPr lang="en-US" sz="2600"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Official Dues Receipts MUST be printed directly from the MMS System in color</a:t>
            </a:r>
            <a:r>
              <a:rPr lang="en-US" sz="2600" dirty="0" smtClean="0">
                <a:latin typeface="Calibri Light" panose="020F0302020204030204" pitchFamily="34" charset="0"/>
              </a:rPr>
              <a:t>. This is the ONLY acceptable receipt to show as evidence of membership.</a:t>
            </a:r>
          </a:p>
          <a:p>
            <a:pPr marL="514350" lvl="0" indent="-514350" hangingPunct="0">
              <a:spcBef>
                <a:spcPts val="0"/>
              </a:spcBef>
              <a:buFont typeface="+mj-lt"/>
              <a:buAutoNum type="arabicPeriod"/>
            </a:pPr>
            <a:endParaRPr lang="en-US" sz="2600"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The Official Receipt must include the highest office the member has attained, if any</a:t>
            </a:r>
            <a:r>
              <a:rPr lang="en-US" sz="2600" dirty="0" smtClean="0">
                <a:latin typeface="Calibri Light" panose="020F0302020204030204" pitchFamily="34" charset="0"/>
              </a:rPr>
              <a:t>.</a:t>
            </a:r>
          </a:p>
          <a:p>
            <a:pPr marL="514350" lvl="0" indent="-514350" hangingPunct="0">
              <a:spcBef>
                <a:spcPts val="0"/>
              </a:spcBef>
              <a:buFont typeface="+mj-lt"/>
              <a:buAutoNum type="arabicPeriod"/>
            </a:pPr>
            <a:endParaRPr lang="en-US" sz="2600" dirty="0">
              <a:latin typeface="Calibri Light" panose="020F0302020204030204" pitchFamily="34" charset="0"/>
            </a:endParaRPr>
          </a:p>
          <a:p>
            <a:pPr marL="514350" lvl="0" indent="-514350" hangingPunct="0">
              <a:spcBef>
                <a:spcPts val="0"/>
              </a:spcBef>
              <a:buFont typeface="+mj-lt"/>
              <a:buAutoNum type="arabicPeriod"/>
            </a:pPr>
            <a:r>
              <a:rPr lang="en-US" sz="2600" dirty="0">
                <a:latin typeface="Calibri Light" panose="020F0302020204030204" pitchFamily="34" charset="0"/>
              </a:rPr>
              <a:t>Under 21 Years of Age must be endorsed on the receipt if the By-Laws so allow</a:t>
            </a:r>
            <a:r>
              <a:rPr lang="en-US" sz="2600" dirty="0" smtClean="0">
                <a:latin typeface="Calibri Light" panose="020F0302020204030204" pitchFamily="34" charset="0"/>
              </a:rPr>
              <a:t>.</a:t>
            </a:r>
          </a:p>
          <a:p>
            <a:pPr marL="514350" lvl="0" indent="-514350" hangingPunct="0">
              <a:spcBef>
                <a:spcPts val="0"/>
              </a:spcBef>
              <a:buFont typeface="+mj-lt"/>
              <a:buAutoNum type="arabicPeriod"/>
            </a:pPr>
            <a:endParaRPr lang="en-US" sz="2600" dirty="0">
              <a:latin typeface="Calibri Light" panose="020F0302020204030204" pitchFamily="34" charset="0"/>
            </a:endParaRPr>
          </a:p>
          <a:p>
            <a:pPr marL="514350" lvl="0" indent="-514350" hangingPunct="0">
              <a:spcBef>
                <a:spcPts val="0"/>
              </a:spcBef>
              <a:buFont typeface="+mj-lt"/>
              <a:buAutoNum type="arabicPeriod"/>
            </a:pPr>
            <a:r>
              <a:rPr lang="en-US" sz="2600" dirty="0" smtClean="0">
                <a:latin typeface="Calibri Light" panose="020F0302020204030204" pitchFamily="34" charset="0"/>
              </a:rPr>
              <a:t>You can account for monies collected for dues and application fees within the MMS System.</a:t>
            </a:r>
            <a:endParaRPr lang="en-US" sz="2600" dirty="0">
              <a:latin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38015395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ravage\users\chuckc\My Documents\Forms\Dues R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59155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1061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9514" y="963827"/>
            <a:ext cx="8561060" cy="4813246"/>
          </a:xfrm>
          <a:prstGeom prst="rect">
            <a:avLst/>
          </a:prstGeom>
        </p:spPr>
      </p:pic>
    </p:spTree>
    <p:extLst>
      <p:ext uri="{BB962C8B-B14F-4D97-AF65-F5344CB8AC3E}">
        <p14:creationId xmlns:p14="http://schemas.microsoft.com/office/powerpoint/2010/main" val="33961400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4674" y="298814"/>
            <a:ext cx="8123291" cy="6295571"/>
          </a:xfrm>
          <a:prstGeom prst="rect">
            <a:avLst/>
          </a:prstGeom>
        </p:spPr>
      </p:pic>
    </p:spTree>
    <p:extLst>
      <p:ext uri="{BB962C8B-B14F-4D97-AF65-F5344CB8AC3E}">
        <p14:creationId xmlns:p14="http://schemas.microsoft.com/office/powerpoint/2010/main" val="28030145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175652"/>
            <a:ext cx="7886700" cy="623415"/>
          </a:xfrm>
        </p:spPr>
        <p:txBody>
          <a:bodyPr>
            <a:noAutofit/>
          </a:bodyPr>
          <a:lstStyle/>
          <a:p>
            <a:pPr algn="ctr"/>
            <a:r>
              <a:rPr lang="en-US" sz="3600" b="1" dirty="0" smtClean="0">
                <a:latin typeface="Calibri Light" panose="020F0302020204030204" pitchFamily="34" charset="0"/>
              </a:rPr>
              <a:t>MEMBERSHIP RECORDS</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988541"/>
            <a:ext cx="7886700" cy="5601729"/>
          </a:xfrm>
        </p:spPr>
        <p:txBody>
          <a:bodyPr>
            <a:normAutofit/>
          </a:bodyPr>
          <a:lstStyle/>
          <a:p>
            <a:pPr marL="0" indent="0" hangingPunct="0">
              <a:spcBef>
                <a:spcPts val="0"/>
              </a:spcBef>
              <a:buNone/>
            </a:pPr>
            <a:endParaRPr lang="en-US" sz="2600" dirty="0">
              <a:latin typeface="Calibri Light" panose="020F0302020204030204" pitchFamily="34" charset="0"/>
            </a:endParaRPr>
          </a:p>
          <a:p>
            <a:pPr marL="514350" lvl="0" indent="-514350" hangingPunct="0">
              <a:spcBef>
                <a:spcPts val="0"/>
              </a:spcBef>
              <a:buFont typeface="+mj-lt"/>
              <a:buAutoNum type="arabicPeriod"/>
            </a:pPr>
            <a:r>
              <a:rPr lang="en-US" sz="2600" dirty="0" smtClean="0">
                <a:latin typeface="Calibri Light" panose="020F0302020204030204" pitchFamily="34" charset="0"/>
              </a:rPr>
              <a:t>You can still use the Membership Ledger Card; however, you have the capability in the MMS System to print out membership reports or individual records.</a:t>
            </a:r>
          </a:p>
          <a:p>
            <a:pPr marL="514350" lvl="0" indent="-514350" hangingPunct="0">
              <a:spcBef>
                <a:spcPts val="0"/>
              </a:spcBef>
              <a:buFont typeface="+mj-lt"/>
              <a:buAutoNum type="arabicPeriod"/>
            </a:pPr>
            <a:endParaRPr lang="en-US" sz="2600" dirty="0">
              <a:latin typeface="Calibri Light" panose="020F0302020204030204" pitchFamily="34" charset="0"/>
            </a:endParaRPr>
          </a:p>
          <a:p>
            <a:pPr marL="514350" lvl="0" indent="-514350" hangingPunct="0">
              <a:spcBef>
                <a:spcPts val="0"/>
              </a:spcBef>
              <a:buFont typeface="+mj-lt"/>
              <a:buAutoNum type="arabicPeriod"/>
            </a:pPr>
            <a:r>
              <a:rPr lang="en-US" sz="2600" dirty="0" smtClean="0">
                <a:latin typeface="Calibri Light" panose="020F0302020204030204" pitchFamily="34" charset="0"/>
              </a:rPr>
              <a:t>The MMS System will also keep records of those members who have been dropped for non-payment of dues, etc.</a:t>
            </a:r>
          </a:p>
          <a:p>
            <a:pPr marL="514350" lvl="0" indent="-514350" hangingPunct="0">
              <a:spcBef>
                <a:spcPts val="0"/>
              </a:spcBef>
              <a:buFont typeface="+mj-lt"/>
              <a:buAutoNum type="arabicPeriod"/>
            </a:pPr>
            <a:endParaRPr lang="en-US" sz="2600" dirty="0">
              <a:latin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1495670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227438"/>
            <a:ext cx="7886700" cy="5412259"/>
          </a:xfrm>
        </p:spPr>
        <p:txBody>
          <a:bodyPr>
            <a:normAutofit/>
          </a:bodyPr>
          <a:lstStyle/>
          <a:p>
            <a:pPr marL="0" lvl="0" indent="0" hangingPunct="0">
              <a:spcBef>
                <a:spcPts val="0"/>
              </a:spcBef>
              <a:buNone/>
            </a:pPr>
            <a:r>
              <a:rPr lang="en-US" b="1" i="1" u="sng" dirty="0" smtClean="0">
                <a:latin typeface="Calibri Light" panose="020F0302020204030204" pitchFamily="34" charset="0"/>
              </a:rPr>
              <a:t>DUTIES CONT’D</a:t>
            </a:r>
          </a:p>
          <a:p>
            <a:pPr marL="0" lvl="0" indent="0" hangingPunct="0">
              <a:spcBef>
                <a:spcPts val="0"/>
              </a:spcBef>
              <a:buNone/>
            </a:pPr>
            <a:endParaRPr lang="en-US" sz="2400" b="1" i="1" u="sng" dirty="0" smtClean="0">
              <a:latin typeface="Calibri Light" panose="020F0302020204030204" pitchFamily="34" charset="0"/>
            </a:endParaRPr>
          </a:p>
          <a:p>
            <a:pPr marL="514350" lvl="0" indent="-514350" hangingPunct="0">
              <a:spcBef>
                <a:spcPts val="0"/>
              </a:spcBef>
              <a:buFont typeface="+mj-lt"/>
              <a:buAutoNum type="arabicPeriod" startAt="14"/>
            </a:pPr>
            <a:r>
              <a:rPr lang="en-US" sz="2600" dirty="0">
                <a:latin typeface="Calibri Light" panose="020F0302020204030204" pitchFamily="34" charset="0"/>
              </a:rPr>
              <a:t>Shall demand, receive and receipt for all money and/or property received or coming into the possession or under the control of any committee, club, etc., except those authorized by the Aerie By-Laws to maintain their own accounts per Section 116.1, Statutes</a:t>
            </a:r>
            <a:r>
              <a:rPr lang="en-US" sz="2600" dirty="0" smtClean="0">
                <a:latin typeface="Calibri Light" panose="020F0302020204030204" pitchFamily="34" charset="0"/>
              </a:rPr>
              <a:t>.</a:t>
            </a:r>
          </a:p>
          <a:p>
            <a:pPr marL="514350" lvl="0" indent="-514350" hangingPunct="0">
              <a:spcBef>
                <a:spcPts val="0"/>
              </a:spcBef>
              <a:buFont typeface="+mj-lt"/>
              <a:buAutoNum type="arabicPeriod" startAt="14"/>
            </a:pPr>
            <a:endParaRPr lang="en-US" sz="2600" dirty="0">
              <a:latin typeface="Calibri Light" panose="020F0302020204030204" pitchFamily="34" charset="0"/>
            </a:endParaRPr>
          </a:p>
          <a:p>
            <a:pPr marL="514350" lvl="0" indent="-514350" hangingPunct="0">
              <a:spcBef>
                <a:spcPts val="0"/>
              </a:spcBef>
              <a:buFont typeface="+mj-lt"/>
              <a:buAutoNum type="arabicPeriod" startAt="14"/>
            </a:pPr>
            <a:r>
              <a:rPr lang="en-US" sz="2600" dirty="0">
                <a:latin typeface="Calibri Light" panose="020F0302020204030204" pitchFamily="34" charset="0"/>
              </a:rPr>
              <a:t>Shall receipt for all money received from ev­ery source on the receipt forms provided by the Grand Aerie.</a:t>
            </a:r>
          </a:p>
          <a:p>
            <a:pPr marL="0" indent="0">
              <a:buNone/>
            </a:pPr>
            <a:endParaRPr lang="en-US" dirty="0"/>
          </a:p>
        </p:txBody>
      </p:sp>
    </p:spTree>
    <p:extLst>
      <p:ext uri="{BB962C8B-B14F-4D97-AF65-F5344CB8AC3E}">
        <p14:creationId xmlns:p14="http://schemas.microsoft.com/office/powerpoint/2010/main" val="2106941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DONALD\Documents\My Scans\scan0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86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F:\ClubOps Scol\C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4780"/>
            <a:ext cx="8686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70507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5820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5440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613" y="381000"/>
            <a:ext cx="8440737"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8761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227438"/>
            <a:ext cx="7886700" cy="5412259"/>
          </a:xfrm>
        </p:spPr>
        <p:txBody>
          <a:bodyPr>
            <a:normAutofit lnSpcReduction="10000"/>
          </a:bodyPr>
          <a:lstStyle/>
          <a:p>
            <a:pPr marL="0" lvl="0" indent="0" hangingPunct="0">
              <a:spcBef>
                <a:spcPts val="0"/>
              </a:spcBef>
              <a:buNone/>
            </a:pPr>
            <a:r>
              <a:rPr lang="en-US" b="1" i="1" u="sng" dirty="0" smtClean="0">
                <a:latin typeface="Calibri Light" panose="020F0302020204030204" pitchFamily="34" charset="0"/>
              </a:rPr>
              <a:t>DUTIES CONT’D</a:t>
            </a:r>
          </a:p>
          <a:p>
            <a:pPr marL="0" lvl="0" indent="0" hangingPunct="0">
              <a:spcBef>
                <a:spcPts val="0"/>
              </a:spcBef>
              <a:buNone/>
            </a:pPr>
            <a:endParaRPr lang="en-US" sz="2400" b="1" i="1" u="sng" dirty="0" smtClean="0">
              <a:latin typeface="Calibri Light" panose="020F0302020204030204" pitchFamily="34" charset="0"/>
            </a:endParaRPr>
          </a:p>
          <a:p>
            <a:pPr marL="514350" lvl="0" indent="-514350" hangingPunct="0">
              <a:spcBef>
                <a:spcPts val="0"/>
              </a:spcBef>
              <a:buFont typeface="+mj-lt"/>
              <a:buAutoNum type="arabicPeriod" startAt="16"/>
            </a:pPr>
            <a:r>
              <a:rPr lang="en-US" sz="2600" dirty="0">
                <a:latin typeface="Calibri Light" panose="020F0302020204030204" pitchFamily="34" charset="0"/>
              </a:rPr>
              <a:t>Shall have the power to appoint assistants to efficiently carry on the duties of their office. </a:t>
            </a:r>
            <a:endParaRPr lang="en-US" sz="2600" dirty="0" smtClean="0">
              <a:latin typeface="Calibri Light" panose="020F0302020204030204" pitchFamily="34" charset="0"/>
            </a:endParaRPr>
          </a:p>
          <a:p>
            <a:pPr marL="0" lvl="0" indent="0" hangingPunct="0">
              <a:spcBef>
                <a:spcPts val="0"/>
              </a:spcBef>
              <a:buNone/>
            </a:pPr>
            <a:endParaRPr lang="en-US" sz="2600" dirty="0">
              <a:latin typeface="Calibri Light" panose="020F0302020204030204" pitchFamily="34" charset="0"/>
            </a:endParaRPr>
          </a:p>
          <a:p>
            <a:pPr marL="971550" lvl="1" indent="-514350" hangingPunct="0">
              <a:spcBef>
                <a:spcPts val="0"/>
              </a:spcBef>
              <a:buFont typeface="+mj-lt"/>
              <a:buAutoNum type="alphaLcPeriod"/>
            </a:pPr>
            <a:r>
              <a:rPr lang="en-US" sz="2600" dirty="0">
                <a:latin typeface="Calibri Light" panose="020F0302020204030204" pitchFamily="34" charset="0"/>
              </a:rPr>
              <a:t>Must be bonded – Aerie pays for bond.</a:t>
            </a:r>
          </a:p>
          <a:p>
            <a:pPr marL="971550" lvl="1" indent="-514350" hangingPunct="0">
              <a:spcBef>
                <a:spcPts val="0"/>
              </a:spcBef>
              <a:buFont typeface="+mj-lt"/>
              <a:buAutoNum type="alphaLcPeriod"/>
            </a:pPr>
            <a:r>
              <a:rPr lang="en-US" sz="2600" dirty="0">
                <a:latin typeface="Calibri Light" panose="020F0302020204030204" pitchFamily="34" charset="0"/>
              </a:rPr>
              <a:t>Paid by the Secretary or paid by the Aerie, if provided for in the By-Laws of the Aerie</a:t>
            </a:r>
            <a:r>
              <a:rPr lang="en-US" sz="2600" dirty="0" smtClean="0">
                <a:latin typeface="Calibri Light" panose="020F0302020204030204" pitchFamily="34" charset="0"/>
              </a:rPr>
              <a:t>.</a:t>
            </a:r>
          </a:p>
          <a:p>
            <a:pPr marL="971550" lvl="1" indent="-514350" hangingPunct="0">
              <a:spcBef>
                <a:spcPts val="0"/>
              </a:spcBef>
              <a:buFont typeface="+mj-lt"/>
              <a:buAutoNum type="alphaLcPeriod"/>
            </a:pPr>
            <a:r>
              <a:rPr lang="en-US" sz="2600" dirty="0" smtClean="0">
                <a:latin typeface="Calibri Light" panose="020F0302020204030204" pitchFamily="34" charset="0"/>
              </a:rPr>
              <a:t>They </a:t>
            </a:r>
            <a:r>
              <a:rPr lang="en-US" sz="2600" dirty="0">
                <a:latin typeface="Calibri Light" panose="020F0302020204030204" pitchFamily="34" charset="0"/>
              </a:rPr>
              <a:t>are considered employees of the Aerie, IF compensated by the Aerie</a:t>
            </a:r>
            <a:r>
              <a:rPr lang="en-US" sz="2600" dirty="0" smtClean="0">
                <a:latin typeface="Calibri Light" panose="020F0302020204030204" pitchFamily="34" charset="0"/>
              </a:rPr>
              <a:t>.</a:t>
            </a:r>
            <a:endParaRPr lang="en-US" sz="2600" dirty="0">
              <a:latin typeface="Calibri Light" panose="020F0302020204030204" pitchFamily="34" charset="0"/>
            </a:endParaRPr>
          </a:p>
          <a:p>
            <a:pPr marL="971550" lvl="1" indent="-514350" hangingPunct="0">
              <a:spcBef>
                <a:spcPts val="0"/>
              </a:spcBef>
              <a:buFont typeface="+mj-lt"/>
              <a:buAutoNum type="alphaLcPeriod"/>
            </a:pPr>
            <a:r>
              <a:rPr lang="en-US" sz="2600" dirty="0">
                <a:latin typeface="Calibri Light" panose="020F0302020204030204" pitchFamily="34" charset="0"/>
              </a:rPr>
              <a:t>The assistant so appointed shall be under the supervision of the Aerie Secretary only.</a:t>
            </a:r>
          </a:p>
          <a:p>
            <a:pPr marL="971550" lvl="1" indent="-514350" hangingPunct="0">
              <a:spcBef>
                <a:spcPts val="0"/>
              </a:spcBef>
              <a:buFont typeface="+mj-lt"/>
              <a:buAutoNum type="alphaLcPeriod"/>
            </a:pPr>
            <a:r>
              <a:rPr lang="en-US" sz="2600" dirty="0" smtClean="0">
                <a:latin typeface="Calibri Light" panose="020F0302020204030204" pitchFamily="34" charset="0"/>
              </a:rPr>
              <a:t>Can </a:t>
            </a:r>
            <a:r>
              <a:rPr lang="en-US" sz="2600" dirty="0">
                <a:latin typeface="Calibri Light" panose="020F0302020204030204" pitchFamily="34" charset="0"/>
              </a:rPr>
              <a:t>be anyone the Secretary wishes to appoint, with the exception that they cannot be the spouse of a Trustee or Auditor.</a:t>
            </a:r>
          </a:p>
          <a:p>
            <a:pPr marL="0" indent="0">
              <a:buNone/>
            </a:pPr>
            <a:endParaRPr lang="en-US" dirty="0"/>
          </a:p>
        </p:txBody>
      </p:sp>
    </p:spTree>
    <p:extLst>
      <p:ext uri="{BB962C8B-B14F-4D97-AF65-F5344CB8AC3E}">
        <p14:creationId xmlns:p14="http://schemas.microsoft.com/office/powerpoint/2010/main" val="18383965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623415"/>
          </a:xfrm>
        </p:spPr>
        <p:txBody>
          <a:bodyPr>
            <a:noAutofit/>
          </a:bodyPr>
          <a:lstStyle/>
          <a:p>
            <a:pPr algn="ctr"/>
            <a:r>
              <a:rPr lang="en-US" sz="3600" b="1" dirty="0" smtClean="0">
                <a:latin typeface="Calibri Light" panose="020F0302020204030204" pitchFamily="34" charset="0"/>
              </a:rPr>
              <a:t>SECRETARY</a:t>
            </a:r>
            <a:endParaRPr lang="en-US" sz="3600" b="1" dirty="0">
              <a:latin typeface="Calibri Light" panose="020F0302020204030204" pitchFamily="34" charset="0"/>
            </a:endParaRPr>
          </a:p>
        </p:txBody>
      </p:sp>
      <p:sp>
        <p:nvSpPr>
          <p:cNvPr id="5" name="Content Placeholder 2"/>
          <p:cNvSpPr>
            <a:spLocks noGrp="1"/>
          </p:cNvSpPr>
          <p:nvPr>
            <p:ph idx="1"/>
          </p:nvPr>
        </p:nvSpPr>
        <p:spPr>
          <a:xfrm>
            <a:off x="628650" y="1227438"/>
            <a:ext cx="7886700" cy="5412259"/>
          </a:xfrm>
        </p:spPr>
        <p:txBody>
          <a:bodyPr>
            <a:normAutofit lnSpcReduction="10000"/>
          </a:bodyPr>
          <a:lstStyle/>
          <a:p>
            <a:pPr marL="0" lvl="0" indent="0" hangingPunct="0">
              <a:spcBef>
                <a:spcPts val="0"/>
              </a:spcBef>
              <a:buNone/>
            </a:pPr>
            <a:r>
              <a:rPr lang="en-US" b="1" i="1" u="sng" dirty="0" smtClean="0">
                <a:latin typeface="Calibri Light" panose="020F0302020204030204" pitchFamily="34" charset="0"/>
              </a:rPr>
              <a:t>DUTIES CONT’D</a:t>
            </a:r>
          </a:p>
          <a:p>
            <a:pPr marL="0" lvl="0" indent="0" hangingPunct="0">
              <a:spcBef>
                <a:spcPts val="0"/>
              </a:spcBef>
              <a:buNone/>
            </a:pPr>
            <a:endParaRPr lang="en-US" sz="2600" b="1" i="1" u="sng" dirty="0" smtClean="0">
              <a:latin typeface="Calibri Light" panose="020F0302020204030204" pitchFamily="34" charset="0"/>
            </a:endParaRPr>
          </a:p>
          <a:p>
            <a:pPr marL="514350" lvl="0" indent="-514350" hangingPunct="0">
              <a:spcBef>
                <a:spcPts val="0"/>
              </a:spcBef>
              <a:buFont typeface="+mj-lt"/>
              <a:buAutoNum type="arabicPeriod" startAt="17"/>
            </a:pPr>
            <a:r>
              <a:rPr lang="en-US" sz="2600" dirty="0">
                <a:latin typeface="Calibri Light" panose="020F0302020204030204" pitchFamily="34" charset="0"/>
              </a:rPr>
              <a:t>Shall read at every meeting</a:t>
            </a:r>
            <a:r>
              <a:rPr lang="en-US" sz="2600" dirty="0" smtClean="0">
                <a:latin typeface="Calibri Light" panose="020F0302020204030204" pitchFamily="34" charset="0"/>
              </a:rPr>
              <a:t>:</a:t>
            </a:r>
          </a:p>
          <a:p>
            <a:pPr marL="0" lvl="0" indent="0" hangingPunct="0">
              <a:spcBef>
                <a:spcPts val="0"/>
              </a:spcBef>
              <a:buNone/>
            </a:pPr>
            <a:endParaRPr lang="en-US" sz="2600" dirty="0">
              <a:latin typeface="Calibri Light" panose="020F0302020204030204" pitchFamily="34" charset="0"/>
            </a:endParaRPr>
          </a:p>
          <a:p>
            <a:pPr marL="914400" lvl="1" indent="-457200" hangingPunct="0">
              <a:spcBef>
                <a:spcPts val="0"/>
              </a:spcBef>
              <a:buFont typeface="+mj-lt"/>
              <a:buAutoNum type="alphaLcPeriod"/>
            </a:pPr>
            <a:r>
              <a:rPr lang="en-US" sz="2600" dirty="0">
                <a:latin typeface="Calibri Light" panose="020F0302020204030204" pitchFamily="34" charset="0"/>
              </a:rPr>
              <a:t>An itemized account of the receipts to and the disbursements from each fund of the Aerie since the last regular meeting. </a:t>
            </a:r>
          </a:p>
          <a:p>
            <a:pPr marL="914400" lvl="1" indent="-457200" hangingPunct="0">
              <a:spcBef>
                <a:spcPts val="0"/>
              </a:spcBef>
              <a:buFont typeface="+mj-lt"/>
              <a:buAutoNum type="alphaLcPeriod"/>
            </a:pPr>
            <a:r>
              <a:rPr lang="en-US" sz="2600" dirty="0">
                <a:latin typeface="Calibri Light" panose="020F0302020204030204" pitchFamily="34" charset="0"/>
              </a:rPr>
              <a:t>At the last regular meeting of each month he shall read an itemized list of </a:t>
            </a:r>
            <a:r>
              <a:rPr lang="en-US" sz="2600" dirty="0" smtClean="0">
                <a:latin typeface="Calibri Light" panose="020F0302020204030204" pitchFamily="34" charset="0"/>
              </a:rPr>
              <a:t>all, approved </a:t>
            </a:r>
            <a:r>
              <a:rPr lang="en-US" sz="2600" dirty="0">
                <a:latin typeface="Calibri Light" panose="020F0302020204030204" pitchFamily="34" charset="0"/>
              </a:rPr>
              <a:t>unpaid bills of the Aerie on hand, and the date such bills were due and payable</a:t>
            </a:r>
            <a:r>
              <a:rPr lang="en-US" sz="2600" dirty="0" smtClean="0">
                <a:latin typeface="Calibri Light" panose="020F0302020204030204" pitchFamily="34" charset="0"/>
              </a:rPr>
              <a:t>.</a:t>
            </a:r>
          </a:p>
          <a:p>
            <a:pPr marL="914400" lvl="1" indent="-457200" hangingPunct="0">
              <a:spcBef>
                <a:spcPts val="0"/>
              </a:spcBef>
              <a:buFont typeface="+mj-lt"/>
              <a:buAutoNum type="alphaLcPeriod"/>
            </a:pPr>
            <a:endParaRPr lang="en-US" sz="2600" dirty="0">
              <a:latin typeface="Calibri Light" panose="020F0302020204030204" pitchFamily="34" charset="0"/>
            </a:endParaRPr>
          </a:p>
          <a:p>
            <a:pPr marL="514350" indent="-514350">
              <a:spcBef>
                <a:spcPts val="0"/>
              </a:spcBef>
              <a:buFont typeface="+mj-lt"/>
              <a:buAutoNum type="arabicPeriod" startAt="18"/>
            </a:pPr>
            <a:r>
              <a:rPr lang="en-US" sz="2600" dirty="0" smtClean="0">
                <a:latin typeface="Calibri Light" panose="020F0302020204030204" pitchFamily="34" charset="0"/>
              </a:rPr>
              <a:t>Shall, on request, deliver </a:t>
            </a:r>
            <a:r>
              <a:rPr lang="en-US" sz="2600" dirty="0">
                <a:latin typeface="Calibri Light" panose="020F0302020204030204" pitchFamily="34" charset="0"/>
              </a:rPr>
              <a:t>all books, papers and property of the Aerie to the Auditor or to such officer or officers as the Grand Worthy President or the Grand Secretary shall direct.</a:t>
            </a:r>
          </a:p>
          <a:p>
            <a:pPr marL="0" indent="0">
              <a:buNone/>
            </a:pPr>
            <a:endParaRPr lang="en-US" dirty="0"/>
          </a:p>
        </p:txBody>
      </p:sp>
    </p:spTree>
    <p:extLst>
      <p:ext uri="{BB962C8B-B14F-4D97-AF65-F5344CB8AC3E}">
        <p14:creationId xmlns:p14="http://schemas.microsoft.com/office/powerpoint/2010/main" val="10437340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705" y="156516"/>
            <a:ext cx="6028837" cy="6602627"/>
          </a:xfrm>
          <a:prstGeom prst="rect">
            <a:avLst/>
          </a:prstGeom>
        </p:spPr>
      </p:pic>
    </p:spTree>
    <p:extLst>
      <p:ext uri="{BB962C8B-B14F-4D97-AF65-F5344CB8AC3E}">
        <p14:creationId xmlns:p14="http://schemas.microsoft.com/office/powerpoint/2010/main" val="27287682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450</TotalTime>
  <Words>2280</Words>
  <Application>Microsoft Office PowerPoint</Application>
  <PresentationFormat>On-screen Show (4:3)</PresentationFormat>
  <Paragraphs>353</Paragraphs>
  <Slides>62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Calibri Light</vt:lpstr>
      <vt:lpstr>Times New Roman</vt:lpstr>
      <vt:lpstr>Office Theme</vt:lpstr>
      <vt:lpstr>2020-2021 SECRETARY TRAINING</vt:lpstr>
      <vt:lpstr>SECRETARY</vt:lpstr>
      <vt:lpstr>SECRETARY</vt:lpstr>
      <vt:lpstr>SECRETARY</vt:lpstr>
      <vt:lpstr>SECRETARY</vt:lpstr>
      <vt:lpstr>SECRETARY</vt:lpstr>
      <vt:lpstr>SECRETARY</vt:lpstr>
      <vt:lpstr>SECRETARY</vt:lpstr>
      <vt:lpstr>PowerPoint Presentation</vt:lpstr>
      <vt:lpstr>SECRETARY</vt:lpstr>
      <vt:lpstr>SECRETARY</vt:lpstr>
      <vt:lpstr>PowerPoint Presentation</vt:lpstr>
      <vt:lpstr>SECRETARY</vt:lpstr>
      <vt:lpstr>PowerPoint Presentation</vt:lpstr>
      <vt:lpstr>SECRETARY</vt:lpstr>
      <vt:lpstr>SECRETARY</vt:lpstr>
      <vt:lpstr>SECRETARY</vt:lpstr>
      <vt:lpstr>SECRETARY</vt:lpstr>
      <vt:lpstr>SECRETARY</vt:lpstr>
      <vt:lpstr>SECRETARY</vt:lpstr>
      <vt:lpstr>PowerPoint Presentation</vt:lpstr>
      <vt:lpstr>PowerPoint Presentation</vt:lpstr>
      <vt:lpstr>PowerPoint Presentation</vt:lpstr>
      <vt:lpstr>SECRETARY</vt:lpstr>
      <vt:lpstr>SECRETARY</vt:lpstr>
      <vt:lpstr>PowerPoint Presentation</vt:lpstr>
      <vt:lpstr>PowerPoint Presentation</vt:lpstr>
      <vt:lpstr>SECRETARY</vt:lpstr>
      <vt:lpstr>PowerPoint Presentation</vt:lpstr>
      <vt:lpstr>PowerPoint Presentation</vt:lpstr>
      <vt:lpstr>SECRETARY</vt:lpstr>
      <vt:lpstr>PowerPoint Presentation</vt:lpstr>
      <vt:lpstr>SECRETARY</vt:lpstr>
      <vt:lpstr>SECRETARY</vt:lpstr>
      <vt:lpstr> Checklist of Financial and Reporting Responsibilities for Aeries and Auxiliaries </vt:lpstr>
      <vt:lpstr>PowerPoint Presentation</vt:lpstr>
      <vt:lpstr>PowerPoint Presentation</vt:lpstr>
      <vt:lpstr>PowerPoint Presentation</vt:lpstr>
      <vt:lpstr>PowerPoint Presentation</vt:lpstr>
      <vt:lpstr>MEMBERSHIP &amp;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MEMBERSHIP &amp; APPLICATIONS CONT’D</vt:lpstr>
      <vt:lpstr>PowerPoint Presentation</vt:lpstr>
      <vt:lpstr>PowerPoint Presentation</vt:lpstr>
      <vt:lpstr>MEMBERSHIP &amp; APPLICATIONS CONT’D</vt:lpstr>
      <vt:lpstr>PowerPoint Presentation</vt:lpstr>
      <vt:lpstr>PowerPoint Presentation</vt:lpstr>
      <vt:lpstr>OFFICIAL RECEIPTS</vt:lpstr>
      <vt:lpstr>PowerPoint Presentation</vt:lpstr>
      <vt:lpstr>PowerPoint Presentation</vt:lpstr>
      <vt:lpstr>PowerPoint Presentation</vt:lpstr>
      <vt:lpstr>MEMBERSHIP RECORDS</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Peterman</dc:creator>
  <cp:lastModifiedBy>Scott Houghtaling</cp:lastModifiedBy>
  <cp:revision>39</cp:revision>
  <cp:lastPrinted>2019-01-17T19:37:35Z</cp:lastPrinted>
  <dcterms:created xsi:type="dcterms:W3CDTF">2019-01-17T14:32:21Z</dcterms:created>
  <dcterms:modified xsi:type="dcterms:W3CDTF">2021-05-25T13:28:30Z</dcterms:modified>
</cp:coreProperties>
</file>